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306" r:id="rId11"/>
    <p:sldId id="307" r:id="rId12"/>
    <p:sldId id="308" r:id="rId13"/>
    <p:sldId id="263" r:id="rId14"/>
    <p:sldId id="264" r:id="rId15"/>
    <p:sldId id="265" r:id="rId16"/>
    <p:sldId id="266" r:id="rId17"/>
    <p:sldId id="267" r:id="rId18"/>
    <p:sldId id="268" r:id="rId19"/>
    <p:sldId id="305" r:id="rId20"/>
    <p:sldId id="269" r:id="rId21"/>
    <p:sldId id="309" r:id="rId22"/>
    <p:sldId id="270" r:id="rId23"/>
    <p:sldId id="310" r:id="rId24"/>
    <p:sldId id="286" r:id="rId25"/>
    <p:sldId id="304" r:id="rId26"/>
    <p:sldId id="287" r:id="rId27"/>
    <p:sldId id="311" r:id="rId28"/>
    <p:sldId id="288" r:id="rId29"/>
    <p:sldId id="289" r:id="rId30"/>
    <p:sldId id="290" r:id="rId31"/>
    <p:sldId id="299" r:id="rId32"/>
    <p:sldId id="300" r:id="rId33"/>
    <p:sldId id="301" r:id="rId34"/>
    <p:sldId id="293" r:id="rId35"/>
    <p:sldId id="294" r:id="rId36"/>
    <p:sldId id="295" r:id="rId37"/>
    <p:sldId id="296" r:id="rId38"/>
    <p:sldId id="297" r:id="rId39"/>
    <p:sldId id="298" r:id="rId40"/>
    <p:sldId id="273" r:id="rId41"/>
    <p:sldId id="275" r:id="rId42"/>
    <p:sldId id="274" r:id="rId43"/>
    <p:sldId id="272" r:id="rId44"/>
    <p:sldId id="312" r:id="rId45"/>
    <p:sldId id="324" r:id="rId46"/>
    <p:sldId id="313" r:id="rId47"/>
    <p:sldId id="323" r:id="rId48"/>
    <p:sldId id="314" r:id="rId49"/>
    <p:sldId id="315" r:id="rId50"/>
    <p:sldId id="316" r:id="rId51"/>
    <p:sldId id="31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07"/>
  </p:normalViewPr>
  <p:slideViewPr>
    <p:cSldViewPr snapToGrid="0">
      <p:cViewPr varScale="1">
        <p:scale>
          <a:sx n="85" d="100"/>
          <a:sy n="85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07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21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2CB1-74AD-425C-ADDA-B31E13B7357E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46D387-8B06-4A5F-805B-F7C948CD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54" y="1595447"/>
            <a:ext cx="7246045" cy="39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6105" y="406541"/>
            <a:ext cx="682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Under-five mortality rate (per 1000 live births)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253" t="10537" r="7730" b="17279"/>
          <a:stretch/>
        </p:blipFill>
        <p:spPr>
          <a:xfrm>
            <a:off x="3593457" y="868206"/>
            <a:ext cx="6046393" cy="5707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7683" y="3972911"/>
            <a:ext cx="217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ایران رتبه 82 دنیا</a:t>
            </a:r>
            <a:endParaRPr 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71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391" t="19578" r="7988" b="18966"/>
          <a:stretch/>
        </p:blipFill>
        <p:spPr>
          <a:xfrm>
            <a:off x="3326524" y="0"/>
            <a:ext cx="5628290" cy="67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0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392" t="19425" r="8677" b="19425"/>
          <a:stretch/>
        </p:blipFill>
        <p:spPr>
          <a:xfrm>
            <a:off x="3184634" y="-53721"/>
            <a:ext cx="5612524" cy="69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5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52" t="31226" r="29886" b="36284"/>
          <a:stretch/>
        </p:blipFill>
        <p:spPr>
          <a:xfrm>
            <a:off x="9446" y="1213946"/>
            <a:ext cx="12188898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6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26" t="18811" r="61782" b="9311"/>
          <a:stretch/>
        </p:blipFill>
        <p:spPr>
          <a:xfrm>
            <a:off x="3373822" y="-47169"/>
            <a:ext cx="5344510" cy="69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80" t="23103" r="61954" b="50537"/>
          <a:stretch/>
        </p:blipFill>
        <p:spPr>
          <a:xfrm>
            <a:off x="1513489" y="1135117"/>
            <a:ext cx="9534929" cy="4493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3680" y="280416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status</a:t>
            </a:r>
          </a:p>
        </p:txBody>
      </p:sp>
    </p:spTree>
    <p:extLst>
      <p:ext uri="{BB962C8B-B14F-4D97-AF65-F5344CB8AC3E}">
        <p14:creationId xmlns:p14="http://schemas.microsoft.com/office/powerpoint/2010/main" val="220559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6" t="22797" r="29626" b="50383"/>
          <a:stretch/>
        </p:blipFill>
        <p:spPr>
          <a:xfrm>
            <a:off x="1734207" y="1150882"/>
            <a:ext cx="9229227" cy="446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72" y="299622"/>
            <a:ext cx="22922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6" t="32605" r="29713" b="38123"/>
          <a:stretch/>
        </p:blipFill>
        <p:spPr>
          <a:xfrm>
            <a:off x="2081048" y="1213944"/>
            <a:ext cx="8671116" cy="4587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04" y="268091"/>
            <a:ext cx="22922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7" t="26016" r="62040" b="49310"/>
          <a:stretch/>
        </p:blipFill>
        <p:spPr>
          <a:xfrm>
            <a:off x="2159877" y="1450427"/>
            <a:ext cx="8566550" cy="3799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04" y="205029"/>
            <a:ext cx="22922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390" t="29080" r="7558" b="30920"/>
          <a:stretch/>
        </p:blipFill>
        <p:spPr>
          <a:xfrm>
            <a:off x="2285998" y="0"/>
            <a:ext cx="885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63" t="13908" r="50316" b="27196"/>
          <a:stretch/>
        </p:blipFill>
        <p:spPr>
          <a:xfrm>
            <a:off x="2333296" y="0"/>
            <a:ext cx="7327613" cy="5565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3586" y="5773985"/>
            <a:ext cx="10026869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شاخص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Current health expenditure</a:t>
            </a:r>
            <a:r>
              <a:rPr lang="en-US" sz="2000" b="1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در ایران و کشورهای مختلف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(این شاخص نشان میدهد چه درصدی از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GDP</a:t>
            </a:r>
            <a:r>
              <a:rPr lang="en-US" sz="2000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  </a:t>
            </a:r>
            <a:r>
              <a:rPr lang="fa-IR" sz="2000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(تولید ناخالص داخلی) صرف هزینه‌های </a:t>
            </a:r>
            <a:r>
              <a:rPr lang="fa-IR" sz="2000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سلامت </a:t>
            </a:r>
            <a:r>
              <a:rPr lang="ar-SA" sz="2000" dirty="0">
                <a:effectLst/>
                <a:latin typeface="B Mitra" panose="00000400000000000000" pitchFamily="2" charset="-78"/>
                <a:ea typeface="Calibri" panose="020F0502020204030204" pitchFamily="34" charset="0"/>
                <a:cs typeface="B Mitra" panose="00000400000000000000" pitchFamily="2" charset="-78"/>
              </a:rPr>
              <a:t>می شود)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12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7" t="26322" r="29885" b="49310"/>
          <a:stretch/>
        </p:blipFill>
        <p:spPr>
          <a:xfrm>
            <a:off x="1781504" y="1198180"/>
            <a:ext cx="9183860" cy="4067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86" y="315388"/>
            <a:ext cx="22922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754" y="185823"/>
            <a:ext cx="6936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Suicide mortality rate (per 100 000 population)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36" t="10383" r="8161" b="17586"/>
          <a:stretch/>
        </p:blipFill>
        <p:spPr>
          <a:xfrm>
            <a:off x="3188754" y="914399"/>
            <a:ext cx="6205576" cy="583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5254" y="3846783"/>
            <a:ext cx="219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latin typeface="Arial" panose="020B0604020202020204" pitchFamily="34" charset="0"/>
                <a:cs typeface="B Mitra" panose="00000400000000000000" pitchFamily="2" charset="-78"/>
              </a:rPr>
              <a:t>ایران رتبه 53 دنیا</a:t>
            </a:r>
            <a:endParaRPr lang="en-US" sz="2400" b="1" dirty="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278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680" y="28041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39" t="16973" r="62127" b="54828"/>
          <a:stretch/>
        </p:blipFill>
        <p:spPr>
          <a:xfrm>
            <a:off x="2098438" y="1481957"/>
            <a:ext cx="8852681" cy="4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5380" y="504525"/>
            <a:ext cx="10074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Age-standardized prevalence of hypertension among adults aged 30-79 years (%)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36" t="23103" r="9368" b="7778"/>
          <a:stretch/>
        </p:blipFill>
        <p:spPr>
          <a:xfrm>
            <a:off x="3137337" y="835572"/>
            <a:ext cx="6489801" cy="6022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78546" y="4004441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cs typeface="B Mitra" panose="00000400000000000000" pitchFamily="2" charset="-78"/>
              </a:rPr>
              <a:t>ایران رتبه ششم دنیا</a:t>
            </a:r>
          </a:p>
        </p:txBody>
      </p:sp>
    </p:spTree>
    <p:extLst>
      <p:ext uri="{BB962C8B-B14F-4D97-AF65-F5344CB8AC3E}">
        <p14:creationId xmlns:p14="http://schemas.microsoft.com/office/powerpoint/2010/main" val="338511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680" y="28041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80" t="17127" r="29713" b="54521"/>
          <a:stretch/>
        </p:blipFill>
        <p:spPr>
          <a:xfrm>
            <a:off x="2380672" y="1324303"/>
            <a:ext cx="8606952" cy="43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9819" y="83348"/>
            <a:ext cx="8933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Percentage of adults aged 18+ with a body mass index of 30 kg/m2 or higher.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684" t="19272" r="7988" b="8391"/>
          <a:stretch/>
        </p:blipFill>
        <p:spPr>
          <a:xfrm>
            <a:off x="3168867" y="452680"/>
            <a:ext cx="6588157" cy="6333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40559" y="3887303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cs typeface="B Mitra" panose="00000400000000000000" pitchFamily="2" charset="-78"/>
              </a:rPr>
              <a:t>ایران رتبه 113 دنیا</a:t>
            </a:r>
          </a:p>
        </p:txBody>
      </p:sp>
    </p:spTree>
    <p:extLst>
      <p:ext uri="{BB962C8B-B14F-4D97-AF65-F5344CB8AC3E}">
        <p14:creationId xmlns:p14="http://schemas.microsoft.com/office/powerpoint/2010/main" val="194006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680" y="28041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53" t="55594" r="62298" b="17586"/>
          <a:stretch/>
        </p:blipFill>
        <p:spPr>
          <a:xfrm>
            <a:off x="1968322" y="1560784"/>
            <a:ext cx="9152736" cy="44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166" y="236511"/>
            <a:ext cx="1094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Age-standardized prevalence of tobacco smoking among persons 15 years and older (%)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36" t="19119" r="8161" b="7931"/>
          <a:stretch/>
        </p:blipFill>
        <p:spPr>
          <a:xfrm>
            <a:off x="3294993" y="788276"/>
            <a:ext cx="6375761" cy="606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24078" y="4001078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cs typeface="B Mitra" panose="00000400000000000000" pitchFamily="2" charset="-78"/>
              </a:rPr>
              <a:t>ایران رتبه 54 دنیا</a:t>
            </a:r>
          </a:p>
        </p:txBody>
      </p:sp>
    </p:spTree>
    <p:extLst>
      <p:ext uri="{BB962C8B-B14F-4D97-AF65-F5344CB8AC3E}">
        <p14:creationId xmlns:p14="http://schemas.microsoft.com/office/powerpoint/2010/main" val="950180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680" y="28041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822" t="56054" r="29540" b="17279"/>
          <a:stretch/>
        </p:blipFill>
        <p:spPr>
          <a:xfrm>
            <a:off x="2081157" y="1135117"/>
            <a:ext cx="9277465" cy="43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680" y="28041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53" t="18812" r="29799" b="56361"/>
          <a:stretch/>
        </p:blipFill>
        <p:spPr>
          <a:xfrm>
            <a:off x="1988945" y="1292772"/>
            <a:ext cx="9425290" cy="42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91" t="12989" r="48247" b="25153"/>
          <a:stretch/>
        </p:blipFill>
        <p:spPr>
          <a:xfrm>
            <a:off x="1718437" y="0"/>
            <a:ext cx="9039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8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308" y="595727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25" t="26322" r="62385" b="45632"/>
          <a:stretch/>
        </p:blipFill>
        <p:spPr>
          <a:xfrm>
            <a:off x="2297972" y="1481959"/>
            <a:ext cx="8974373" cy="46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308" y="595727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53" t="27701" r="29713" b="43334"/>
          <a:stretch/>
        </p:blipFill>
        <p:spPr>
          <a:xfrm>
            <a:off x="1996181" y="1324302"/>
            <a:ext cx="9354992" cy="49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308" y="595727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6" t="29847" r="62127" b="43486"/>
          <a:stretch/>
        </p:blipFill>
        <p:spPr>
          <a:xfrm>
            <a:off x="2096824" y="1481956"/>
            <a:ext cx="9315069" cy="44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308" y="595727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53" t="30153" r="29799" b="43333"/>
          <a:stretch/>
        </p:blipFill>
        <p:spPr>
          <a:xfrm>
            <a:off x="1576732" y="1324303"/>
            <a:ext cx="10026688" cy="48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1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7" t="26475" r="62212" b="48697"/>
          <a:stretch/>
        </p:blipFill>
        <p:spPr>
          <a:xfrm>
            <a:off x="1823353" y="1481957"/>
            <a:ext cx="9587898" cy="43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5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53" t="26016" r="29713" b="49004"/>
          <a:stretch/>
        </p:blipFill>
        <p:spPr>
          <a:xfrm>
            <a:off x="1941910" y="1466192"/>
            <a:ext cx="9645743" cy="43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53" t="61724" r="62298" b="13602"/>
          <a:stretch/>
        </p:blipFill>
        <p:spPr>
          <a:xfrm>
            <a:off x="1831721" y="1434663"/>
            <a:ext cx="9929355" cy="44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8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994" t="61724" r="29454" b="13295"/>
          <a:stretch/>
        </p:blipFill>
        <p:spPr>
          <a:xfrm>
            <a:off x="1944517" y="1418896"/>
            <a:ext cx="9345570" cy="41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1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6" t="31992" r="62127" b="39655"/>
          <a:stretch/>
        </p:blipFill>
        <p:spPr>
          <a:xfrm>
            <a:off x="1727691" y="1150884"/>
            <a:ext cx="9779222" cy="4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4852" y="422305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253" t="31686" r="29368" b="39196"/>
          <a:stretch/>
        </p:blipFill>
        <p:spPr>
          <a:xfrm>
            <a:off x="2017424" y="1324303"/>
            <a:ext cx="9585997" cy="50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94" t="11149" r="49540" b="26322"/>
          <a:stretch/>
        </p:blipFill>
        <p:spPr>
          <a:xfrm>
            <a:off x="2270234" y="0"/>
            <a:ext cx="8639503" cy="6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8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98" t="24482" r="33591" b="20191"/>
          <a:stretch/>
        </p:blipFill>
        <p:spPr>
          <a:xfrm>
            <a:off x="-1" y="0"/>
            <a:ext cx="12243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2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12" t="27548" r="25747" b="17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10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12" t="21417" r="32472" b="23870"/>
          <a:stretch/>
        </p:blipFill>
        <p:spPr>
          <a:xfrm>
            <a:off x="0" y="0"/>
            <a:ext cx="12234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8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4" t="13601" r="34971" b="3793"/>
          <a:stretch/>
        </p:blipFill>
        <p:spPr>
          <a:xfrm>
            <a:off x="2806262" y="0"/>
            <a:ext cx="7110277" cy="69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0F42-EC0F-7AAD-30E6-7CABD0C6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87" y="2801256"/>
            <a:ext cx="11088913" cy="3777622"/>
          </a:xfrm>
        </p:spPr>
        <p:txBody>
          <a:bodyPr/>
          <a:lstStyle/>
          <a:p>
            <a:r>
              <a:rPr lang="fa-IR" dirty="0"/>
              <a:t>آسیب  شناسی  شرایط  موجود و بررسی عوامل   تاثیر  گذار  در تحلیل   عقب  ماندگی  از  اهداف  بالا دستی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6000" dirty="0">
                <a:solidFill>
                  <a:srgbClr val="FF0000"/>
                </a:solidFill>
                <a:cs typeface="2  Koodak" panose="00000700000000000000" pitchFamily="2" charset="-78"/>
              </a:rPr>
              <a:t>پس چه باید کرد ای اقوام شرق؟</a:t>
            </a:r>
            <a:endParaRPr lang="en-US" sz="6000" dirty="0">
              <a:solidFill>
                <a:srgbClr val="FF0000"/>
              </a:solidFill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0957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استفاده از تجربیات و درس آموخته های پاندمی کرونا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6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DC89-4308-09F0-6D62-C01E98B2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24110"/>
            <a:ext cx="8761412" cy="1280890"/>
          </a:xfrm>
        </p:spPr>
        <p:txBody>
          <a:bodyPr/>
          <a:lstStyle/>
          <a:p>
            <a:r>
              <a:rPr lang="fa-IR" dirty="0">
                <a:cs typeface="2  Titr" panose="00000700000000000000" pitchFamily="2" charset="-78"/>
              </a:rPr>
              <a:t>بازنگری  در رسالت  دانشگاههای علوم پزشکی  و خدمات بهداشتی درمانی 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70EC-7511-719A-DD43-BE33B80A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2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جدیت  در آموزش  فراگیران برای  رسیدن  به  اهداف تحقق نیافته و چشم اندازها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کاهش  دوره ها رشته  های   آموزش  پزشکی </a:t>
            </a:r>
          </a:p>
          <a:p>
            <a:r>
              <a:rPr lang="fa-IR" dirty="0"/>
              <a:t>جامع   نگر  کردن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21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3435-842E-D740-7867-EFE12432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مدیریت  منابع  و مصارف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93B2-3555-6CB6-218F-9B9AAEF7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-</a:t>
            </a:r>
            <a:r>
              <a:rPr lang="fa-IR" dirty="0">
                <a:solidFill>
                  <a:srgbClr val="FF0000"/>
                </a:solidFill>
              </a:rPr>
              <a:t>تعریف   بسته  های  خدمات  و تعهد خدمات بر اساس منابع  به ترتیب اولویت</a:t>
            </a:r>
            <a:r>
              <a:rPr lang="fa-IR" dirty="0"/>
              <a:t> </a:t>
            </a:r>
          </a:p>
          <a:p>
            <a:r>
              <a:rPr lang="fa-IR" dirty="0"/>
              <a:t>کاهش هزینه های ستاد</a:t>
            </a:r>
          </a:p>
          <a:p>
            <a:pPr marL="0" indent="0">
              <a:buNone/>
            </a:pPr>
            <a:r>
              <a:rPr lang="fa-IR" dirty="0"/>
              <a:t>کم کردن  هزینه   مدیریت   مراکز   بهداشتی  درمانی  آموزشی  و پژوهشی </a:t>
            </a:r>
          </a:p>
          <a:p>
            <a:pPr marL="0" indent="0">
              <a:buNone/>
            </a:pPr>
            <a:r>
              <a:rPr lang="fa-IR" dirty="0"/>
              <a:t>جدا کردن افزایش رشد تعرفه   سالیانه خدمات از  جزء  حرفه  ای تعرفه ها در  مقابل  هزینه  تمام   شده  خدمات</a:t>
            </a:r>
          </a:p>
          <a:p>
            <a:pPr marL="0" indent="0">
              <a:buNone/>
            </a:pPr>
            <a:r>
              <a:rPr lang="fa-IR" dirty="0"/>
              <a:t>خلق   منابع جدید  بخصوص  در بیمارستانها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2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879C-CFE6-449A-7E00-6B9C3EAB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تربیت نیروی حد واسط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4178-CC2A-9DA9-19AF-400BA4849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36" t="13754" r="50575" b="25862"/>
          <a:stretch/>
        </p:blipFill>
        <p:spPr>
          <a:xfrm>
            <a:off x="2159876" y="0"/>
            <a:ext cx="872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76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4C7C-41F3-165B-0337-5C4179ED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توسعه خدمات در منزل (خدمات پرستاری  در منازل)  و در مراکز  بهداشتی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7096-2B97-0F5D-DC43-1D3E7C4F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9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روشهای متعدد برای ماندگاری   و پایداری  فارغ  التحصیلان گروه  علوم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4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649" t="17127" r="29454" b="28008"/>
          <a:stretch/>
        </p:blipFill>
        <p:spPr>
          <a:xfrm>
            <a:off x="2814454" y="47296"/>
            <a:ext cx="7038993" cy="68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09" t="18504" r="29970" b="20499"/>
          <a:stretch/>
        </p:blipFill>
        <p:spPr>
          <a:xfrm>
            <a:off x="0" y="0"/>
            <a:ext cx="12219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571" y="51690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Life expectancy at birth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081" t="37509" r="29626" b="28927"/>
          <a:stretch/>
        </p:blipFill>
        <p:spPr>
          <a:xfrm>
            <a:off x="2305868" y="1103584"/>
            <a:ext cx="8603870" cy="51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1169" y="485369"/>
            <a:ext cx="584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Healthy life expectancy (HALE) at birth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081" t="38276" r="29626" b="28774"/>
          <a:stretch/>
        </p:blipFill>
        <p:spPr>
          <a:xfrm>
            <a:off x="1929630" y="1150883"/>
            <a:ext cx="8917050" cy="5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09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305</Words>
  <Application>Microsoft Macintosh PowerPoint</Application>
  <PresentationFormat>Widescreen</PresentationFormat>
  <Paragraphs>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B Mitra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پس چه باید کرد ای اقوام شرق؟</vt:lpstr>
      <vt:lpstr>استفاده از تجربیات و درس آموخته های پاندمی کرونا</vt:lpstr>
      <vt:lpstr>بازنگری  در رسالت  دانشگاههای علوم پزشکی  و خدمات بهداشتی درمانی </vt:lpstr>
      <vt:lpstr>جدیت  در آموزش  فراگیران برای  رسیدن  به  اهداف تحقق نیافته و چشم اندازها</vt:lpstr>
      <vt:lpstr>مدیریت  منابع  و مصارف</vt:lpstr>
      <vt:lpstr>تربیت نیروی حد واسط </vt:lpstr>
      <vt:lpstr>توسعه خدمات در منزل (خدمات پرستاری  در منازل)  و در مراکز  بهداشتی </vt:lpstr>
      <vt:lpstr>روشهای متعدد برای ماندگاری   و پایداری  فارغ  التحصیلان گروه  علوم پزشکی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</dc:creator>
  <cp:lastModifiedBy>Microsoft Office User</cp:lastModifiedBy>
  <cp:revision>31</cp:revision>
  <dcterms:created xsi:type="dcterms:W3CDTF">2024-08-05T05:53:05Z</dcterms:created>
  <dcterms:modified xsi:type="dcterms:W3CDTF">2024-08-06T04:04:35Z</dcterms:modified>
</cp:coreProperties>
</file>