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62" r:id="rId4"/>
    <p:sldId id="269" r:id="rId5"/>
    <p:sldId id="270" r:id="rId6"/>
    <p:sldId id="271" r:id="rId7"/>
    <p:sldId id="3784" r:id="rId8"/>
    <p:sldId id="3785" r:id="rId9"/>
    <p:sldId id="3783" r:id="rId10"/>
    <p:sldId id="3751" r:id="rId11"/>
    <p:sldId id="278" r:id="rId12"/>
    <p:sldId id="272" r:id="rId13"/>
    <p:sldId id="273" r:id="rId14"/>
    <p:sldId id="275" r:id="rId15"/>
    <p:sldId id="276" r:id="rId16"/>
    <p:sldId id="277" r:id="rId17"/>
    <p:sldId id="395" r:id="rId18"/>
    <p:sldId id="394" r:id="rId19"/>
    <p:sldId id="385" r:id="rId20"/>
    <p:sldId id="386" r:id="rId21"/>
    <p:sldId id="274" r:id="rId22"/>
    <p:sldId id="279" r:id="rId23"/>
    <p:sldId id="3796" r:id="rId24"/>
    <p:sldId id="3838" r:id="rId25"/>
    <p:sldId id="3762" r:id="rId26"/>
    <p:sldId id="3774" r:id="rId27"/>
    <p:sldId id="3775" r:id="rId28"/>
    <p:sldId id="3776" r:id="rId29"/>
    <p:sldId id="3777" r:id="rId30"/>
    <p:sldId id="281" r:id="rId31"/>
    <p:sldId id="283" r:id="rId32"/>
    <p:sldId id="284" r:id="rId33"/>
    <p:sldId id="282" r:id="rId34"/>
    <p:sldId id="285"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AF3F5-628E-4746-80EE-357F6204BA80}"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79C1483D-2F30-4591-9B0A-DC13C94B9E21}">
      <dgm:prSet phldrT="[Text]" custT="1"/>
      <dgm:spPr/>
      <dgm:t>
        <a:bodyPr/>
        <a:lstStyle/>
        <a:p>
          <a:pPr rtl="1"/>
          <a:r>
            <a:rPr lang="fa-IR" sz="1800" b="1" kern="1200" dirty="0">
              <a:latin typeface="+mn-lt"/>
              <a:ea typeface="+mn-ea"/>
              <a:cs typeface="B Nazanin" panose="00000400000000000000" pitchFamily="2" charset="-78"/>
            </a:rPr>
            <a:t>فرصت ها</a:t>
          </a:r>
          <a:endParaRPr lang="en-US" sz="1800" b="1" kern="1200" dirty="0">
            <a:latin typeface="+mn-lt"/>
            <a:ea typeface="+mn-ea"/>
            <a:cs typeface="B Nazanin" panose="00000400000000000000" pitchFamily="2" charset="-78"/>
          </a:endParaRPr>
        </a:p>
      </dgm:t>
    </dgm:pt>
    <dgm:pt modelId="{B28AD505-5FF4-49FD-885F-D37308A1313E}" type="parTrans" cxnId="{68B90A45-0F4E-438A-8059-D1EDA4F1E6EA}">
      <dgm:prSet/>
      <dgm:spPr/>
      <dgm:t>
        <a:bodyPr/>
        <a:lstStyle/>
        <a:p>
          <a:endParaRPr lang="en-US"/>
        </a:p>
      </dgm:t>
    </dgm:pt>
    <dgm:pt modelId="{0621FBC5-8295-447E-9C78-350B704C9A03}" type="sibTrans" cxnId="{68B90A45-0F4E-438A-8059-D1EDA4F1E6EA}">
      <dgm:prSet/>
      <dgm:spPr/>
      <dgm:t>
        <a:bodyPr/>
        <a:lstStyle/>
        <a:p>
          <a:endParaRPr lang="en-US"/>
        </a:p>
      </dgm:t>
    </dgm:pt>
    <dgm:pt modelId="{115D333E-C9AB-4E68-BF90-3AB705C9FD06}">
      <dgm:prSet phldrT="[Text]" custT="1"/>
      <dgm:spPr/>
      <dgm:t>
        <a:bodyPr/>
        <a:lstStyle/>
        <a:p>
          <a:pPr rtl="1">
            <a:buFont typeface="Wingdings" panose="05000000000000000000" pitchFamily="2" charset="2"/>
            <a:buNone/>
          </a:pPr>
          <a:r>
            <a:rPr lang="fa-IR" sz="1800" b="1" kern="1200" dirty="0">
              <a:latin typeface="+mn-lt"/>
              <a:ea typeface="+mn-ea"/>
              <a:cs typeface="B Nazanin" panose="00000400000000000000" pitchFamily="2" charset="-78"/>
            </a:rPr>
            <a:t>باورهای اشتباه</a:t>
          </a:r>
          <a:endParaRPr lang="en-US" sz="1800" b="1" kern="1200" dirty="0">
            <a:latin typeface="+mn-lt"/>
            <a:ea typeface="+mn-ea"/>
            <a:cs typeface="B Nazanin" panose="00000400000000000000" pitchFamily="2" charset="-78"/>
          </a:endParaRPr>
        </a:p>
      </dgm:t>
    </dgm:pt>
    <dgm:pt modelId="{280D05AC-16A7-46E6-B920-056686C974FC}" type="parTrans" cxnId="{2DCFAEAE-424F-4C59-B2B4-9F94C07B5654}">
      <dgm:prSet/>
      <dgm:spPr/>
      <dgm:t>
        <a:bodyPr/>
        <a:lstStyle/>
        <a:p>
          <a:endParaRPr lang="en-US"/>
        </a:p>
      </dgm:t>
    </dgm:pt>
    <dgm:pt modelId="{6C9120D0-7981-49C3-949E-23CADE95D79B}" type="sibTrans" cxnId="{2DCFAEAE-424F-4C59-B2B4-9F94C07B5654}">
      <dgm:prSet/>
      <dgm:spPr/>
      <dgm:t>
        <a:bodyPr/>
        <a:lstStyle/>
        <a:p>
          <a:endParaRPr lang="en-US"/>
        </a:p>
      </dgm:t>
    </dgm:pt>
    <dgm:pt modelId="{C8C3FBD5-CA70-4ABC-B488-A3C85E8A810C}">
      <dgm:prSet custT="1"/>
      <dgm:spPr/>
      <dgm:t>
        <a:bodyPr/>
        <a:lstStyle/>
        <a:p>
          <a:pPr algn="r" rtl="1"/>
          <a:r>
            <a:rPr lang="ar-SA" sz="1600" b="1" kern="1200" dirty="0">
              <a:latin typeface="+mn-lt"/>
              <a:ea typeface="+mn-ea"/>
              <a:cs typeface="B Nazanin" panose="00000400000000000000" pitchFamily="2" charset="-78"/>
            </a:rPr>
            <a:t>تضمی</a:t>
          </a:r>
          <a:r>
            <a:rPr lang="fa-IR" sz="1600" b="1" kern="1200" dirty="0">
              <a:latin typeface="+mn-lt"/>
              <a:ea typeface="+mn-ea"/>
              <a:cs typeface="B Nazanin" panose="00000400000000000000" pitchFamily="2" charset="-78"/>
            </a:rPr>
            <a:t>ن</a:t>
          </a:r>
          <a:r>
            <a:rPr lang="ar-SA" sz="1600" b="1" kern="1200" dirty="0">
              <a:latin typeface="+mn-lt"/>
              <a:ea typeface="+mn-ea"/>
              <a:cs typeface="B Nazanin" panose="00000400000000000000" pitchFamily="2" charset="-78"/>
            </a:rPr>
            <a:t> کیفیت داده</a:t>
          </a:r>
          <a:endParaRPr lang="en-US" sz="1600" b="1" kern="1200" dirty="0">
            <a:latin typeface="+mn-lt"/>
            <a:ea typeface="+mn-ea"/>
            <a:cs typeface="B Nazanin" panose="00000400000000000000" pitchFamily="2" charset="-78"/>
          </a:endParaRPr>
        </a:p>
      </dgm:t>
    </dgm:pt>
    <dgm:pt modelId="{BA2CF160-7959-4027-BBB6-70C171EF2FE6}" type="parTrans" cxnId="{AB97E02C-CF5E-4F98-9DA7-3E249F28ACD4}">
      <dgm:prSet/>
      <dgm:spPr/>
      <dgm:t>
        <a:bodyPr/>
        <a:lstStyle/>
        <a:p>
          <a:endParaRPr lang="en-US"/>
        </a:p>
      </dgm:t>
    </dgm:pt>
    <dgm:pt modelId="{DCFEF806-07A5-448A-8B0F-85B990501F71}" type="sibTrans" cxnId="{AB97E02C-CF5E-4F98-9DA7-3E249F28ACD4}">
      <dgm:prSet/>
      <dgm:spPr/>
      <dgm:t>
        <a:bodyPr/>
        <a:lstStyle/>
        <a:p>
          <a:endParaRPr lang="en-US"/>
        </a:p>
      </dgm:t>
    </dgm:pt>
    <dgm:pt modelId="{078743BE-3B84-43CE-B454-153C2264BE91}">
      <dgm:prSet custT="1"/>
      <dgm:spPr/>
      <dgm:t>
        <a:bodyPr/>
        <a:lstStyle/>
        <a:p>
          <a:pPr rtl="1"/>
          <a:r>
            <a:rPr lang="ar-SA" sz="1600" b="1" kern="1200" dirty="0">
              <a:latin typeface="+mn-lt"/>
              <a:ea typeface="+mn-ea"/>
              <a:cs typeface="B Nazanin" panose="00000400000000000000" pitchFamily="2" charset="-78"/>
            </a:rPr>
            <a:t>حاکمیت داده برای حل تمام مشکلات کسب و کار آمده است.</a:t>
          </a:r>
          <a:endParaRPr lang="en-US" sz="1600" b="1" kern="1200" dirty="0">
            <a:latin typeface="+mn-lt"/>
            <a:ea typeface="+mn-ea"/>
            <a:cs typeface="B Nazanin" panose="00000400000000000000" pitchFamily="2" charset="-78"/>
          </a:endParaRPr>
        </a:p>
      </dgm:t>
    </dgm:pt>
    <dgm:pt modelId="{AAF2BB17-93F4-46A2-9ED8-98470E66833E}" type="parTrans" cxnId="{3779A1A3-4C33-4D74-89C2-4F0134AE2207}">
      <dgm:prSet/>
      <dgm:spPr/>
      <dgm:t>
        <a:bodyPr/>
        <a:lstStyle/>
        <a:p>
          <a:endParaRPr lang="en-US"/>
        </a:p>
      </dgm:t>
    </dgm:pt>
    <dgm:pt modelId="{BE7E0647-F668-411C-9B43-964680607ACF}" type="sibTrans" cxnId="{3779A1A3-4C33-4D74-89C2-4F0134AE2207}">
      <dgm:prSet/>
      <dgm:spPr/>
      <dgm:t>
        <a:bodyPr/>
        <a:lstStyle/>
        <a:p>
          <a:endParaRPr lang="en-US"/>
        </a:p>
      </dgm:t>
    </dgm:pt>
    <dgm:pt modelId="{06DE7E46-E74B-492E-86FA-7D70E4E5EBED}">
      <dgm:prSet custT="1"/>
      <dgm:spPr/>
      <dgm:t>
        <a:bodyPr/>
        <a:lstStyle/>
        <a:p>
          <a:pPr rtl="1"/>
          <a:r>
            <a:rPr lang="ar-SA" sz="1600" b="1" kern="1200" dirty="0">
              <a:latin typeface="+mn-lt"/>
              <a:ea typeface="+mn-ea"/>
              <a:cs typeface="B Nazanin" panose="00000400000000000000" pitchFamily="2" charset="-78"/>
            </a:rPr>
            <a:t>کاهش هزینه­های مدیریت داده</a:t>
          </a:r>
          <a:endParaRPr lang="en-US" sz="1600" b="1" kern="1200" dirty="0">
            <a:latin typeface="+mn-lt"/>
            <a:ea typeface="+mn-ea"/>
            <a:cs typeface="B Nazanin" panose="00000400000000000000" pitchFamily="2" charset="-78"/>
          </a:endParaRPr>
        </a:p>
      </dgm:t>
    </dgm:pt>
    <dgm:pt modelId="{ACFB21A3-6392-40A6-B3B7-EE8221ADF6C8}" type="sibTrans" cxnId="{EB6702E9-015D-4B95-BE71-DE5FFEE63CE5}">
      <dgm:prSet/>
      <dgm:spPr/>
      <dgm:t>
        <a:bodyPr/>
        <a:lstStyle/>
        <a:p>
          <a:endParaRPr lang="en-US"/>
        </a:p>
      </dgm:t>
    </dgm:pt>
    <dgm:pt modelId="{9748F7A1-D426-4680-8172-A5CEE4ABFF3A}" type="parTrans" cxnId="{EB6702E9-015D-4B95-BE71-DE5FFEE63CE5}">
      <dgm:prSet/>
      <dgm:spPr/>
      <dgm:t>
        <a:bodyPr/>
        <a:lstStyle/>
        <a:p>
          <a:endParaRPr lang="en-US"/>
        </a:p>
      </dgm:t>
    </dgm:pt>
    <dgm:pt modelId="{63EDF202-0681-40B9-8D5F-1DF998B4401C}">
      <dgm:prSet custT="1"/>
      <dgm:spPr/>
      <dgm:t>
        <a:bodyPr/>
        <a:lstStyle/>
        <a:p>
          <a:pPr rtl="1"/>
          <a:r>
            <a:rPr lang="ar-SA" sz="1600" b="1" kern="1200" dirty="0">
              <a:latin typeface="+mn-lt"/>
              <a:ea typeface="+mn-ea"/>
              <a:cs typeface="B Nazanin" panose="00000400000000000000" pitchFamily="2" charset="-78"/>
            </a:rPr>
            <a:t>تصمیم­گیری بهتر</a:t>
          </a:r>
          <a:endParaRPr lang="en-US" sz="1600" b="1" kern="1200" dirty="0">
            <a:latin typeface="+mn-lt"/>
            <a:ea typeface="+mn-ea"/>
            <a:cs typeface="B Nazanin" panose="00000400000000000000" pitchFamily="2" charset="-78"/>
          </a:endParaRPr>
        </a:p>
      </dgm:t>
    </dgm:pt>
    <dgm:pt modelId="{F2A712BE-ECCE-41B3-9B4B-817957D96C77}" type="sibTrans" cxnId="{CCF92B74-2041-4640-9BD1-C81D020D6303}">
      <dgm:prSet/>
      <dgm:spPr/>
      <dgm:t>
        <a:bodyPr/>
        <a:lstStyle/>
        <a:p>
          <a:endParaRPr lang="en-US"/>
        </a:p>
      </dgm:t>
    </dgm:pt>
    <dgm:pt modelId="{07EA8808-49DA-4C2E-8FD3-1F2CC66AB900}" type="parTrans" cxnId="{CCF92B74-2041-4640-9BD1-C81D020D6303}">
      <dgm:prSet/>
      <dgm:spPr/>
      <dgm:t>
        <a:bodyPr/>
        <a:lstStyle/>
        <a:p>
          <a:endParaRPr lang="en-US"/>
        </a:p>
      </dgm:t>
    </dgm:pt>
    <dgm:pt modelId="{9416C837-7B97-42C8-BCCF-74B60D790900}">
      <dgm:prSet custT="1"/>
      <dgm:spPr/>
      <dgm:t>
        <a:bodyPr/>
        <a:lstStyle/>
        <a:p>
          <a:pPr rtl="1"/>
          <a:r>
            <a:rPr lang="ar-SA" sz="1600" b="1" kern="1200" dirty="0">
              <a:latin typeface="+mn-lt"/>
              <a:ea typeface="+mn-ea"/>
              <a:cs typeface="B Nazanin" panose="00000400000000000000" pitchFamily="2" charset="-78"/>
            </a:rPr>
            <a:t>پروژه­های موفق هوش تجاری</a:t>
          </a:r>
          <a:endParaRPr lang="en-US" sz="1600" b="1" kern="1200" dirty="0">
            <a:latin typeface="+mn-lt"/>
            <a:ea typeface="+mn-ea"/>
            <a:cs typeface="B Nazanin" panose="00000400000000000000" pitchFamily="2" charset="-78"/>
          </a:endParaRPr>
        </a:p>
      </dgm:t>
    </dgm:pt>
    <dgm:pt modelId="{473AB737-7441-47D5-AB0D-12E3F6D82EF2}" type="sibTrans" cxnId="{63E23AEF-6CA4-4728-AB63-498B23A08200}">
      <dgm:prSet/>
      <dgm:spPr/>
      <dgm:t>
        <a:bodyPr/>
        <a:lstStyle/>
        <a:p>
          <a:endParaRPr lang="en-US"/>
        </a:p>
      </dgm:t>
    </dgm:pt>
    <dgm:pt modelId="{E9C3EA96-EC45-450B-A15A-77E3A8FA4EE0}" type="parTrans" cxnId="{63E23AEF-6CA4-4728-AB63-498B23A08200}">
      <dgm:prSet/>
      <dgm:spPr/>
      <dgm:t>
        <a:bodyPr/>
        <a:lstStyle/>
        <a:p>
          <a:endParaRPr lang="en-US"/>
        </a:p>
      </dgm:t>
    </dgm:pt>
    <dgm:pt modelId="{56C5F102-CF2E-4C2E-BD35-9471694F658F}">
      <dgm:prSet custT="1"/>
      <dgm:spPr/>
      <dgm:t>
        <a:bodyPr/>
        <a:lstStyle/>
        <a:p>
          <a:pPr rtl="1"/>
          <a:r>
            <a:rPr lang="fa-IR" sz="1600" b="1" kern="1200" dirty="0">
              <a:latin typeface="+mn-lt"/>
              <a:ea typeface="+mn-ea"/>
              <a:cs typeface="B Nazanin" panose="00000400000000000000" pitchFamily="2" charset="-78"/>
            </a:rPr>
            <a:t>ارائه</a:t>
          </a:r>
          <a:r>
            <a:rPr lang="ar-SA" sz="1600" b="1" kern="1200" dirty="0">
              <a:latin typeface="+mn-lt"/>
              <a:ea typeface="+mn-ea"/>
              <a:cs typeface="B Nazanin" panose="00000400000000000000" pitchFamily="2" charset="-78"/>
            </a:rPr>
            <a:t> اطلاعات </a:t>
          </a:r>
          <a:r>
            <a:rPr lang="fa-IR" sz="1600" b="1" kern="1200" dirty="0">
              <a:latin typeface="+mn-lt"/>
              <a:ea typeface="+mn-ea"/>
              <a:cs typeface="B Nazanin" panose="00000400000000000000" pitchFamily="2" charset="-78"/>
            </a:rPr>
            <a:t>موثر و کارامد</a:t>
          </a:r>
          <a:r>
            <a:rPr lang="ar-SA" sz="1600" b="1" kern="1200" dirty="0">
              <a:latin typeface="+mn-lt"/>
              <a:ea typeface="+mn-ea"/>
              <a:cs typeface="B Nazanin" panose="00000400000000000000" pitchFamily="2" charset="-78"/>
            </a:rPr>
            <a:t> به مدیران</a:t>
          </a:r>
          <a:endParaRPr lang="en-US" sz="1600" b="1" kern="1200" dirty="0">
            <a:latin typeface="+mn-lt"/>
            <a:ea typeface="+mn-ea"/>
            <a:cs typeface="B Nazanin" panose="00000400000000000000" pitchFamily="2" charset="-78"/>
          </a:endParaRPr>
        </a:p>
      </dgm:t>
    </dgm:pt>
    <dgm:pt modelId="{5EC96924-95EC-4137-B9BF-CF51087FD791}" type="sibTrans" cxnId="{FB5C528F-AE2F-4132-84D0-BE7BCBE4EA43}">
      <dgm:prSet/>
      <dgm:spPr/>
      <dgm:t>
        <a:bodyPr/>
        <a:lstStyle/>
        <a:p>
          <a:endParaRPr lang="en-US"/>
        </a:p>
      </dgm:t>
    </dgm:pt>
    <dgm:pt modelId="{E3798D05-016D-452C-983B-55C164A94FBD}" type="parTrans" cxnId="{FB5C528F-AE2F-4132-84D0-BE7BCBE4EA43}">
      <dgm:prSet/>
      <dgm:spPr/>
      <dgm:t>
        <a:bodyPr/>
        <a:lstStyle/>
        <a:p>
          <a:endParaRPr lang="en-US"/>
        </a:p>
      </dgm:t>
    </dgm:pt>
    <dgm:pt modelId="{C4F34873-A2A3-4259-BF1E-31BE37D63546}">
      <dgm:prSet custT="1"/>
      <dgm:spPr/>
      <dgm:t>
        <a:bodyPr/>
        <a:lstStyle/>
        <a:p>
          <a:pPr rtl="1"/>
          <a:r>
            <a:rPr lang="ar-SA" sz="1600" b="1" kern="1200" dirty="0">
              <a:latin typeface="+mn-lt"/>
              <a:ea typeface="+mn-ea"/>
              <a:cs typeface="B Nazanin" panose="00000400000000000000" pitchFamily="2" charset="-78"/>
            </a:rPr>
            <a:t>یک مانع برای اشتراک­گذاری داده است.</a:t>
          </a:r>
          <a:endParaRPr lang="en-US" sz="1600" b="1" kern="1200" dirty="0">
            <a:latin typeface="+mn-lt"/>
            <a:ea typeface="+mn-ea"/>
            <a:cs typeface="B Nazanin" panose="00000400000000000000" pitchFamily="2" charset="-78"/>
          </a:endParaRPr>
        </a:p>
      </dgm:t>
    </dgm:pt>
    <dgm:pt modelId="{8EC7E15E-2BE7-4D62-A96A-106B0B6DF91C}" type="parTrans" cxnId="{2C40F0EC-83FD-40E8-B01A-DD7B55E09C8A}">
      <dgm:prSet/>
      <dgm:spPr/>
      <dgm:t>
        <a:bodyPr/>
        <a:lstStyle/>
        <a:p>
          <a:endParaRPr lang="en-US"/>
        </a:p>
      </dgm:t>
    </dgm:pt>
    <dgm:pt modelId="{1C5BA18F-11F3-49F8-A0B1-3A05C3D69617}" type="sibTrans" cxnId="{2C40F0EC-83FD-40E8-B01A-DD7B55E09C8A}">
      <dgm:prSet/>
      <dgm:spPr/>
      <dgm:t>
        <a:bodyPr/>
        <a:lstStyle/>
        <a:p>
          <a:endParaRPr lang="en-US"/>
        </a:p>
      </dgm:t>
    </dgm:pt>
    <dgm:pt modelId="{EB7A0624-840A-464A-8B0E-6B21DD5608B3}">
      <dgm:prSet custT="1"/>
      <dgm:spPr/>
      <dgm:t>
        <a:bodyPr/>
        <a:lstStyle/>
        <a:p>
          <a:pPr rtl="1"/>
          <a:r>
            <a:rPr lang="ar-SA" sz="1600" b="1" kern="1200" dirty="0">
              <a:latin typeface="+mn-lt"/>
              <a:ea typeface="+mn-ea"/>
              <a:cs typeface="B Nazanin" panose="00000400000000000000" pitchFamily="2" charset="-78"/>
            </a:rPr>
            <a:t>یک مانع برای اجرای موفق برنامه­های سازمانی و مدیریت داده است.</a:t>
          </a:r>
          <a:endParaRPr lang="en-US" sz="1600" b="1" kern="1200" dirty="0">
            <a:latin typeface="+mn-lt"/>
            <a:ea typeface="+mn-ea"/>
            <a:cs typeface="B Nazanin" panose="00000400000000000000" pitchFamily="2" charset="-78"/>
          </a:endParaRPr>
        </a:p>
      </dgm:t>
    </dgm:pt>
    <dgm:pt modelId="{E3B6701C-0FDC-4A1D-80F9-3E8DA2EC8131}" type="parTrans" cxnId="{1E389BB4-7EDA-489C-8EDA-199DFC50471E}">
      <dgm:prSet/>
      <dgm:spPr/>
      <dgm:t>
        <a:bodyPr/>
        <a:lstStyle/>
        <a:p>
          <a:endParaRPr lang="en-US"/>
        </a:p>
      </dgm:t>
    </dgm:pt>
    <dgm:pt modelId="{30AF617F-D3F7-420A-960F-8A28A39F5BCA}" type="sibTrans" cxnId="{1E389BB4-7EDA-489C-8EDA-199DFC50471E}">
      <dgm:prSet/>
      <dgm:spPr/>
      <dgm:t>
        <a:bodyPr/>
        <a:lstStyle/>
        <a:p>
          <a:endParaRPr lang="en-US"/>
        </a:p>
      </dgm:t>
    </dgm:pt>
    <dgm:pt modelId="{3B86625E-AC74-4390-A8E0-CEDB613616A4}">
      <dgm:prSet custT="1"/>
      <dgm:spPr/>
      <dgm:t>
        <a:bodyPr/>
        <a:lstStyle/>
        <a:p>
          <a:pPr rtl="1"/>
          <a:r>
            <a:rPr lang="ar-SA" sz="1600" b="1" kern="1200" dirty="0">
              <a:latin typeface="+mn-lt"/>
              <a:ea typeface="+mn-ea"/>
              <a:cs typeface="B Nazanin" panose="00000400000000000000" pitchFamily="2" charset="-78"/>
            </a:rPr>
            <a:t>تجزیه و تحلیل با دقت بیشتر</a:t>
          </a:r>
          <a:endParaRPr lang="en-US" sz="1600" b="1" kern="1200" dirty="0">
            <a:latin typeface="+mn-lt"/>
            <a:ea typeface="+mn-ea"/>
            <a:cs typeface="B Nazanin" panose="00000400000000000000" pitchFamily="2" charset="-78"/>
          </a:endParaRPr>
        </a:p>
      </dgm:t>
    </dgm:pt>
    <dgm:pt modelId="{02EE7CC5-40A4-43CF-A459-5A29D2D5B0C1}" type="parTrans" cxnId="{6B8D3677-5CF3-42DC-8DC1-B6B0D2E0495F}">
      <dgm:prSet/>
      <dgm:spPr/>
      <dgm:t>
        <a:bodyPr/>
        <a:lstStyle/>
        <a:p>
          <a:endParaRPr lang="en-US"/>
        </a:p>
      </dgm:t>
    </dgm:pt>
    <dgm:pt modelId="{138CA13D-4486-4ECF-BBF9-07B4A8F9545E}" type="sibTrans" cxnId="{6B8D3677-5CF3-42DC-8DC1-B6B0D2E0495F}">
      <dgm:prSet/>
      <dgm:spPr/>
      <dgm:t>
        <a:bodyPr/>
        <a:lstStyle/>
        <a:p>
          <a:endParaRPr lang="en-US"/>
        </a:p>
      </dgm:t>
    </dgm:pt>
    <dgm:pt modelId="{2C6500F4-D4A0-4B32-AE07-DEA540FDFABD}">
      <dgm:prSet custT="1"/>
      <dgm:spPr/>
      <dgm:t>
        <a:bodyPr/>
        <a:lstStyle/>
        <a:p>
          <a:pPr algn="r" rtl="1"/>
          <a:r>
            <a:rPr lang="ar-SA" sz="1600" b="1" kern="1200" dirty="0">
              <a:latin typeface="+mn-lt"/>
              <a:ea typeface="+mn-ea"/>
              <a:cs typeface="B Nazanin" panose="00000400000000000000" pitchFamily="2" charset="-78"/>
            </a:rPr>
            <a:t>مدیریت دسترسی بهتر به داده­ها</a:t>
          </a:r>
          <a:endParaRPr lang="en-US" sz="1600" b="1" kern="1200" dirty="0">
            <a:latin typeface="+mn-lt"/>
            <a:ea typeface="+mn-ea"/>
            <a:cs typeface="B Nazanin" panose="00000400000000000000" pitchFamily="2" charset="-78"/>
          </a:endParaRPr>
        </a:p>
      </dgm:t>
    </dgm:pt>
    <dgm:pt modelId="{02E63D83-7766-4976-91CF-D77BA83C8AEF}" type="parTrans" cxnId="{06F89831-B69D-4A33-9B49-3A120B36AD73}">
      <dgm:prSet/>
      <dgm:spPr/>
      <dgm:t>
        <a:bodyPr/>
        <a:lstStyle/>
        <a:p>
          <a:endParaRPr lang="en-US"/>
        </a:p>
      </dgm:t>
    </dgm:pt>
    <dgm:pt modelId="{8B9946BE-F1FA-4283-A9C9-E3A6BCB1B49F}" type="sibTrans" cxnId="{06F89831-B69D-4A33-9B49-3A120B36AD73}">
      <dgm:prSet/>
      <dgm:spPr/>
      <dgm:t>
        <a:bodyPr/>
        <a:lstStyle/>
        <a:p>
          <a:endParaRPr lang="en-US"/>
        </a:p>
      </dgm:t>
    </dgm:pt>
    <dgm:pt modelId="{8B4D1E20-15EF-4B54-A941-06A89913928C}" type="pres">
      <dgm:prSet presAssocID="{4B0AF3F5-628E-4746-80EE-357F6204BA80}" presName="linear" presStyleCnt="0">
        <dgm:presLayoutVars>
          <dgm:dir val="rev"/>
          <dgm:animLvl val="lvl"/>
          <dgm:resizeHandles val="exact"/>
        </dgm:presLayoutVars>
      </dgm:prSet>
      <dgm:spPr/>
      <dgm:t>
        <a:bodyPr/>
        <a:lstStyle/>
        <a:p>
          <a:endParaRPr lang="en-US"/>
        </a:p>
      </dgm:t>
    </dgm:pt>
    <dgm:pt modelId="{0BE03661-13B9-4EB1-8DC5-8870B1B5EC64}" type="pres">
      <dgm:prSet presAssocID="{79C1483D-2F30-4591-9B0A-DC13C94B9E21}" presName="parentLin" presStyleCnt="0"/>
      <dgm:spPr/>
    </dgm:pt>
    <dgm:pt modelId="{B95E4E5E-D2FA-4CA4-9972-A43D2B08E90E}" type="pres">
      <dgm:prSet presAssocID="{79C1483D-2F30-4591-9B0A-DC13C94B9E21}" presName="parentLeftMargin" presStyleLbl="node1" presStyleIdx="0" presStyleCnt="2"/>
      <dgm:spPr/>
      <dgm:t>
        <a:bodyPr/>
        <a:lstStyle/>
        <a:p>
          <a:endParaRPr lang="en-US"/>
        </a:p>
      </dgm:t>
    </dgm:pt>
    <dgm:pt modelId="{6EE87519-498E-4BA9-9A11-7BE0905AC8D2}" type="pres">
      <dgm:prSet presAssocID="{79C1483D-2F30-4591-9B0A-DC13C94B9E21}" presName="parentText" presStyleLbl="node1" presStyleIdx="0" presStyleCnt="2">
        <dgm:presLayoutVars>
          <dgm:chMax val="0"/>
          <dgm:bulletEnabled val="1"/>
        </dgm:presLayoutVars>
      </dgm:prSet>
      <dgm:spPr/>
      <dgm:t>
        <a:bodyPr/>
        <a:lstStyle/>
        <a:p>
          <a:endParaRPr lang="en-US"/>
        </a:p>
      </dgm:t>
    </dgm:pt>
    <dgm:pt modelId="{113EC960-3008-48B6-9E13-A719D2FB6245}" type="pres">
      <dgm:prSet presAssocID="{79C1483D-2F30-4591-9B0A-DC13C94B9E21}" presName="negativeSpace" presStyleCnt="0"/>
      <dgm:spPr/>
    </dgm:pt>
    <dgm:pt modelId="{8251E5C1-EAC2-4D61-85BD-F585DEA06DE9}" type="pres">
      <dgm:prSet presAssocID="{79C1483D-2F30-4591-9B0A-DC13C94B9E21}" presName="childText" presStyleLbl="conFgAcc1" presStyleIdx="0" presStyleCnt="2">
        <dgm:presLayoutVars>
          <dgm:bulletEnabled val="1"/>
        </dgm:presLayoutVars>
      </dgm:prSet>
      <dgm:spPr/>
      <dgm:t>
        <a:bodyPr/>
        <a:lstStyle/>
        <a:p>
          <a:endParaRPr lang="en-US"/>
        </a:p>
      </dgm:t>
    </dgm:pt>
    <dgm:pt modelId="{85EC90E3-74CC-4C52-811D-3E4D015A7204}" type="pres">
      <dgm:prSet presAssocID="{0621FBC5-8295-447E-9C78-350B704C9A03}" presName="spaceBetweenRectangles" presStyleCnt="0"/>
      <dgm:spPr/>
    </dgm:pt>
    <dgm:pt modelId="{55CA0F51-51C2-4C7B-8388-433A4ED57E59}" type="pres">
      <dgm:prSet presAssocID="{115D333E-C9AB-4E68-BF90-3AB705C9FD06}" presName="parentLin" presStyleCnt="0"/>
      <dgm:spPr/>
    </dgm:pt>
    <dgm:pt modelId="{12BF8390-8A2C-4036-BA2D-2278104159AA}" type="pres">
      <dgm:prSet presAssocID="{115D333E-C9AB-4E68-BF90-3AB705C9FD06}" presName="parentLeftMargin" presStyleLbl="node1" presStyleIdx="0" presStyleCnt="2"/>
      <dgm:spPr/>
      <dgm:t>
        <a:bodyPr/>
        <a:lstStyle/>
        <a:p>
          <a:endParaRPr lang="en-US"/>
        </a:p>
      </dgm:t>
    </dgm:pt>
    <dgm:pt modelId="{BC86B9EF-52D1-4C7E-A111-0D01897AA9A9}" type="pres">
      <dgm:prSet presAssocID="{115D333E-C9AB-4E68-BF90-3AB705C9FD06}" presName="parentText" presStyleLbl="node1" presStyleIdx="1" presStyleCnt="2">
        <dgm:presLayoutVars>
          <dgm:chMax val="0"/>
          <dgm:bulletEnabled val="1"/>
        </dgm:presLayoutVars>
      </dgm:prSet>
      <dgm:spPr/>
      <dgm:t>
        <a:bodyPr/>
        <a:lstStyle/>
        <a:p>
          <a:endParaRPr lang="en-US"/>
        </a:p>
      </dgm:t>
    </dgm:pt>
    <dgm:pt modelId="{F2E1F058-C0CA-4ACB-99B0-32DABFE10E21}" type="pres">
      <dgm:prSet presAssocID="{115D333E-C9AB-4E68-BF90-3AB705C9FD06}" presName="negativeSpace" presStyleCnt="0"/>
      <dgm:spPr/>
    </dgm:pt>
    <dgm:pt modelId="{C6C77EED-768F-4524-9067-979E82270633}" type="pres">
      <dgm:prSet presAssocID="{115D333E-C9AB-4E68-BF90-3AB705C9FD06}" presName="childText" presStyleLbl="conFgAcc1" presStyleIdx="1" presStyleCnt="2">
        <dgm:presLayoutVars>
          <dgm:bulletEnabled val="1"/>
        </dgm:presLayoutVars>
      </dgm:prSet>
      <dgm:spPr/>
      <dgm:t>
        <a:bodyPr/>
        <a:lstStyle/>
        <a:p>
          <a:endParaRPr lang="en-US"/>
        </a:p>
      </dgm:t>
    </dgm:pt>
  </dgm:ptLst>
  <dgm:cxnLst>
    <dgm:cxn modelId="{68B90A45-0F4E-438A-8059-D1EDA4F1E6EA}" srcId="{4B0AF3F5-628E-4746-80EE-357F6204BA80}" destId="{79C1483D-2F30-4591-9B0A-DC13C94B9E21}" srcOrd="0" destOrd="0" parTransId="{B28AD505-5FF4-49FD-885F-D37308A1313E}" sibTransId="{0621FBC5-8295-447E-9C78-350B704C9A03}"/>
    <dgm:cxn modelId="{8A472247-EDE6-43BF-9824-D4C2A5641AED}" type="presOf" srcId="{3B86625E-AC74-4390-A8E0-CEDB613616A4}" destId="{8251E5C1-EAC2-4D61-85BD-F585DEA06DE9}" srcOrd="0" destOrd="6" presId="urn:microsoft.com/office/officeart/2005/8/layout/list1"/>
    <dgm:cxn modelId="{06F89831-B69D-4A33-9B49-3A120B36AD73}" srcId="{79C1483D-2F30-4591-9B0A-DC13C94B9E21}" destId="{2C6500F4-D4A0-4B32-AE07-DEA540FDFABD}" srcOrd="1" destOrd="0" parTransId="{02E63D83-7766-4976-91CF-D77BA83C8AEF}" sibTransId="{8B9946BE-F1FA-4283-A9C9-E3A6BCB1B49F}"/>
    <dgm:cxn modelId="{16BEE07C-5F35-4101-A0FF-C6595B179A39}" type="presOf" srcId="{078743BE-3B84-43CE-B454-153C2264BE91}" destId="{C6C77EED-768F-4524-9067-979E82270633}" srcOrd="0" destOrd="0" presId="urn:microsoft.com/office/officeart/2005/8/layout/list1"/>
    <dgm:cxn modelId="{945242AD-2FE6-4DCA-A8C3-7DAA6A635588}" type="presOf" srcId="{115D333E-C9AB-4E68-BF90-3AB705C9FD06}" destId="{BC86B9EF-52D1-4C7E-A111-0D01897AA9A9}" srcOrd="1" destOrd="0" presId="urn:microsoft.com/office/officeart/2005/8/layout/list1"/>
    <dgm:cxn modelId="{76071030-D373-408F-AC1B-506862A6594C}" type="presOf" srcId="{4B0AF3F5-628E-4746-80EE-357F6204BA80}" destId="{8B4D1E20-15EF-4B54-A941-06A89913928C}" srcOrd="0" destOrd="0" presId="urn:microsoft.com/office/officeart/2005/8/layout/list1"/>
    <dgm:cxn modelId="{2C40F0EC-83FD-40E8-B01A-DD7B55E09C8A}" srcId="{115D333E-C9AB-4E68-BF90-3AB705C9FD06}" destId="{C4F34873-A2A3-4259-BF1E-31BE37D63546}" srcOrd="1" destOrd="0" parTransId="{8EC7E15E-2BE7-4D62-A96A-106B0B6DF91C}" sibTransId="{1C5BA18F-11F3-49F8-A0B1-3A05C3D69617}"/>
    <dgm:cxn modelId="{2A7896A3-7144-4728-A090-EB082C09362D}" type="presOf" srcId="{79C1483D-2F30-4591-9B0A-DC13C94B9E21}" destId="{B95E4E5E-D2FA-4CA4-9972-A43D2B08E90E}" srcOrd="0" destOrd="0" presId="urn:microsoft.com/office/officeart/2005/8/layout/list1"/>
    <dgm:cxn modelId="{EB6702E9-015D-4B95-BE71-DE5FFEE63CE5}" srcId="{79C1483D-2F30-4591-9B0A-DC13C94B9E21}" destId="{06DE7E46-E74B-492E-86FA-7D70E4E5EBED}" srcOrd="2" destOrd="0" parTransId="{9748F7A1-D426-4680-8172-A5CEE4ABFF3A}" sibTransId="{ACFB21A3-6392-40A6-B3B7-EE8221ADF6C8}"/>
    <dgm:cxn modelId="{504857C0-A6A3-4AB9-A776-EADCE651C65D}" type="presOf" srcId="{2C6500F4-D4A0-4B32-AE07-DEA540FDFABD}" destId="{8251E5C1-EAC2-4D61-85BD-F585DEA06DE9}" srcOrd="0" destOrd="1" presId="urn:microsoft.com/office/officeart/2005/8/layout/list1"/>
    <dgm:cxn modelId="{3779A1A3-4C33-4D74-89C2-4F0134AE2207}" srcId="{115D333E-C9AB-4E68-BF90-3AB705C9FD06}" destId="{078743BE-3B84-43CE-B454-153C2264BE91}" srcOrd="0" destOrd="0" parTransId="{AAF2BB17-93F4-46A2-9ED8-98470E66833E}" sibTransId="{BE7E0647-F668-411C-9B43-964680607ACF}"/>
    <dgm:cxn modelId="{FB5C528F-AE2F-4132-84D0-BE7BCBE4EA43}" srcId="{79C1483D-2F30-4591-9B0A-DC13C94B9E21}" destId="{56C5F102-CF2E-4C2E-BD35-9471694F658F}" srcOrd="5" destOrd="0" parTransId="{E3798D05-016D-452C-983B-55C164A94FBD}" sibTransId="{5EC96924-95EC-4137-B9BF-CF51087FD791}"/>
    <dgm:cxn modelId="{FC72E189-A50F-4C96-82EE-694B7BB5F450}" type="presOf" srcId="{79C1483D-2F30-4591-9B0A-DC13C94B9E21}" destId="{6EE87519-498E-4BA9-9A11-7BE0905AC8D2}" srcOrd="1" destOrd="0" presId="urn:microsoft.com/office/officeart/2005/8/layout/list1"/>
    <dgm:cxn modelId="{6B8D3677-5CF3-42DC-8DC1-B6B0D2E0495F}" srcId="{79C1483D-2F30-4591-9B0A-DC13C94B9E21}" destId="{3B86625E-AC74-4390-A8E0-CEDB613616A4}" srcOrd="6" destOrd="0" parTransId="{02EE7CC5-40A4-43CF-A459-5A29D2D5B0C1}" sibTransId="{138CA13D-4486-4ECF-BBF9-07B4A8F9545E}"/>
    <dgm:cxn modelId="{63E23AEF-6CA4-4728-AB63-498B23A08200}" srcId="{79C1483D-2F30-4591-9B0A-DC13C94B9E21}" destId="{9416C837-7B97-42C8-BCCF-74B60D790900}" srcOrd="4" destOrd="0" parTransId="{E9C3EA96-EC45-450B-A15A-77E3A8FA4EE0}" sibTransId="{473AB737-7441-47D5-AB0D-12E3F6D82EF2}"/>
    <dgm:cxn modelId="{C96B412C-2D6D-4DFC-A069-551111497560}" type="presOf" srcId="{9416C837-7B97-42C8-BCCF-74B60D790900}" destId="{8251E5C1-EAC2-4D61-85BD-F585DEA06DE9}" srcOrd="0" destOrd="4" presId="urn:microsoft.com/office/officeart/2005/8/layout/list1"/>
    <dgm:cxn modelId="{B0FFB98B-0329-4A23-8274-730402892E08}" type="presOf" srcId="{63EDF202-0681-40B9-8D5F-1DF998B4401C}" destId="{8251E5C1-EAC2-4D61-85BD-F585DEA06DE9}" srcOrd="0" destOrd="3" presId="urn:microsoft.com/office/officeart/2005/8/layout/list1"/>
    <dgm:cxn modelId="{1E389BB4-7EDA-489C-8EDA-199DFC50471E}" srcId="{115D333E-C9AB-4E68-BF90-3AB705C9FD06}" destId="{EB7A0624-840A-464A-8B0E-6B21DD5608B3}" srcOrd="2" destOrd="0" parTransId="{E3B6701C-0FDC-4A1D-80F9-3E8DA2EC8131}" sibTransId="{30AF617F-D3F7-420A-960F-8A28A39F5BCA}"/>
    <dgm:cxn modelId="{861CB188-58E2-44C3-8478-1C37EC1FEF58}" type="presOf" srcId="{C4F34873-A2A3-4259-BF1E-31BE37D63546}" destId="{C6C77EED-768F-4524-9067-979E82270633}" srcOrd="0" destOrd="1" presId="urn:microsoft.com/office/officeart/2005/8/layout/list1"/>
    <dgm:cxn modelId="{974F1EA2-A464-446A-95C6-6D6091118161}" type="presOf" srcId="{115D333E-C9AB-4E68-BF90-3AB705C9FD06}" destId="{12BF8390-8A2C-4036-BA2D-2278104159AA}" srcOrd="0" destOrd="0" presId="urn:microsoft.com/office/officeart/2005/8/layout/list1"/>
    <dgm:cxn modelId="{30F9CC7D-A1F4-44AD-A723-3F3FDEC78FD6}" type="presOf" srcId="{EB7A0624-840A-464A-8B0E-6B21DD5608B3}" destId="{C6C77EED-768F-4524-9067-979E82270633}" srcOrd="0" destOrd="2" presId="urn:microsoft.com/office/officeart/2005/8/layout/list1"/>
    <dgm:cxn modelId="{6270DBCF-4ECC-4A61-A175-51B5D3B67031}" type="presOf" srcId="{C8C3FBD5-CA70-4ABC-B488-A3C85E8A810C}" destId="{8251E5C1-EAC2-4D61-85BD-F585DEA06DE9}" srcOrd="0" destOrd="0" presId="urn:microsoft.com/office/officeart/2005/8/layout/list1"/>
    <dgm:cxn modelId="{AB97E02C-CF5E-4F98-9DA7-3E249F28ACD4}" srcId="{79C1483D-2F30-4591-9B0A-DC13C94B9E21}" destId="{C8C3FBD5-CA70-4ABC-B488-A3C85E8A810C}" srcOrd="0" destOrd="0" parTransId="{BA2CF160-7959-4027-BBB6-70C171EF2FE6}" sibTransId="{DCFEF806-07A5-448A-8B0F-85B990501F71}"/>
    <dgm:cxn modelId="{2DCFAEAE-424F-4C59-B2B4-9F94C07B5654}" srcId="{4B0AF3F5-628E-4746-80EE-357F6204BA80}" destId="{115D333E-C9AB-4E68-BF90-3AB705C9FD06}" srcOrd="1" destOrd="0" parTransId="{280D05AC-16A7-46E6-B920-056686C974FC}" sibTransId="{6C9120D0-7981-49C3-949E-23CADE95D79B}"/>
    <dgm:cxn modelId="{CCF92B74-2041-4640-9BD1-C81D020D6303}" srcId="{79C1483D-2F30-4591-9B0A-DC13C94B9E21}" destId="{63EDF202-0681-40B9-8D5F-1DF998B4401C}" srcOrd="3" destOrd="0" parTransId="{07EA8808-49DA-4C2E-8FD3-1F2CC66AB900}" sibTransId="{F2A712BE-ECCE-41B3-9B4B-817957D96C77}"/>
    <dgm:cxn modelId="{5F7FE947-9F6E-4BCB-AE58-5AA69451FD0D}" type="presOf" srcId="{56C5F102-CF2E-4C2E-BD35-9471694F658F}" destId="{8251E5C1-EAC2-4D61-85BD-F585DEA06DE9}" srcOrd="0" destOrd="5" presId="urn:microsoft.com/office/officeart/2005/8/layout/list1"/>
    <dgm:cxn modelId="{ED95030F-0EFA-445E-A0C1-8FE1F6FB9541}" type="presOf" srcId="{06DE7E46-E74B-492E-86FA-7D70E4E5EBED}" destId="{8251E5C1-EAC2-4D61-85BD-F585DEA06DE9}" srcOrd="0" destOrd="2" presId="urn:microsoft.com/office/officeart/2005/8/layout/list1"/>
    <dgm:cxn modelId="{B9AEEC88-A1A4-4D1E-8BE7-8176C0E85F50}" type="presParOf" srcId="{8B4D1E20-15EF-4B54-A941-06A89913928C}" destId="{0BE03661-13B9-4EB1-8DC5-8870B1B5EC64}" srcOrd="0" destOrd="0" presId="urn:microsoft.com/office/officeart/2005/8/layout/list1"/>
    <dgm:cxn modelId="{ED516672-A289-4A4E-AA8A-00872601A28D}" type="presParOf" srcId="{0BE03661-13B9-4EB1-8DC5-8870B1B5EC64}" destId="{B95E4E5E-D2FA-4CA4-9972-A43D2B08E90E}" srcOrd="0" destOrd="0" presId="urn:microsoft.com/office/officeart/2005/8/layout/list1"/>
    <dgm:cxn modelId="{7A6DD572-FCE3-4214-B876-BB6FA2ADAC98}" type="presParOf" srcId="{0BE03661-13B9-4EB1-8DC5-8870B1B5EC64}" destId="{6EE87519-498E-4BA9-9A11-7BE0905AC8D2}" srcOrd="1" destOrd="0" presId="urn:microsoft.com/office/officeart/2005/8/layout/list1"/>
    <dgm:cxn modelId="{FD2AAE9C-CBA9-4B3D-A1B1-DF4F3BA6BF5D}" type="presParOf" srcId="{8B4D1E20-15EF-4B54-A941-06A89913928C}" destId="{113EC960-3008-48B6-9E13-A719D2FB6245}" srcOrd="1" destOrd="0" presId="urn:microsoft.com/office/officeart/2005/8/layout/list1"/>
    <dgm:cxn modelId="{6E9338F5-E2DA-4EB9-B77D-2C86FB940588}" type="presParOf" srcId="{8B4D1E20-15EF-4B54-A941-06A89913928C}" destId="{8251E5C1-EAC2-4D61-85BD-F585DEA06DE9}" srcOrd="2" destOrd="0" presId="urn:microsoft.com/office/officeart/2005/8/layout/list1"/>
    <dgm:cxn modelId="{0957723C-C761-49A9-A1EF-31873958F190}" type="presParOf" srcId="{8B4D1E20-15EF-4B54-A941-06A89913928C}" destId="{85EC90E3-74CC-4C52-811D-3E4D015A7204}" srcOrd="3" destOrd="0" presId="urn:microsoft.com/office/officeart/2005/8/layout/list1"/>
    <dgm:cxn modelId="{0152539B-6942-415F-B73D-7A74CA639922}" type="presParOf" srcId="{8B4D1E20-15EF-4B54-A941-06A89913928C}" destId="{55CA0F51-51C2-4C7B-8388-433A4ED57E59}" srcOrd="4" destOrd="0" presId="urn:microsoft.com/office/officeart/2005/8/layout/list1"/>
    <dgm:cxn modelId="{E1875453-00A9-493A-AE67-2EFCD1BB5DA2}" type="presParOf" srcId="{55CA0F51-51C2-4C7B-8388-433A4ED57E59}" destId="{12BF8390-8A2C-4036-BA2D-2278104159AA}" srcOrd="0" destOrd="0" presId="urn:microsoft.com/office/officeart/2005/8/layout/list1"/>
    <dgm:cxn modelId="{9B94187C-C39A-4D7C-A82A-AA63A8A5D391}" type="presParOf" srcId="{55CA0F51-51C2-4C7B-8388-433A4ED57E59}" destId="{BC86B9EF-52D1-4C7E-A111-0D01897AA9A9}" srcOrd="1" destOrd="0" presId="urn:microsoft.com/office/officeart/2005/8/layout/list1"/>
    <dgm:cxn modelId="{546A2A4D-E179-4F62-AE1D-42138179B757}" type="presParOf" srcId="{8B4D1E20-15EF-4B54-A941-06A89913928C}" destId="{F2E1F058-C0CA-4ACB-99B0-32DABFE10E21}" srcOrd="5" destOrd="0" presId="urn:microsoft.com/office/officeart/2005/8/layout/list1"/>
    <dgm:cxn modelId="{705E7D90-D9E4-4315-BC48-CCEE8E644DB2}" type="presParOf" srcId="{8B4D1E20-15EF-4B54-A941-06A89913928C}" destId="{C6C77EED-768F-4524-9067-979E8227063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1B438-F7C8-4DF6-8F6C-1F1C6DA74F34}" type="doc">
      <dgm:prSet loTypeId="urn:microsoft.com/office/officeart/2005/8/layout/radial6" loCatId="relationship" qsTypeId="urn:microsoft.com/office/officeart/2005/8/quickstyle/simple1" qsCatId="simple" csTypeId="urn:microsoft.com/office/officeart/2005/8/colors/accent0_1" csCatId="mainScheme" phldr="1"/>
      <dgm:spPr/>
      <dgm:t>
        <a:bodyPr/>
        <a:lstStyle/>
        <a:p>
          <a:endParaRPr lang="en-US"/>
        </a:p>
      </dgm:t>
    </dgm:pt>
    <dgm:pt modelId="{4A8F90FA-D8D1-4B62-8ED2-0323F61EB8D5}">
      <dgm:prSet phldrT="[Text]" custT="1"/>
      <dgm:spPr/>
      <dgm:t>
        <a:bodyPr/>
        <a:lstStyle/>
        <a:p>
          <a:r>
            <a:rPr lang="fa-IR" sz="2400" b="1" dirty="0">
              <a:cs typeface="B Nazanin" panose="00000400000000000000" pitchFamily="2" charset="-78"/>
            </a:rPr>
            <a:t>الزامات اجرایی </a:t>
          </a:r>
          <a:endParaRPr lang="en-US" sz="2400" b="1" dirty="0">
            <a:cs typeface="B Nazanin" panose="00000400000000000000" pitchFamily="2" charset="-78"/>
          </a:endParaRPr>
        </a:p>
      </dgm:t>
    </dgm:pt>
    <dgm:pt modelId="{7D3CB8D1-3EAD-49DC-AB32-70FBF430FCCF}" type="parTrans" cxnId="{A1ED1873-7772-4160-A6B6-9EA2A8A609EB}">
      <dgm:prSet/>
      <dgm:spPr/>
      <dgm:t>
        <a:bodyPr/>
        <a:lstStyle/>
        <a:p>
          <a:endParaRPr lang="en-US"/>
        </a:p>
      </dgm:t>
    </dgm:pt>
    <dgm:pt modelId="{B4FFEB9C-986A-4C7B-92CF-B3295919714A}" type="sibTrans" cxnId="{A1ED1873-7772-4160-A6B6-9EA2A8A609EB}">
      <dgm:prSet/>
      <dgm:spPr/>
      <dgm:t>
        <a:bodyPr/>
        <a:lstStyle/>
        <a:p>
          <a:endParaRPr lang="en-US"/>
        </a:p>
      </dgm:t>
    </dgm:pt>
    <dgm:pt modelId="{A15338AF-6DCC-48BE-ACF3-D209914D64EE}">
      <dgm:prSet phldrT="[Text]" custT="1"/>
      <dgm:spPr/>
      <dgm:t>
        <a:bodyPr/>
        <a:lstStyle/>
        <a:p>
          <a:r>
            <a:rPr lang="fa-IR" sz="1800" b="1" dirty="0">
              <a:cs typeface="B Nazanin" panose="00000400000000000000" pitchFamily="2" charset="-78"/>
            </a:rPr>
            <a:t>امنیت داده</a:t>
          </a:r>
          <a:endParaRPr lang="en-US" sz="1800" b="1" dirty="0">
            <a:cs typeface="B Nazanin" panose="00000400000000000000" pitchFamily="2" charset="-78"/>
          </a:endParaRPr>
        </a:p>
      </dgm:t>
    </dgm:pt>
    <dgm:pt modelId="{2D3D78C8-447E-4BE7-A42C-B347F2BFE8C8}" type="parTrans" cxnId="{68F8CC44-849B-4708-9CCE-58EF1E679CB8}">
      <dgm:prSet/>
      <dgm:spPr/>
      <dgm:t>
        <a:bodyPr/>
        <a:lstStyle/>
        <a:p>
          <a:endParaRPr lang="en-US"/>
        </a:p>
      </dgm:t>
    </dgm:pt>
    <dgm:pt modelId="{99EF7062-0F45-4B4B-B6FD-E87F486439F8}" type="sibTrans" cxnId="{68F8CC44-849B-4708-9CCE-58EF1E679CB8}">
      <dgm:prSet/>
      <dgm:spPr/>
      <dgm:t>
        <a:bodyPr/>
        <a:lstStyle/>
        <a:p>
          <a:endParaRPr lang="en-US"/>
        </a:p>
      </dgm:t>
    </dgm:pt>
    <dgm:pt modelId="{3F11DCD1-6FEC-4E4C-AC42-98BC2CF956E6}">
      <dgm:prSet phldrT="[Text]" custT="1"/>
      <dgm:spPr/>
      <dgm:t>
        <a:bodyPr/>
        <a:lstStyle/>
        <a:p>
          <a:r>
            <a:rPr lang="fa-IR" sz="1800" b="1" dirty="0">
              <a:cs typeface="B Nazanin" panose="00000400000000000000" pitchFamily="2" charset="-78"/>
            </a:rPr>
            <a:t>کسب درآمد</a:t>
          </a:r>
          <a:endParaRPr lang="en-US" sz="1800" b="1" dirty="0">
            <a:cs typeface="B Nazanin" panose="00000400000000000000" pitchFamily="2" charset="-78"/>
          </a:endParaRPr>
        </a:p>
      </dgm:t>
    </dgm:pt>
    <dgm:pt modelId="{BB539705-9CBC-4357-BCD9-2C67D37FF979}" type="parTrans" cxnId="{5C455D60-025D-48FF-AD57-34A3B35D8BDD}">
      <dgm:prSet/>
      <dgm:spPr/>
      <dgm:t>
        <a:bodyPr/>
        <a:lstStyle/>
        <a:p>
          <a:endParaRPr lang="en-US"/>
        </a:p>
      </dgm:t>
    </dgm:pt>
    <dgm:pt modelId="{1D747FB7-3ACD-42A6-BF64-2A25B6FE0C07}" type="sibTrans" cxnId="{5C455D60-025D-48FF-AD57-34A3B35D8BDD}">
      <dgm:prSet/>
      <dgm:spPr/>
      <dgm:t>
        <a:bodyPr/>
        <a:lstStyle/>
        <a:p>
          <a:endParaRPr lang="en-US"/>
        </a:p>
      </dgm:t>
    </dgm:pt>
    <dgm:pt modelId="{F83B86EB-8353-4BAD-A3DD-6944D9540BB8}">
      <dgm:prSet phldrT="[Text]" custT="1"/>
      <dgm:spPr/>
      <dgm:t>
        <a:bodyPr/>
        <a:lstStyle/>
        <a:p>
          <a:r>
            <a:rPr lang="fa-IR" sz="1800" b="1" dirty="0">
              <a:cs typeface="B Nazanin" panose="00000400000000000000" pitchFamily="2" charset="-78"/>
            </a:rPr>
            <a:t>هماهنگ سازی واحدها</a:t>
          </a:r>
          <a:endParaRPr lang="en-US" sz="1800" b="1" dirty="0">
            <a:cs typeface="B Nazanin" panose="00000400000000000000" pitchFamily="2" charset="-78"/>
          </a:endParaRPr>
        </a:p>
      </dgm:t>
    </dgm:pt>
    <dgm:pt modelId="{5F759391-4363-4A20-8DAE-EA28795018CF}" type="parTrans" cxnId="{258FE26B-AD06-4286-89FB-B00B8BE0DFC1}">
      <dgm:prSet/>
      <dgm:spPr/>
      <dgm:t>
        <a:bodyPr/>
        <a:lstStyle/>
        <a:p>
          <a:endParaRPr lang="en-US"/>
        </a:p>
      </dgm:t>
    </dgm:pt>
    <dgm:pt modelId="{8E9C414E-3665-4905-8E55-3CA78718DF4C}" type="sibTrans" cxnId="{258FE26B-AD06-4286-89FB-B00B8BE0DFC1}">
      <dgm:prSet/>
      <dgm:spPr/>
      <dgm:t>
        <a:bodyPr/>
        <a:lstStyle/>
        <a:p>
          <a:endParaRPr lang="en-US"/>
        </a:p>
      </dgm:t>
    </dgm:pt>
    <dgm:pt modelId="{92031F5D-1DBB-4A2C-99F2-AB66A823E60F}" type="pres">
      <dgm:prSet presAssocID="{AD61B438-F7C8-4DF6-8F6C-1F1C6DA74F34}" presName="Name0" presStyleCnt="0">
        <dgm:presLayoutVars>
          <dgm:chMax val="1"/>
          <dgm:dir/>
          <dgm:animLvl val="ctr"/>
          <dgm:resizeHandles val="exact"/>
        </dgm:presLayoutVars>
      </dgm:prSet>
      <dgm:spPr/>
      <dgm:t>
        <a:bodyPr/>
        <a:lstStyle/>
        <a:p>
          <a:endParaRPr lang="en-US"/>
        </a:p>
      </dgm:t>
    </dgm:pt>
    <dgm:pt modelId="{B75E3D11-1F56-4C19-9E8D-EC430EF7DD27}" type="pres">
      <dgm:prSet presAssocID="{4A8F90FA-D8D1-4B62-8ED2-0323F61EB8D5}" presName="centerShape" presStyleLbl="node0" presStyleIdx="0" presStyleCnt="1" custScaleX="121004" custScaleY="111703"/>
      <dgm:spPr/>
      <dgm:t>
        <a:bodyPr/>
        <a:lstStyle/>
        <a:p>
          <a:endParaRPr lang="en-US"/>
        </a:p>
      </dgm:t>
    </dgm:pt>
    <dgm:pt modelId="{28C743BA-0354-4867-9568-9CF258B19FED}" type="pres">
      <dgm:prSet presAssocID="{A15338AF-6DCC-48BE-ACF3-D209914D64EE}" presName="node" presStyleLbl="node1" presStyleIdx="0" presStyleCnt="3">
        <dgm:presLayoutVars>
          <dgm:bulletEnabled val="1"/>
        </dgm:presLayoutVars>
      </dgm:prSet>
      <dgm:spPr/>
      <dgm:t>
        <a:bodyPr/>
        <a:lstStyle/>
        <a:p>
          <a:endParaRPr lang="en-US"/>
        </a:p>
      </dgm:t>
    </dgm:pt>
    <dgm:pt modelId="{9737946A-E293-48C6-8D62-BE3B340B6577}" type="pres">
      <dgm:prSet presAssocID="{A15338AF-6DCC-48BE-ACF3-D209914D64EE}" presName="dummy" presStyleCnt="0"/>
      <dgm:spPr/>
    </dgm:pt>
    <dgm:pt modelId="{0CE81781-CFB2-4A7C-8799-B29C51F64BF2}" type="pres">
      <dgm:prSet presAssocID="{99EF7062-0F45-4B4B-B6FD-E87F486439F8}" presName="sibTrans" presStyleLbl="sibTrans2D1" presStyleIdx="0" presStyleCnt="3"/>
      <dgm:spPr/>
      <dgm:t>
        <a:bodyPr/>
        <a:lstStyle/>
        <a:p>
          <a:endParaRPr lang="en-US"/>
        </a:p>
      </dgm:t>
    </dgm:pt>
    <dgm:pt modelId="{39D11E15-2D95-457B-8B36-10A63F6D9FBA}" type="pres">
      <dgm:prSet presAssocID="{3F11DCD1-6FEC-4E4C-AC42-98BC2CF956E6}" presName="node" presStyleLbl="node1" presStyleIdx="1" presStyleCnt="3">
        <dgm:presLayoutVars>
          <dgm:bulletEnabled val="1"/>
        </dgm:presLayoutVars>
      </dgm:prSet>
      <dgm:spPr/>
      <dgm:t>
        <a:bodyPr/>
        <a:lstStyle/>
        <a:p>
          <a:endParaRPr lang="en-US"/>
        </a:p>
      </dgm:t>
    </dgm:pt>
    <dgm:pt modelId="{3E00658D-9477-4302-A7F5-89A89126644F}" type="pres">
      <dgm:prSet presAssocID="{3F11DCD1-6FEC-4E4C-AC42-98BC2CF956E6}" presName="dummy" presStyleCnt="0"/>
      <dgm:spPr/>
    </dgm:pt>
    <dgm:pt modelId="{E65A17F1-8839-4DBD-9A3B-64879057E63F}" type="pres">
      <dgm:prSet presAssocID="{1D747FB7-3ACD-42A6-BF64-2A25B6FE0C07}" presName="sibTrans" presStyleLbl="sibTrans2D1" presStyleIdx="1" presStyleCnt="3"/>
      <dgm:spPr/>
      <dgm:t>
        <a:bodyPr/>
        <a:lstStyle/>
        <a:p>
          <a:endParaRPr lang="en-US"/>
        </a:p>
      </dgm:t>
    </dgm:pt>
    <dgm:pt modelId="{07D1FFFE-F91C-4D81-9BAA-4D02BEFD55A8}" type="pres">
      <dgm:prSet presAssocID="{F83B86EB-8353-4BAD-A3DD-6944D9540BB8}" presName="node" presStyleLbl="node1" presStyleIdx="2" presStyleCnt="3">
        <dgm:presLayoutVars>
          <dgm:bulletEnabled val="1"/>
        </dgm:presLayoutVars>
      </dgm:prSet>
      <dgm:spPr/>
      <dgm:t>
        <a:bodyPr/>
        <a:lstStyle/>
        <a:p>
          <a:endParaRPr lang="en-US"/>
        </a:p>
      </dgm:t>
    </dgm:pt>
    <dgm:pt modelId="{7C0076C0-E51C-41AE-A792-E132F9477C0F}" type="pres">
      <dgm:prSet presAssocID="{F83B86EB-8353-4BAD-A3DD-6944D9540BB8}" presName="dummy" presStyleCnt="0"/>
      <dgm:spPr/>
    </dgm:pt>
    <dgm:pt modelId="{A0845518-6F7A-45A3-BDB7-F5E8A2540AAA}" type="pres">
      <dgm:prSet presAssocID="{8E9C414E-3665-4905-8E55-3CA78718DF4C}" presName="sibTrans" presStyleLbl="sibTrans2D1" presStyleIdx="2" presStyleCnt="3"/>
      <dgm:spPr/>
      <dgm:t>
        <a:bodyPr/>
        <a:lstStyle/>
        <a:p>
          <a:endParaRPr lang="en-US"/>
        </a:p>
      </dgm:t>
    </dgm:pt>
  </dgm:ptLst>
  <dgm:cxnLst>
    <dgm:cxn modelId="{985B4606-39B4-4B05-9FAE-77CB7F1B32C5}" type="presOf" srcId="{F83B86EB-8353-4BAD-A3DD-6944D9540BB8}" destId="{07D1FFFE-F91C-4D81-9BAA-4D02BEFD55A8}" srcOrd="0" destOrd="0" presId="urn:microsoft.com/office/officeart/2005/8/layout/radial6"/>
    <dgm:cxn modelId="{5C455D60-025D-48FF-AD57-34A3B35D8BDD}" srcId="{4A8F90FA-D8D1-4B62-8ED2-0323F61EB8D5}" destId="{3F11DCD1-6FEC-4E4C-AC42-98BC2CF956E6}" srcOrd="1" destOrd="0" parTransId="{BB539705-9CBC-4357-BCD9-2C67D37FF979}" sibTransId="{1D747FB7-3ACD-42A6-BF64-2A25B6FE0C07}"/>
    <dgm:cxn modelId="{2935EC03-3A01-4FDD-80DB-2824EB0C2323}" type="presOf" srcId="{8E9C414E-3665-4905-8E55-3CA78718DF4C}" destId="{A0845518-6F7A-45A3-BDB7-F5E8A2540AAA}" srcOrd="0" destOrd="0" presId="urn:microsoft.com/office/officeart/2005/8/layout/radial6"/>
    <dgm:cxn modelId="{258FE26B-AD06-4286-89FB-B00B8BE0DFC1}" srcId="{4A8F90FA-D8D1-4B62-8ED2-0323F61EB8D5}" destId="{F83B86EB-8353-4BAD-A3DD-6944D9540BB8}" srcOrd="2" destOrd="0" parTransId="{5F759391-4363-4A20-8DAE-EA28795018CF}" sibTransId="{8E9C414E-3665-4905-8E55-3CA78718DF4C}"/>
    <dgm:cxn modelId="{A0F1B534-0861-4CEB-8BAD-84D3002DD691}" type="presOf" srcId="{1D747FB7-3ACD-42A6-BF64-2A25B6FE0C07}" destId="{E65A17F1-8839-4DBD-9A3B-64879057E63F}" srcOrd="0" destOrd="0" presId="urn:microsoft.com/office/officeart/2005/8/layout/radial6"/>
    <dgm:cxn modelId="{C9A49240-7CA3-4733-9316-208245BE8532}" type="presOf" srcId="{AD61B438-F7C8-4DF6-8F6C-1F1C6DA74F34}" destId="{92031F5D-1DBB-4A2C-99F2-AB66A823E60F}" srcOrd="0" destOrd="0" presId="urn:microsoft.com/office/officeart/2005/8/layout/radial6"/>
    <dgm:cxn modelId="{4F3D8422-0283-4B30-9D85-01D7A897BF6B}" type="presOf" srcId="{A15338AF-6DCC-48BE-ACF3-D209914D64EE}" destId="{28C743BA-0354-4867-9568-9CF258B19FED}" srcOrd="0" destOrd="0" presId="urn:microsoft.com/office/officeart/2005/8/layout/radial6"/>
    <dgm:cxn modelId="{A1ED1873-7772-4160-A6B6-9EA2A8A609EB}" srcId="{AD61B438-F7C8-4DF6-8F6C-1F1C6DA74F34}" destId="{4A8F90FA-D8D1-4B62-8ED2-0323F61EB8D5}" srcOrd="0" destOrd="0" parTransId="{7D3CB8D1-3EAD-49DC-AB32-70FBF430FCCF}" sibTransId="{B4FFEB9C-986A-4C7B-92CF-B3295919714A}"/>
    <dgm:cxn modelId="{07AA838D-31D5-43B7-8D87-3F102DEBFD0E}" type="presOf" srcId="{99EF7062-0F45-4B4B-B6FD-E87F486439F8}" destId="{0CE81781-CFB2-4A7C-8799-B29C51F64BF2}" srcOrd="0" destOrd="0" presId="urn:microsoft.com/office/officeart/2005/8/layout/radial6"/>
    <dgm:cxn modelId="{8A418646-35F0-4D7A-88EF-53E3EF1AD0A8}" type="presOf" srcId="{3F11DCD1-6FEC-4E4C-AC42-98BC2CF956E6}" destId="{39D11E15-2D95-457B-8B36-10A63F6D9FBA}" srcOrd="0" destOrd="0" presId="urn:microsoft.com/office/officeart/2005/8/layout/radial6"/>
    <dgm:cxn modelId="{68F8CC44-849B-4708-9CCE-58EF1E679CB8}" srcId="{4A8F90FA-D8D1-4B62-8ED2-0323F61EB8D5}" destId="{A15338AF-6DCC-48BE-ACF3-D209914D64EE}" srcOrd="0" destOrd="0" parTransId="{2D3D78C8-447E-4BE7-A42C-B347F2BFE8C8}" sibTransId="{99EF7062-0F45-4B4B-B6FD-E87F486439F8}"/>
    <dgm:cxn modelId="{0BAFC625-BE40-44CF-954C-CF0BB3727739}" type="presOf" srcId="{4A8F90FA-D8D1-4B62-8ED2-0323F61EB8D5}" destId="{B75E3D11-1F56-4C19-9E8D-EC430EF7DD27}" srcOrd="0" destOrd="0" presId="urn:microsoft.com/office/officeart/2005/8/layout/radial6"/>
    <dgm:cxn modelId="{FCF89C39-133C-4224-8E25-63D5F3188C97}" type="presParOf" srcId="{92031F5D-1DBB-4A2C-99F2-AB66A823E60F}" destId="{B75E3D11-1F56-4C19-9E8D-EC430EF7DD27}" srcOrd="0" destOrd="0" presId="urn:microsoft.com/office/officeart/2005/8/layout/radial6"/>
    <dgm:cxn modelId="{AE89017C-77F5-41EC-A0DD-303FF7919CBA}" type="presParOf" srcId="{92031F5D-1DBB-4A2C-99F2-AB66A823E60F}" destId="{28C743BA-0354-4867-9568-9CF258B19FED}" srcOrd="1" destOrd="0" presId="urn:microsoft.com/office/officeart/2005/8/layout/radial6"/>
    <dgm:cxn modelId="{58D940E3-CED1-476A-AE3A-52BACE27AD13}" type="presParOf" srcId="{92031F5D-1DBB-4A2C-99F2-AB66A823E60F}" destId="{9737946A-E293-48C6-8D62-BE3B340B6577}" srcOrd="2" destOrd="0" presId="urn:microsoft.com/office/officeart/2005/8/layout/radial6"/>
    <dgm:cxn modelId="{EFEE1D1D-3137-40D2-A89E-F5759F191990}" type="presParOf" srcId="{92031F5D-1DBB-4A2C-99F2-AB66A823E60F}" destId="{0CE81781-CFB2-4A7C-8799-B29C51F64BF2}" srcOrd="3" destOrd="0" presId="urn:microsoft.com/office/officeart/2005/8/layout/radial6"/>
    <dgm:cxn modelId="{B6982405-0B29-453E-9502-DFCD5957B006}" type="presParOf" srcId="{92031F5D-1DBB-4A2C-99F2-AB66A823E60F}" destId="{39D11E15-2D95-457B-8B36-10A63F6D9FBA}" srcOrd="4" destOrd="0" presId="urn:microsoft.com/office/officeart/2005/8/layout/radial6"/>
    <dgm:cxn modelId="{881422BB-1111-4848-93C7-46E4454841E7}" type="presParOf" srcId="{92031F5D-1DBB-4A2C-99F2-AB66A823E60F}" destId="{3E00658D-9477-4302-A7F5-89A89126644F}" srcOrd="5" destOrd="0" presId="urn:microsoft.com/office/officeart/2005/8/layout/radial6"/>
    <dgm:cxn modelId="{AA7802FA-215D-477E-93E4-682957F8553E}" type="presParOf" srcId="{92031F5D-1DBB-4A2C-99F2-AB66A823E60F}" destId="{E65A17F1-8839-4DBD-9A3B-64879057E63F}" srcOrd="6" destOrd="0" presId="urn:microsoft.com/office/officeart/2005/8/layout/radial6"/>
    <dgm:cxn modelId="{5EDD88C6-2DC6-4031-81FF-607647ACBA4C}" type="presParOf" srcId="{92031F5D-1DBB-4A2C-99F2-AB66A823E60F}" destId="{07D1FFFE-F91C-4D81-9BAA-4D02BEFD55A8}" srcOrd="7" destOrd="0" presId="urn:microsoft.com/office/officeart/2005/8/layout/radial6"/>
    <dgm:cxn modelId="{C5CEF963-DD82-4E61-8E27-7C2205096064}" type="presParOf" srcId="{92031F5D-1DBB-4A2C-99F2-AB66A823E60F}" destId="{7C0076C0-E51C-41AE-A792-E132F9477C0F}" srcOrd="8" destOrd="0" presId="urn:microsoft.com/office/officeart/2005/8/layout/radial6"/>
    <dgm:cxn modelId="{A4918B2B-5B9D-4C31-B81F-F336D68B56B6}" type="presParOf" srcId="{92031F5D-1DBB-4A2C-99F2-AB66A823E60F}" destId="{A0845518-6F7A-45A3-BDB7-F5E8A2540AAA}"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9883DF-B255-459B-879F-2F6A0E404318}"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7B990957-01BE-4E1B-8D0A-EE5672374BA4}">
      <dgm:prSet phldrT="[Text]" custT="1"/>
      <dgm:spPr/>
      <dgm:t>
        <a:bodyPr/>
        <a:lstStyle/>
        <a:p>
          <a:pPr rtl="1"/>
          <a:r>
            <a:rPr lang="fa-IR" sz="1600" b="1" dirty="0">
              <a:cs typeface="B Nazanin" panose="00000400000000000000" pitchFamily="2" charset="-78"/>
            </a:rPr>
            <a:t>تبیین استراتژی های بهینه رفاهی</a:t>
          </a:r>
          <a:endParaRPr lang="en-US" sz="1600" b="1" dirty="0">
            <a:cs typeface="B Nazanin" panose="00000400000000000000" pitchFamily="2" charset="-78"/>
          </a:endParaRPr>
        </a:p>
      </dgm:t>
    </dgm:pt>
    <dgm:pt modelId="{81898928-17E2-42FC-890A-C6B9B21AF62E}" type="parTrans" cxnId="{F7FE0F22-8F2E-4800-94FB-E37509C9675C}">
      <dgm:prSet/>
      <dgm:spPr/>
      <dgm:t>
        <a:bodyPr/>
        <a:lstStyle/>
        <a:p>
          <a:endParaRPr lang="en-US" sz="1800">
            <a:cs typeface="B Nazanin" panose="00000400000000000000" pitchFamily="2" charset="-78"/>
          </a:endParaRPr>
        </a:p>
      </dgm:t>
    </dgm:pt>
    <dgm:pt modelId="{A25A8765-8FF6-411F-8673-5AB981BFDF81}" type="sibTrans" cxnId="{F7FE0F22-8F2E-4800-94FB-E37509C9675C}">
      <dgm:prSet/>
      <dgm:spPr/>
      <dgm:t>
        <a:bodyPr/>
        <a:lstStyle/>
        <a:p>
          <a:endParaRPr lang="en-US" sz="1800">
            <a:cs typeface="B Nazanin" panose="00000400000000000000" pitchFamily="2" charset="-78"/>
          </a:endParaRPr>
        </a:p>
      </dgm:t>
    </dgm:pt>
    <dgm:pt modelId="{C88FB670-03C2-4900-9576-A694506BDC5B}">
      <dgm:prSet phldrT="[Text]" custT="1"/>
      <dgm:spPr/>
      <dgm:t>
        <a:bodyPr/>
        <a:lstStyle/>
        <a:p>
          <a:pPr algn="r" rtl="1"/>
          <a:r>
            <a:rPr lang="fa-IR" sz="1400" dirty="0">
              <a:cs typeface="B Nazanin" panose="00000400000000000000" pitchFamily="2" charset="-78"/>
            </a:rPr>
            <a:t>تعریف استراتژی بهینه رفاهی در کشور</a:t>
          </a:r>
          <a:endParaRPr lang="en-US" sz="1400" dirty="0">
            <a:cs typeface="B Nazanin" panose="00000400000000000000" pitchFamily="2" charset="-78"/>
          </a:endParaRPr>
        </a:p>
      </dgm:t>
    </dgm:pt>
    <dgm:pt modelId="{9582F013-22B3-4541-AEBB-D5AEA95A8033}" type="parTrans" cxnId="{A0550F89-49F5-45D1-81CC-8C5AE667959B}">
      <dgm:prSet/>
      <dgm:spPr/>
      <dgm:t>
        <a:bodyPr/>
        <a:lstStyle/>
        <a:p>
          <a:endParaRPr lang="en-US" sz="1800">
            <a:cs typeface="B Nazanin" panose="00000400000000000000" pitchFamily="2" charset="-78"/>
          </a:endParaRPr>
        </a:p>
      </dgm:t>
    </dgm:pt>
    <dgm:pt modelId="{4F2E7A81-B654-4B73-88E7-7E6802B65C2A}" type="sibTrans" cxnId="{A0550F89-49F5-45D1-81CC-8C5AE667959B}">
      <dgm:prSet/>
      <dgm:spPr/>
      <dgm:t>
        <a:bodyPr/>
        <a:lstStyle/>
        <a:p>
          <a:endParaRPr lang="en-US" sz="1800">
            <a:cs typeface="B Nazanin" panose="00000400000000000000" pitchFamily="2" charset="-78"/>
          </a:endParaRPr>
        </a:p>
      </dgm:t>
    </dgm:pt>
    <dgm:pt modelId="{4884EB17-572D-4F15-89F5-AEBF35668C92}">
      <dgm:prSet phldrT="[Text]" custT="1"/>
      <dgm:spPr/>
      <dgm:t>
        <a:bodyPr/>
        <a:lstStyle/>
        <a:p>
          <a:pPr algn="r" rtl="1"/>
          <a:r>
            <a:rPr lang="fa-IR" sz="1400" dirty="0">
              <a:cs typeface="B Nazanin" panose="00000400000000000000" pitchFamily="2" charset="-78"/>
            </a:rPr>
            <a:t>تصمیم سازی و سیاست گذاری</a:t>
          </a:r>
          <a:endParaRPr lang="en-US" sz="1400" dirty="0">
            <a:cs typeface="B Nazanin" panose="00000400000000000000" pitchFamily="2" charset="-78"/>
          </a:endParaRPr>
        </a:p>
      </dgm:t>
    </dgm:pt>
    <dgm:pt modelId="{2E00D3C7-FFB4-44A7-95FA-BDCA4B70BE22}" type="parTrans" cxnId="{56AB35A3-BC2B-430D-9D05-8E48A94B5970}">
      <dgm:prSet/>
      <dgm:spPr/>
      <dgm:t>
        <a:bodyPr/>
        <a:lstStyle/>
        <a:p>
          <a:endParaRPr lang="en-US" sz="1800">
            <a:cs typeface="B Nazanin" panose="00000400000000000000" pitchFamily="2" charset="-78"/>
          </a:endParaRPr>
        </a:p>
      </dgm:t>
    </dgm:pt>
    <dgm:pt modelId="{C572A175-6E62-4FB9-AE7B-C6166B783005}" type="sibTrans" cxnId="{56AB35A3-BC2B-430D-9D05-8E48A94B5970}">
      <dgm:prSet/>
      <dgm:spPr/>
      <dgm:t>
        <a:bodyPr/>
        <a:lstStyle/>
        <a:p>
          <a:endParaRPr lang="en-US" sz="1800">
            <a:cs typeface="B Nazanin" panose="00000400000000000000" pitchFamily="2" charset="-78"/>
          </a:endParaRPr>
        </a:p>
      </dgm:t>
    </dgm:pt>
    <dgm:pt modelId="{60733B76-E391-441E-9174-26005801AE34}">
      <dgm:prSet phldrT="[Text]" custT="1"/>
      <dgm:spPr/>
      <dgm:t>
        <a:bodyPr/>
        <a:lstStyle/>
        <a:p>
          <a:pPr rtl="1"/>
          <a:r>
            <a:rPr lang="fa-IR" sz="1600" b="1" dirty="0">
              <a:cs typeface="B Nazanin" panose="00000400000000000000" pitchFamily="2" charset="-78"/>
            </a:rPr>
            <a:t>بهبود مدل ارزیابی وسع </a:t>
          </a:r>
          <a:endParaRPr lang="en-US" sz="1600" b="1" dirty="0">
            <a:cs typeface="B Nazanin" panose="00000400000000000000" pitchFamily="2" charset="-78"/>
          </a:endParaRPr>
        </a:p>
      </dgm:t>
    </dgm:pt>
    <dgm:pt modelId="{350AF334-82C2-409E-9374-3B7D8881696F}" type="parTrans" cxnId="{F0524620-834B-4977-8AC7-EF50B0B6FE1D}">
      <dgm:prSet/>
      <dgm:spPr/>
      <dgm:t>
        <a:bodyPr/>
        <a:lstStyle/>
        <a:p>
          <a:endParaRPr lang="en-US" sz="1800">
            <a:cs typeface="B Nazanin" panose="00000400000000000000" pitchFamily="2" charset="-78"/>
          </a:endParaRPr>
        </a:p>
      </dgm:t>
    </dgm:pt>
    <dgm:pt modelId="{4609B722-39B3-4F81-BC6B-FA227C994599}" type="sibTrans" cxnId="{F0524620-834B-4977-8AC7-EF50B0B6FE1D}">
      <dgm:prSet/>
      <dgm:spPr/>
      <dgm:t>
        <a:bodyPr/>
        <a:lstStyle/>
        <a:p>
          <a:endParaRPr lang="en-US" sz="1800">
            <a:cs typeface="B Nazanin" panose="00000400000000000000" pitchFamily="2" charset="-78"/>
          </a:endParaRPr>
        </a:p>
      </dgm:t>
    </dgm:pt>
    <dgm:pt modelId="{64247990-C9DB-430D-9B12-745DB9D8A017}">
      <dgm:prSet phldrT="[Text]" custT="1"/>
      <dgm:spPr/>
      <dgm:t>
        <a:bodyPr/>
        <a:lstStyle/>
        <a:p>
          <a:pPr algn="r" rtl="1"/>
          <a:r>
            <a:rPr lang="fa-IR" sz="1400" dirty="0">
              <a:cs typeface="B Nazanin" panose="00000400000000000000" pitchFamily="2" charset="-78"/>
            </a:rPr>
            <a:t>شناسایی دقیق گروه هدف</a:t>
          </a:r>
          <a:endParaRPr lang="en-US" sz="1400" dirty="0">
            <a:cs typeface="B Nazanin" panose="00000400000000000000" pitchFamily="2" charset="-78"/>
          </a:endParaRPr>
        </a:p>
      </dgm:t>
    </dgm:pt>
    <dgm:pt modelId="{9A4CA12B-51E4-4FC7-8064-FD89F8C11F47}" type="parTrans" cxnId="{F6030040-D9C4-4C01-9752-C978CFF1C18A}">
      <dgm:prSet/>
      <dgm:spPr/>
      <dgm:t>
        <a:bodyPr/>
        <a:lstStyle/>
        <a:p>
          <a:endParaRPr lang="en-US" sz="1800">
            <a:cs typeface="B Nazanin" panose="00000400000000000000" pitchFamily="2" charset="-78"/>
          </a:endParaRPr>
        </a:p>
      </dgm:t>
    </dgm:pt>
    <dgm:pt modelId="{4EBD8089-5A1F-455C-8272-83CB7D5122F1}" type="sibTrans" cxnId="{F6030040-D9C4-4C01-9752-C978CFF1C18A}">
      <dgm:prSet/>
      <dgm:spPr/>
      <dgm:t>
        <a:bodyPr/>
        <a:lstStyle/>
        <a:p>
          <a:endParaRPr lang="en-US" sz="1800">
            <a:cs typeface="B Nazanin" panose="00000400000000000000" pitchFamily="2" charset="-78"/>
          </a:endParaRPr>
        </a:p>
      </dgm:t>
    </dgm:pt>
    <dgm:pt modelId="{E8B0EBD8-43D5-4B10-82B7-BEA292579162}">
      <dgm:prSet phldrT="[Text]" custT="1"/>
      <dgm:spPr/>
      <dgm:t>
        <a:bodyPr/>
        <a:lstStyle/>
        <a:p>
          <a:r>
            <a:rPr lang="fa-IR" sz="1600" b="1" dirty="0">
              <a:cs typeface="B Nazanin" panose="00000400000000000000" pitchFamily="2" charset="-78"/>
            </a:rPr>
            <a:t>گفتمان سازی</a:t>
          </a:r>
          <a:endParaRPr lang="en-US" sz="1600" b="1" dirty="0">
            <a:cs typeface="B Nazanin" panose="00000400000000000000" pitchFamily="2" charset="-78"/>
          </a:endParaRPr>
        </a:p>
      </dgm:t>
    </dgm:pt>
    <dgm:pt modelId="{A3307B03-67EF-43FF-A6E5-6AEBE78BE81C}" type="parTrans" cxnId="{1C7D4537-58DB-4EC3-A1D0-EF7657DD63CD}">
      <dgm:prSet/>
      <dgm:spPr/>
      <dgm:t>
        <a:bodyPr/>
        <a:lstStyle/>
        <a:p>
          <a:endParaRPr lang="en-US" sz="1800">
            <a:cs typeface="B Nazanin" panose="00000400000000000000" pitchFamily="2" charset="-78"/>
          </a:endParaRPr>
        </a:p>
      </dgm:t>
    </dgm:pt>
    <dgm:pt modelId="{6C7C6AC3-9526-41A6-A83F-BCE8204B9BB0}" type="sibTrans" cxnId="{1C7D4537-58DB-4EC3-A1D0-EF7657DD63CD}">
      <dgm:prSet/>
      <dgm:spPr/>
      <dgm:t>
        <a:bodyPr/>
        <a:lstStyle/>
        <a:p>
          <a:endParaRPr lang="en-US" sz="1800">
            <a:cs typeface="B Nazanin" panose="00000400000000000000" pitchFamily="2" charset="-78"/>
          </a:endParaRPr>
        </a:p>
      </dgm:t>
    </dgm:pt>
    <dgm:pt modelId="{13048CFF-0ECF-499F-A79C-F52BF3E38D35}">
      <dgm:prSet phldrT="[Text]" custT="1"/>
      <dgm:spPr/>
      <dgm:t>
        <a:bodyPr/>
        <a:lstStyle/>
        <a:p>
          <a:pPr rtl="1"/>
          <a:r>
            <a:rPr lang="fa-IR" sz="1400" dirty="0">
              <a:cs typeface="B Nazanin" panose="00000400000000000000" pitchFamily="2" charset="-78"/>
            </a:rPr>
            <a:t>ایجاد بسترهای ارائه دهنده ظرفیت و ماهیت پایگاه (رصدخانه، داشبورد رفاهی)</a:t>
          </a:r>
          <a:endParaRPr lang="en-US" sz="1400" dirty="0">
            <a:cs typeface="B Nazanin" panose="00000400000000000000" pitchFamily="2" charset="-78"/>
          </a:endParaRPr>
        </a:p>
      </dgm:t>
    </dgm:pt>
    <dgm:pt modelId="{8971EF68-E411-439C-9E4A-0290024049C8}" type="parTrans" cxnId="{2A7B1312-7E86-452E-82CB-F652E9662951}">
      <dgm:prSet/>
      <dgm:spPr/>
      <dgm:t>
        <a:bodyPr/>
        <a:lstStyle/>
        <a:p>
          <a:endParaRPr lang="en-US" sz="1800">
            <a:cs typeface="B Nazanin" panose="00000400000000000000" pitchFamily="2" charset="-78"/>
          </a:endParaRPr>
        </a:p>
      </dgm:t>
    </dgm:pt>
    <dgm:pt modelId="{81FF6FA2-02D4-4D94-B54A-9C27D76FCD36}" type="sibTrans" cxnId="{2A7B1312-7E86-452E-82CB-F652E9662951}">
      <dgm:prSet/>
      <dgm:spPr/>
      <dgm:t>
        <a:bodyPr/>
        <a:lstStyle/>
        <a:p>
          <a:endParaRPr lang="en-US" sz="1800">
            <a:cs typeface="B Nazanin" panose="00000400000000000000" pitchFamily="2" charset="-78"/>
          </a:endParaRPr>
        </a:p>
      </dgm:t>
    </dgm:pt>
    <dgm:pt modelId="{BDC0259B-BE9F-469E-8A52-D3B083AA3756}">
      <dgm:prSet phldrT="[Text]" custT="1"/>
      <dgm:spPr/>
      <dgm:t>
        <a:bodyPr/>
        <a:lstStyle/>
        <a:p>
          <a:pPr algn="r" rtl="1"/>
          <a:r>
            <a:rPr lang="fa-IR" sz="1400" dirty="0">
              <a:cs typeface="B Nazanin" panose="00000400000000000000" pitchFamily="2" charset="-78"/>
            </a:rPr>
            <a:t>توزیع بهینه منابع</a:t>
          </a:r>
          <a:endParaRPr lang="en-US" sz="1400" dirty="0">
            <a:cs typeface="B Nazanin" panose="00000400000000000000" pitchFamily="2" charset="-78"/>
          </a:endParaRPr>
        </a:p>
      </dgm:t>
    </dgm:pt>
    <dgm:pt modelId="{233E67DB-063B-4768-85A8-EF7A858FAE48}" type="parTrans" cxnId="{45B7EA36-C4A8-4983-9FAA-716B8E2C1D42}">
      <dgm:prSet/>
      <dgm:spPr/>
      <dgm:t>
        <a:bodyPr/>
        <a:lstStyle/>
        <a:p>
          <a:endParaRPr lang="en-US"/>
        </a:p>
      </dgm:t>
    </dgm:pt>
    <dgm:pt modelId="{41E0544F-7B51-404C-AA6F-268A6AD57CE8}" type="sibTrans" cxnId="{45B7EA36-C4A8-4983-9FAA-716B8E2C1D42}">
      <dgm:prSet/>
      <dgm:spPr/>
      <dgm:t>
        <a:bodyPr/>
        <a:lstStyle/>
        <a:p>
          <a:endParaRPr lang="en-US"/>
        </a:p>
      </dgm:t>
    </dgm:pt>
    <dgm:pt modelId="{D0FA0510-B6D8-49F2-9FB6-6D33C5FF66FE}">
      <dgm:prSet phldrT="[Text]" custT="1"/>
      <dgm:spPr/>
      <dgm:t>
        <a:bodyPr/>
        <a:lstStyle/>
        <a:p>
          <a:pPr algn="r" rtl="1"/>
          <a:r>
            <a:rPr lang="fa-IR" sz="1400" dirty="0">
              <a:cs typeface="B Nazanin" panose="00000400000000000000" pitchFamily="2" charset="-78"/>
            </a:rPr>
            <a:t>اجرا و عملیاتی سازی استراتژی </a:t>
          </a:r>
          <a:endParaRPr lang="en-US" sz="1400" dirty="0">
            <a:cs typeface="B Nazanin" panose="00000400000000000000" pitchFamily="2" charset="-78"/>
          </a:endParaRPr>
        </a:p>
      </dgm:t>
    </dgm:pt>
    <dgm:pt modelId="{D3C52541-5EDA-4FCA-ADD3-73D36BDCEFDB}" type="parTrans" cxnId="{351BF007-BAB8-4B3F-80CC-3A52B6AF5038}">
      <dgm:prSet/>
      <dgm:spPr/>
      <dgm:t>
        <a:bodyPr/>
        <a:lstStyle/>
        <a:p>
          <a:endParaRPr lang="en-US"/>
        </a:p>
      </dgm:t>
    </dgm:pt>
    <dgm:pt modelId="{8A844AB8-8113-49CC-A220-5D37E761DF83}" type="sibTrans" cxnId="{351BF007-BAB8-4B3F-80CC-3A52B6AF5038}">
      <dgm:prSet/>
      <dgm:spPr/>
      <dgm:t>
        <a:bodyPr/>
        <a:lstStyle/>
        <a:p>
          <a:endParaRPr lang="en-US"/>
        </a:p>
      </dgm:t>
    </dgm:pt>
    <dgm:pt modelId="{F5494833-2D41-470A-997B-4F9A5E75CFD2}">
      <dgm:prSet phldrT="[Text]" custT="1"/>
      <dgm:spPr/>
      <dgm:t>
        <a:bodyPr/>
        <a:lstStyle/>
        <a:p>
          <a:pPr algn="r" rtl="1"/>
          <a:r>
            <a:rPr lang="fa-IR" sz="1400" dirty="0">
              <a:cs typeface="B Nazanin" panose="00000400000000000000" pitchFamily="2" charset="-78"/>
            </a:rPr>
            <a:t>بررسی روش های نوین وسع سنجی</a:t>
          </a:r>
          <a:endParaRPr lang="en-US" sz="1600" dirty="0">
            <a:cs typeface="B Nazanin" panose="00000400000000000000" pitchFamily="2" charset="-78"/>
          </a:endParaRPr>
        </a:p>
      </dgm:t>
    </dgm:pt>
    <dgm:pt modelId="{28E3F765-1DE6-480B-A8C7-DCBB855B18B6}" type="parTrans" cxnId="{E9559D0E-2400-4678-BC52-8E6124062FAB}">
      <dgm:prSet/>
      <dgm:spPr/>
      <dgm:t>
        <a:bodyPr/>
        <a:lstStyle/>
        <a:p>
          <a:endParaRPr lang="en-US"/>
        </a:p>
      </dgm:t>
    </dgm:pt>
    <dgm:pt modelId="{D3135C5F-8B77-48E4-8992-A7472442F901}" type="sibTrans" cxnId="{E9559D0E-2400-4678-BC52-8E6124062FAB}">
      <dgm:prSet/>
      <dgm:spPr/>
      <dgm:t>
        <a:bodyPr/>
        <a:lstStyle/>
        <a:p>
          <a:endParaRPr lang="en-US"/>
        </a:p>
      </dgm:t>
    </dgm:pt>
    <dgm:pt modelId="{77F2E9F7-8A9D-4A12-9BBC-3A55A6A25060}">
      <dgm:prSet phldrT="[Text]" custT="1"/>
      <dgm:spPr/>
      <dgm:t>
        <a:bodyPr/>
        <a:lstStyle/>
        <a:p>
          <a:pPr algn="r" rtl="1"/>
          <a:r>
            <a:rPr lang="fa-IR" sz="1400" dirty="0">
              <a:cs typeface="B Nazanin" panose="00000400000000000000" pitchFamily="2" charset="-78"/>
            </a:rPr>
            <a:t>بازطراحی و بهبود مدل ارزیابی وسع</a:t>
          </a:r>
          <a:endParaRPr lang="en-US" sz="1400" dirty="0">
            <a:cs typeface="B Nazanin" panose="00000400000000000000" pitchFamily="2" charset="-78"/>
          </a:endParaRPr>
        </a:p>
      </dgm:t>
    </dgm:pt>
    <dgm:pt modelId="{7F3C2B7C-55DF-4788-B398-4D385ECC2AFD}" type="parTrans" cxnId="{593908FE-4A39-47A4-9258-BDA92E9358B4}">
      <dgm:prSet/>
      <dgm:spPr/>
      <dgm:t>
        <a:bodyPr/>
        <a:lstStyle/>
        <a:p>
          <a:endParaRPr lang="en-US"/>
        </a:p>
      </dgm:t>
    </dgm:pt>
    <dgm:pt modelId="{A4959FF0-853A-4E6A-A2B9-856F43A28400}" type="sibTrans" cxnId="{593908FE-4A39-47A4-9258-BDA92E9358B4}">
      <dgm:prSet/>
      <dgm:spPr/>
      <dgm:t>
        <a:bodyPr/>
        <a:lstStyle/>
        <a:p>
          <a:endParaRPr lang="en-US"/>
        </a:p>
      </dgm:t>
    </dgm:pt>
    <dgm:pt modelId="{93E37026-355E-45A9-898D-03A098ACA8B3}">
      <dgm:prSet phldrT="[Text]" custT="1"/>
      <dgm:spPr/>
      <dgm:t>
        <a:bodyPr/>
        <a:lstStyle/>
        <a:p>
          <a:pPr rtl="1"/>
          <a:r>
            <a:rPr lang="fa-IR" sz="1400" dirty="0">
              <a:cs typeface="B Nazanin" panose="00000400000000000000" pitchFamily="2" charset="-78"/>
            </a:rPr>
            <a:t> ایجاد فرایندها و پروتکل های گفتمان سازی با کلیه ذی نفعان</a:t>
          </a:r>
          <a:endParaRPr lang="en-US" sz="1400" dirty="0">
            <a:cs typeface="B Nazanin" panose="00000400000000000000" pitchFamily="2" charset="-78"/>
          </a:endParaRPr>
        </a:p>
      </dgm:t>
    </dgm:pt>
    <dgm:pt modelId="{9531EC94-C2AC-4BE9-9073-FEC13D3DB53B}" type="parTrans" cxnId="{DD06E19B-5F63-4D61-8796-ED058D5268B4}">
      <dgm:prSet/>
      <dgm:spPr/>
      <dgm:t>
        <a:bodyPr/>
        <a:lstStyle/>
        <a:p>
          <a:endParaRPr lang="en-US"/>
        </a:p>
      </dgm:t>
    </dgm:pt>
    <dgm:pt modelId="{DA670162-C548-49A7-94E9-57753BD57327}" type="sibTrans" cxnId="{DD06E19B-5F63-4D61-8796-ED058D5268B4}">
      <dgm:prSet/>
      <dgm:spPr/>
      <dgm:t>
        <a:bodyPr/>
        <a:lstStyle/>
        <a:p>
          <a:endParaRPr lang="en-US"/>
        </a:p>
      </dgm:t>
    </dgm:pt>
    <dgm:pt modelId="{018F9404-D8A0-4E75-BC06-43E51347D481}">
      <dgm:prSet custT="1"/>
      <dgm:spPr/>
      <dgm:t>
        <a:bodyPr/>
        <a:lstStyle/>
        <a:p>
          <a:pPr rtl="1"/>
          <a:r>
            <a:rPr lang="fa-IR" sz="1600" b="1" dirty="0">
              <a:cs typeface="B Nazanin" panose="00000400000000000000" pitchFamily="2" charset="-78"/>
            </a:rPr>
            <a:t>مرجعیت و جامعیت پایگاه در کشور</a:t>
          </a:r>
          <a:endParaRPr lang="en-US" sz="1600" b="1" dirty="0">
            <a:cs typeface="B Nazanin" panose="00000400000000000000" pitchFamily="2" charset="-78"/>
          </a:endParaRPr>
        </a:p>
      </dgm:t>
    </dgm:pt>
    <dgm:pt modelId="{723D1E03-B4B9-4E09-A65D-61B1C8575AB8}" type="parTrans" cxnId="{9C1F234B-15E6-491D-8AE2-FEE460B6D4D0}">
      <dgm:prSet/>
      <dgm:spPr/>
      <dgm:t>
        <a:bodyPr/>
        <a:lstStyle/>
        <a:p>
          <a:endParaRPr lang="en-US"/>
        </a:p>
      </dgm:t>
    </dgm:pt>
    <dgm:pt modelId="{1637C42E-66BD-44D5-8477-329BBFC56D0A}" type="sibTrans" cxnId="{9C1F234B-15E6-491D-8AE2-FEE460B6D4D0}">
      <dgm:prSet/>
      <dgm:spPr/>
      <dgm:t>
        <a:bodyPr/>
        <a:lstStyle/>
        <a:p>
          <a:endParaRPr lang="en-US"/>
        </a:p>
      </dgm:t>
    </dgm:pt>
    <dgm:pt modelId="{5084E79D-10A1-424C-B69D-E768E878AFF8}">
      <dgm:prSet custT="1"/>
      <dgm:spPr/>
      <dgm:t>
        <a:bodyPr/>
        <a:lstStyle/>
        <a:p>
          <a:r>
            <a:rPr lang="fa-IR" sz="1600" b="1" dirty="0">
              <a:cs typeface="B Nazanin" panose="00000400000000000000" pitchFamily="2" charset="-78"/>
            </a:rPr>
            <a:t>دریافت برخط داده ها از دستگاههای مختلف</a:t>
          </a:r>
          <a:endParaRPr lang="en-US" sz="1600" b="1" dirty="0">
            <a:cs typeface="B Nazanin" panose="00000400000000000000" pitchFamily="2" charset="-78"/>
          </a:endParaRPr>
        </a:p>
      </dgm:t>
    </dgm:pt>
    <dgm:pt modelId="{6703AEBB-D683-4ED1-A08E-A137AF0DBF63}" type="parTrans" cxnId="{CE8105C2-EED9-4C03-AB65-D86EFE573755}">
      <dgm:prSet/>
      <dgm:spPr/>
      <dgm:t>
        <a:bodyPr/>
        <a:lstStyle/>
        <a:p>
          <a:endParaRPr lang="en-US"/>
        </a:p>
      </dgm:t>
    </dgm:pt>
    <dgm:pt modelId="{F24F8FCB-A75D-430B-988D-B271B221A001}" type="sibTrans" cxnId="{CE8105C2-EED9-4C03-AB65-D86EFE573755}">
      <dgm:prSet/>
      <dgm:spPr/>
      <dgm:t>
        <a:bodyPr/>
        <a:lstStyle/>
        <a:p>
          <a:endParaRPr lang="en-US"/>
        </a:p>
      </dgm:t>
    </dgm:pt>
    <dgm:pt modelId="{41419D9F-2820-4AC6-87D7-34DB55255E74}" type="pres">
      <dgm:prSet presAssocID="{C69883DF-B255-459B-879F-2F6A0E404318}" presName="linear" presStyleCnt="0">
        <dgm:presLayoutVars>
          <dgm:dir val="rev"/>
          <dgm:animLvl val="lvl"/>
          <dgm:resizeHandles val="exact"/>
        </dgm:presLayoutVars>
      </dgm:prSet>
      <dgm:spPr/>
      <dgm:t>
        <a:bodyPr/>
        <a:lstStyle/>
        <a:p>
          <a:endParaRPr lang="en-US"/>
        </a:p>
      </dgm:t>
    </dgm:pt>
    <dgm:pt modelId="{7A3C3D20-228B-4E56-9CFA-BA578F1BE159}" type="pres">
      <dgm:prSet presAssocID="{7B990957-01BE-4E1B-8D0A-EE5672374BA4}" presName="parentLin" presStyleCnt="0"/>
      <dgm:spPr/>
    </dgm:pt>
    <dgm:pt modelId="{9C7A4812-D271-4F36-AF3A-2DC1618A0644}" type="pres">
      <dgm:prSet presAssocID="{7B990957-01BE-4E1B-8D0A-EE5672374BA4}" presName="parentLeftMargin" presStyleLbl="node1" presStyleIdx="0" presStyleCnt="5"/>
      <dgm:spPr/>
      <dgm:t>
        <a:bodyPr/>
        <a:lstStyle/>
        <a:p>
          <a:endParaRPr lang="en-US"/>
        </a:p>
      </dgm:t>
    </dgm:pt>
    <dgm:pt modelId="{B8088C39-91F4-4392-A938-584468E1287E}" type="pres">
      <dgm:prSet presAssocID="{7B990957-01BE-4E1B-8D0A-EE5672374BA4}" presName="parentText" presStyleLbl="node1" presStyleIdx="0" presStyleCnt="5">
        <dgm:presLayoutVars>
          <dgm:chMax val="0"/>
          <dgm:bulletEnabled val="1"/>
        </dgm:presLayoutVars>
      </dgm:prSet>
      <dgm:spPr/>
      <dgm:t>
        <a:bodyPr/>
        <a:lstStyle/>
        <a:p>
          <a:endParaRPr lang="en-US"/>
        </a:p>
      </dgm:t>
    </dgm:pt>
    <dgm:pt modelId="{8BABE58C-D830-4429-9ABB-A98B5E7DE266}" type="pres">
      <dgm:prSet presAssocID="{7B990957-01BE-4E1B-8D0A-EE5672374BA4}" presName="negativeSpace" presStyleCnt="0"/>
      <dgm:spPr/>
    </dgm:pt>
    <dgm:pt modelId="{7D6B1AC7-E1C4-4C76-99A2-8C65ACB11BB3}" type="pres">
      <dgm:prSet presAssocID="{7B990957-01BE-4E1B-8D0A-EE5672374BA4}" presName="childText" presStyleLbl="conFgAcc1" presStyleIdx="0" presStyleCnt="5">
        <dgm:presLayoutVars>
          <dgm:bulletEnabled val="1"/>
        </dgm:presLayoutVars>
      </dgm:prSet>
      <dgm:spPr/>
      <dgm:t>
        <a:bodyPr/>
        <a:lstStyle/>
        <a:p>
          <a:endParaRPr lang="en-US"/>
        </a:p>
      </dgm:t>
    </dgm:pt>
    <dgm:pt modelId="{AC6E2A5E-18EB-480E-A94D-20739D852781}" type="pres">
      <dgm:prSet presAssocID="{A25A8765-8FF6-411F-8673-5AB981BFDF81}" presName="spaceBetweenRectangles" presStyleCnt="0"/>
      <dgm:spPr/>
    </dgm:pt>
    <dgm:pt modelId="{6D18347E-D243-4159-A2CE-C0B4EF1CA466}" type="pres">
      <dgm:prSet presAssocID="{60733B76-E391-441E-9174-26005801AE34}" presName="parentLin" presStyleCnt="0"/>
      <dgm:spPr/>
    </dgm:pt>
    <dgm:pt modelId="{42FCBB25-3C7C-4E14-B4D4-7BA1CFBE6750}" type="pres">
      <dgm:prSet presAssocID="{60733B76-E391-441E-9174-26005801AE34}" presName="parentLeftMargin" presStyleLbl="node1" presStyleIdx="0" presStyleCnt="5"/>
      <dgm:spPr/>
      <dgm:t>
        <a:bodyPr/>
        <a:lstStyle/>
        <a:p>
          <a:endParaRPr lang="en-US"/>
        </a:p>
      </dgm:t>
    </dgm:pt>
    <dgm:pt modelId="{BCD383CF-694D-4412-9AE3-493F78A63804}" type="pres">
      <dgm:prSet presAssocID="{60733B76-E391-441E-9174-26005801AE34}" presName="parentText" presStyleLbl="node1" presStyleIdx="1" presStyleCnt="5">
        <dgm:presLayoutVars>
          <dgm:chMax val="0"/>
          <dgm:bulletEnabled val="1"/>
        </dgm:presLayoutVars>
      </dgm:prSet>
      <dgm:spPr/>
      <dgm:t>
        <a:bodyPr/>
        <a:lstStyle/>
        <a:p>
          <a:endParaRPr lang="en-US"/>
        </a:p>
      </dgm:t>
    </dgm:pt>
    <dgm:pt modelId="{C9226E35-4E96-4CD4-A259-329BFBF1B307}" type="pres">
      <dgm:prSet presAssocID="{60733B76-E391-441E-9174-26005801AE34}" presName="negativeSpace" presStyleCnt="0"/>
      <dgm:spPr/>
    </dgm:pt>
    <dgm:pt modelId="{FEC148DC-E6E0-490C-8418-A44745945F93}" type="pres">
      <dgm:prSet presAssocID="{60733B76-E391-441E-9174-26005801AE34}" presName="childText" presStyleLbl="conFgAcc1" presStyleIdx="1" presStyleCnt="5">
        <dgm:presLayoutVars>
          <dgm:bulletEnabled val="1"/>
        </dgm:presLayoutVars>
      </dgm:prSet>
      <dgm:spPr/>
      <dgm:t>
        <a:bodyPr/>
        <a:lstStyle/>
        <a:p>
          <a:endParaRPr lang="en-US"/>
        </a:p>
      </dgm:t>
    </dgm:pt>
    <dgm:pt modelId="{B8A5BE44-2D2C-409E-9F46-16AAE5818348}" type="pres">
      <dgm:prSet presAssocID="{4609B722-39B3-4F81-BC6B-FA227C994599}" presName="spaceBetweenRectangles" presStyleCnt="0"/>
      <dgm:spPr/>
    </dgm:pt>
    <dgm:pt modelId="{1FFF0ECE-E282-4159-B62F-DAE7290664B4}" type="pres">
      <dgm:prSet presAssocID="{E8B0EBD8-43D5-4B10-82B7-BEA292579162}" presName="parentLin" presStyleCnt="0"/>
      <dgm:spPr/>
    </dgm:pt>
    <dgm:pt modelId="{559EF8BE-55BF-4D7A-B76B-7CD127DE3DC1}" type="pres">
      <dgm:prSet presAssocID="{E8B0EBD8-43D5-4B10-82B7-BEA292579162}" presName="parentLeftMargin" presStyleLbl="node1" presStyleIdx="1" presStyleCnt="5"/>
      <dgm:spPr/>
      <dgm:t>
        <a:bodyPr/>
        <a:lstStyle/>
        <a:p>
          <a:endParaRPr lang="en-US"/>
        </a:p>
      </dgm:t>
    </dgm:pt>
    <dgm:pt modelId="{BCC57044-F1E5-47ED-8D8C-B8A9BE0433EF}" type="pres">
      <dgm:prSet presAssocID="{E8B0EBD8-43D5-4B10-82B7-BEA292579162}" presName="parentText" presStyleLbl="node1" presStyleIdx="2" presStyleCnt="5">
        <dgm:presLayoutVars>
          <dgm:chMax val="0"/>
          <dgm:bulletEnabled val="1"/>
        </dgm:presLayoutVars>
      </dgm:prSet>
      <dgm:spPr/>
      <dgm:t>
        <a:bodyPr/>
        <a:lstStyle/>
        <a:p>
          <a:endParaRPr lang="en-US"/>
        </a:p>
      </dgm:t>
    </dgm:pt>
    <dgm:pt modelId="{6EE35C90-C4A6-46A1-8C62-0EFED303FFA8}" type="pres">
      <dgm:prSet presAssocID="{E8B0EBD8-43D5-4B10-82B7-BEA292579162}" presName="negativeSpace" presStyleCnt="0"/>
      <dgm:spPr/>
    </dgm:pt>
    <dgm:pt modelId="{1BE07CD8-D206-4B01-8695-D996499B0B0D}" type="pres">
      <dgm:prSet presAssocID="{E8B0EBD8-43D5-4B10-82B7-BEA292579162}" presName="childText" presStyleLbl="conFgAcc1" presStyleIdx="2" presStyleCnt="5">
        <dgm:presLayoutVars>
          <dgm:bulletEnabled val="1"/>
        </dgm:presLayoutVars>
      </dgm:prSet>
      <dgm:spPr/>
      <dgm:t>
        <a:bodyPr/>
        <a:lstStyle/>
        <a:p>
          <a:endParaRPr lang="en-US"/>
        </a:p>
      </dgm:t>
    </dgm:pt>
    <dgm:pt modelId="{6C56E7B4-BE9C-4A9F-B667-B0F8627D9229}" type="pres">
      <dgm:prSet presAssocID="{6C7C6AC3-9526-41A6-A83F-BCE8204B9BB0}" presName="spaceBetweenRectangles" presStyleCnt="0"/>
      <dgm:spPr/>
    </dgm:pt>
    <dgm:pt modelId="{F396160E-676E-4606-A8AF-90CE501CB581}" type="pres">
      <dgm:prSet presAssocID="{018F9404-D8A0-4E75-BC06-43E51347D481}" presName="parentLin" presStyleCnt="0"/>
      <dgm:spPr/>
    </dgm:pt>
    <dgm:pt modelId="{EA58DFFD-944C-46C0-B164-AACFD05E0C40}" type="pres">
      <dgm:prSet presAssocID="{018F9404-D8A0-4E75-BC06-43E51347D481}" presName="parentLeftMargin" presStyleLbl="node1" presStyleIdx="2" presStyleCnt="5"/>
      <dgm:spPr/>
      <dgm:t>
        <a:bodyPr/>
        <a:lstStyle/>
        <a:p>
          <a:endParaRPr lang="en-US"/>
        </a:p>
      </dgm:t>
    </dgm:pt>
    <dgm:pt modelId="{6C7EC21D-DAB5-4B84-86B3-E00F0DB8DE66}" type="pres">
      <dgm:prSet presAssocID="{018F9404-D8A0-4E75-BC06-43E51347D481}" presName="parentText" presStyleLbl="node1" presStyleIdx="3" presStyleCnt="5">
        <dgm:presLayoutVars>
          <dgm:chMax val="0"/>
          <dgm:bulletEnabled val="1"/>
        </dgm:presLayoutVars>
      </dgm:prSet>
      <dgm:spPr/>
      <dgm:t>
        <a:bodyPr/>
        <a:lstStyle/>
        <a:p>
          <a:endParaRPr lang="en-US"/>
        </a:p>
      </dgm:t>
    </dgm:pt>
    <dgm:pt modelId="{E17FF9B3-C7F7-4C52-A25D-B48B74934920}" type="pres">
      <dgm:prSet presAssocID="{018F9404-D8A0-4E75-BC06-43E51347D481}" presName="negativeSpace" presStyleCnt="0"/>
      <dgm:spPr/>
    </dgm:pt>
    <dgm:pt modelId="{4564BE08-7350-46A5-BE59-3F500B0A3277}" type="pres">
      <dgm:prSet presAssocID="{018F9404-D8A0-4E75-BC06-43E51347D481}" presName="childText" presStyleLbl="conFgAcc1" presStyleIdx="3" presStyleCnt="5">
        <dgm:presLayoutVars>
          <dgm:bulletEnabled val="1"/>
        </dgm:presLayoutVars>
      </dgm:prSet>
      <dgm:spPr/>
    </dgm:pt>
    <dgm:pt modelId="{A70230F1-BB24-4E89-8762-B5EE78BAA930}" type="pres">
      <dgm:prSet presAssocID="{1637C42E-66BD-44D5-8477-329BBFC56D0A}" presName="spaceBetweenRectangles" presStyleCnt="0"/>
      <dgm:spPr/>
    </dgm:pt>
    <dgm:pt modelId="{7D0343B8-81ED-457E-809F-EBEECE11FB09}" type="pres">
      <dgm:prSet presAssocID="{5084E79D-10A1-424C-B69D-E768E878AFF8}" presName="parentLin" presStyleCnt="0"/>
      <dgm:spPr/>
    </dgm:pt>
    <dgm:pt modelId="{910E6B56-F9F5-4764-B71B-80FE0930DEE6}" type="pres">
      <dgm:prSet presAssocID="{5084E79D-10A1-424C-B69D-E768E878AFF8}" presName="parentLeftMargin" presStyleLbl="node1" presStyleIdx="3" presStyleCnt="5"/>
      <dgm:spPr/>
      <dgm:t>
        <a:bodyPr/>
        <a:lstStyle/>
        <a:p>
          <a:endParaRPr lang="en-US"/>
        </a:p>
      </dgm:t>
    </dgm:pt>
    <dgm:pt modelId="{B07C118A-194F-451E-8D6C-DDEC15946AE7}" type="pres">
      <dgm:prSet presAssocID="{5084E79D-10A1-424C-B69D-E768E878AFF8}" presName="parentText" presStyleLbl="node1" presStyleIdx="4" presStyleCnt="5">
        <dgm:presLayoutVars>
          <dgm:chMax val="0"/>
          <dgm:bulletEnabled val="1"/>
        </dgm:presLayoutVars>
      </dgm:prSet>
      <dgm:spPr/>
      <dgm:t>
        <a:bodyPr/>
        <a:lstStyle/>
        <a:p>
          <a:endParaRPr lang="en-US"/>
        </a:p>
      </dgm:t>
    </dgm:pt>
    <dgm:pt modelId="{BADF9446-C838-40BD-A818-53FC2C4968A0}" type="pres">
      <dgm:prSet presAssocID="{5084E79D-10A1-424C-B69D-E768E878AFF8}" presName="negativeSpace" presStyleCnt="0"/>
      <dgm:spPr/>
    </dgm:pt>
    <dgm:pt modelId="{7379C290-1F5F-4D7C-9D13-0BAC409D1928}" type="pres">
      <dgm:prSet presAssocID="{5084E79D-10A1-424C-B69D-E768E878AFF8}" presName="childText" presStyleLbl="conFgAcc1" presStyleIdx="4" presStyleCnt="5">
        <dgm:presLayoutVars>
          <dgm:bulletEnabled val="1"/>
        </dgm:presLayoutVars>
      </dgm:prSet>
      <dgm:spPr/>
    </dgm:pt>
  </dgm:ptLst>
  <dgm:cxnLst>
    <dgm:cxn modelId="{9C1F234B-15E6-491D-8AE2-FEE460B6D4D0}" srcId="{C69883DF-B255-459B-879F-2F6A0E404318}" destId="{018F9404-D8A0-4E75-BC06-43E51347D481}" srcOrd="3" destOrd="0" parTransId="{723D1E03-B4B9-4E09-A65D-61B1C8575AB8}" sibTransId="{1637C42E-66BD-44D5-8477-329BBFC56D0A}"/>
    <dgm:cxn modelId="{226D4A85-3EAD-4F3A-BDA3-28E4E3028377}" type="presOf" srcId="{018F9404-D8A0-4E75-BC06-43E51347D481}" destId="{EA58DFFD-944C-46C0-B164-AACFD05E0C40}" srcOrd="0" destOrd="0" presId="urn:microsoft.com/office/officeart/2005/8/layout/list1"/>
    <dgm:cxn modelId="{F7FE0F22-8F2E-4800-94FB-E37509C9675C}" srcId="{C69883DF-B255-459B-879F-2F6A0E404318}" destId="{7B990957-01BE-4E1B-8D0A-EE5672374BA4}" srcOrd="0" destOrd="0" parTransId="{81898928-17E2-42FC-890A-C6B9B21AF62E}" sibTransId="{A25A8765-8FF6-411F-8673-5AB981BFDF81}"/>
    <dgm:cxn modelId="{22E47391-5B21-40FF-AB51-ED0A43C58902}" type="presOf" srcId="{BDC0259B-BE9F-469E-8A52-D3B083AA3756}" destId="{FEC148DC-E6E0-490C-8418-A44745945F93}" srcOrd="0" destOrd="3" presId="urn:microsoft.com/office/officeart/2005/8/layout/list1"/>
    <dgm:cxn modelId="{EAD007D2-C823-4C86-902A-B4E0FF43807F}" type="presOf" srcId="{F5494833-2D41-470A-997B-4F9A5E75CFD2}" destId="{FEC148DC-E6E0-490C-8418-A44745945F93}" srcOrd="0" destOrd="0" presId="urn:microsoft.com/office/officeart/2005/8/layout/list1"/>
    <dgm:cxn modelId="{C4849484-CD9B-49F3-BB45-1D3146CFB3CB}" type="presOf" srcId="{018F9404-D8A0-4E75-BC06-43E51347D481}" destId="{6C7EC21D-DAB5-4B84-86B3-E00F0DB8DE66}" srcOrd="1" destOrd="0" presId="urn:microsoft.com/office/officeart/2005/8/layout/list1"/>
    <dgm:cxn modelId="{F0C7205F-2D92-43CF-9D7D-FD3CD671F35C}" type="presOf" srcId="{D0FA0510-B6D8-49F2-9FB6-6D33C5FF66FE}" destId="{7D6B1AC7-E1C4-4C76-99A2-8C65ACB11BB3}" srcOrd="0" destOrd="2" presId="urn:microsoft.com/office/officeart/2005/8/layout/list1"/>
    <dgm:cxn modelId="{E9559D0E-2400-4678-BC52-8E6124062FAB}" srcId="{60733B76-E391-441E-9174-26005801AE34}" destId="{F5494833-2D41-470A-997B-4F9A5E75CFD2}" srcOrd="0" destOrd="0" parTransId="{28E3F765-1DE6-480B-A8C7-DCBB855B18B6}" sibTransId="{D3135C5F-8B77-48E4-8992-A7472442F901}"/>
    <dgm:cxn modelId="{3E5BB597-1931-46F8-931B-FB459632DB9F}" type="presOf" srcId="{C69883DF-B255-459B-879F-2F6A0E404318}" destId="{41419D9F-2820-4AC6-87D7-34DB55255E74}" srcOrd="0" destOrd="0" presId="urn:microsoft.com/office/officeart/2005/8/layout/list1"/>
    <dgm:cxn modelId="{DD06E19B-5F63-4D61-8796-ED058D5268B4}" srcId="{E8B0EBD8-43D5-4B10-82B7-BEA292579162}" destId="{93E37026-355E-45A9-898D-03A098ACA8B3}" srcOrd="1" destOrd="0" parTransId="{9531EC94-C2AC-4BE9-9073-FEC13D3DB53B}" sibTransId="{DA670162-C548-49A7-94E9-57753BD57327}"/>
    <dgm:cxn modelId="{2A7B1312-7E86-452E-82CB-F652E9662951}" srcId="{E8B0EBD8-43D5-4B10-82B7-BEA292579162}" destId="{13048CFF-0ECF-499F-A79C-F52BF3E38D35}" srcOrd="0" destOrd="0" parTransId="{8971EF68-E411-439C-9E4A-0290024049C8}" sibTransId="{81FF6FA2-02D4-4D94-B54A-9C27D76FCD36}"/>
    <dgm:cxn modelId="{A0550F89-49F5-45D1-81CC-8C5AE667959B}" srcId="{7B990957-01BE-4E1B-8D0A-EE5672374BA4}" destId="{C88FB670-03C2-4900-9576-A694506BDC5B}" srcOrd="0" destOrd="0" parTransId="{9582F013-22B3-4541-AEBB-D5AEA95A8033}" sibTransId="{4F2E7A81-B654-4B73-88E7-7E6802B65C2A}"/>
    <dgm:cxn modelId="{D566D6AD-4725-4CBA-9476-99A86F15A6C0}" type="presOf" srcId="{7B990957-01BE-4E1B-8D0A-EE5672374BA4}" destId="{B8088C39-91F4-4392-A938-584468E1287E}" srcOrd="1" destOrd="0" presId="urn:microsoft.com/office/officeart/2005/8/layout/list1"/>
    <dgm:cxn modelId="{F0524620-834B-4977-8AC7-EF50B0B6FE1D}" srcId="{C69883DF-B255-459B-879F-2F6A0E404318}" destId="{60733B76-E391-441E-9174-26005801AE34}" srcOrd="1" destOrd="0" parTransId="{350AF334-82C2-409E-9374-3B7D8881696F}" sibTransId="{4609B722-39B3-4F81-BC6B-FA227C994599}"/>
    <dgm:cxn modelId="{0CFC2643-15B4-425F-9766-5D3ED7DBA647}" type="presOf" srcId="{C88FB670-03C2-4900-9576-A694506BDC5B}" destId="{7D6B1AC7-E1C4-4C76-99A2-8C65ACB11BB3}" srcOrd="0" destOrd="0" presId="urn:microsoft.com/office/officeart/2005/8/layout/list1"/>
    <dgm:cxn modelId="{89D6CE33-8453-4E37-B272-BF342F20AA76}" type="presOf" srcId="{60733B76-E391-441E-9174-26005801AE34}" destId="{42FCBB25-3C7C-4E14-B4D4-7BA1CFBE6750}" srcOrd="0" destOrd="0" presId="urn:microsoft.com/office/officeart/2005/8/layout/list1"/>
    <dgm:cxn modelId="{5FD88A51-DB46-41A9-BAF9-A19F7BC05C48}" type="presOf" srcId="{93E37026-355E-45A9-898D-03A098ACA8B3}" destId="{1BE07CD8-D206-4B01-8695-D996499B0B0D}" srcOrd="0" destOrd="1" presId="urn:microsoft.com/office/officeart/2005/8/layout/list1"/>
    <dgm:cxn modelId="{CE8105C2-EED9-4C03-AB65-D86EFE573755}" srcId="{C69883DF-B255-459B-879F-2F6A0E404318}" destId="{5084E79D-10A1-424C-B69D-E768E878AFF8}" srcOrd="4" destOrd="0" parTransId="{6703AEBB-D683-4ED1-A08E-A137AF0DBF63}" sibTransId="{F24F8FCB-A75D-430B-988D-B271B221A001}"/>
    <dgm:cxn modelId="{593908FE-4A39-47A4-9258-BDA92E9358B4}" srcId="{60733B76-E391-441E-9174-26005801AE34}" destId="{77F2E9F7-8A9D-4A12-9BBC-3A55A6A25060}" srcOrd="1" destOrd="0" parTransId="{7F3C2B7C-55DF-4788-B398-4D385ECC2AFD}" sibTransId="{A4959FF0-853A-4E6A-A2B9-856F43A28400}"/>
    <dgm:cxn modelId="{3F061595-6F1B-440B-89C8-300DEEA9DC45}" type="presOf" srcId="{5084E79D-10A1-424C-B69D-E768E878AFF8}" destId="{B07C118A-194F-451E-8D6C-DDEC15946AE7}" srcOrd="1" destOrd="0" presId="urn:microsoft.com/office/officeart/2005/8/layout/list1"/>
    <dgm:cxn modelId="{45B7EA36-C4A8-4983-9FAA-716B8E2C1D42}" srcId="{60733B76-E391-441E-9174-26005801AE34}" destId="{BDC0259B-BE9F-469E-8A52-D3B083AA3756}" srcOrd="3" destOrd="0" parTransId="{233E67DB-063B-4768-85A8-EF7A858FAE48}" sibTransId="{41E0544F-7B51-404C-AA6F-268A6AD57CE8}"/>
    <dgm:cxn modelId="{AAFF4E35-3400-40D9-8725-8A11F834C51B}" type="presOf" srcId="{E8B0EBD8-43D5-4B10-82B7-BEA292579162}" destId="{BCC57044-F1E5-47ED-8D8C-B8A9BE0433EF}" srcOrd="1" destOrd="0" presId="urn:microsoft.com/office/officeart/2005/8/layout/list1"/>
    <dgm:cxn modelId="{8FC3BAD0-98BA-4F82-8A60-887E3CAD04FE}" type="presOf" srcId="{60733B76-E391-441E-9174-26005801AE34}" destId="{BCD383CF-694D-4412-9AE3-493F78A63804}" srcOrd="1" destOrd="0" presId="urn:microsoft.com/office/officeart/2005/8/layout/list1"/>
    <dgm:cxn modelId="{B72C6A98-8D20-4175-B701-219FF8ABD4F1}" type="presOf" srcId="{7B990957-01BE-4E1B-8D0A-EE5672374BA4}" destId="{9C7A4812-D271-4F36-AF3A-2DC1618A0644}" srcOrd="0" destOrd="0" presId="urn:microsoft.com/office/officeart/2005/8/layout/list1"/>
    <dgm:cxn modelId="{9414C575-1882-452B-A145-B408A46DB19B}" type="presOf" srcId="{4884EB17-572D-4F15-89F5-AEBF35668C92}" destId="{7D6B1AC7-E1C4-4C76-99A2-8C65ACB11BB3}" srcOrd="0" destOrd="1" presId="urn:microsoft.com/office/officeart/2005/8/layout/list1"/>
    <dgm:cxn modelId="{1C7D4537-58DB-4EC3-A1D0-EF7657DD63CD}" srcId="{C69883DF-B255-459B-879F-2F6A0E404318}" destId="{E8B0EBD8-43D5-4B10-82B7-BEA292579162}" srcOrd="2" destOrd="0" parTransId="{A3307B03-67EF-43FF-A6E5-6AEBE78BE81C}" sibTransId="{6C7C6AC3-9526-41A6-A83F-BCE8204B9BB0}"/>
    <dgm:cxn modelId="{354600B1-343C-4ED1-9220-15554CCB3CC5}" type="presOf" srcId="{64247990-C9DB-430D-9B12-745DB9D8A017}" destId="{FEC148DC-E6E0-490C-8418-A44745945F93}" srcOrd="0" destOrd="2" presId="urn:microsoft.com/office/officeart/2005/8/layout/list1"/>
    <dgm:cxn modelId="{275D3E1F-D826-4056-AC37-160F13E6B08C}" type="presOf" srcId="{E8B0EBD8-43D5-4B10-82B7-BEA292579162}" destId="{559EF8BE-55BF-4D7A-B76B-7CD127DE3DC1}" srcOrd="0" destOrd="0" presId="urn:microsoft.com/office/officeart/2005/8/layout/list1"/>
    <dgm:cxn modelId="{49B52BF6-2C87-46AD-BE83-7E8E3A10CFFB}" type="presOf" srcId="{5084E79D-10A1-424C-B69D-E768E878AFF8}" destId="{910E6B56-F9F5-4764-B71B-80FE0930DEE6}" srcOrd="0" destOrd="0" presId="urn:microsoft.com/office/officeart/2005/8/layout/list1"/>
    <dgm:cxn modelId="{66EE2BF2-6C51-4769-844F-97FEF6BD9483}" type="presOf" srcId="{13048CFF-0ECF-499F-A79C-F52BF3E38D35}" destId="{1BE07CD8-D206-4B01-8695-D996499B0B0D}" srcOrd="0" destOrd="0" presId="urn:microsoft.com/office/officeart/2005/8/layout/list1"/>
    <dgm:cxn modelId="{56AB35A3-BC2B-430D-9D05-8E48A94B5970}" srcId="{7B990957-01BE-4E1B-8D0A-EE5672374BA4}" destId="{4884EB17-572D-4F15-89F5-AEBF35668C92}" srcOrd="1" destOrd="0" parTransId="{2E00D3C7-FFB4-44A7-95FA-BDCA4B70BE22}" sibTransId="{C572A175-6E62-4FB9-AE7B-C6166B783005}"/>
    <dgm:cxn modelId="{285CD134-DE32-4308-9F08-D801C0529F55}" type="presOf" srcId="{77F2E9F7-8A9D-4A12-9BBC-3A55A6A25060}" destId="{FEC148DC-E6E0-490C-8418-A44745945F93}" srcOrd="0" destOrd="1" presId="urn:microsoft.com/office/officeart/2005/8/layout/list1"/>
    <dgm:cxn modelId="{351BF007-BAB8-4B3F-80CC-3A52B6AF5038}" srcId="{7B990957-01BE-4E1B-8D0A-EE5672374BA4}" destId="{D0FA0510-B6D8-49F2-9FB6-6D33C5FF66FE}" srcOrd="2" destOrd="0" parTransId="{D3C52541-5EDA-4FCA-ADD3-73D36BDCEFDB}" sibTransId="{8A844AB8-8113-49CC-A220-5D37E761DF83}"/>
    <dgm:cxn modelId="{F6030040-D9C4-4C01-9752-C978CFF1C18A}" srcId="{60733B76-E391-441E-9174-26005801AE34}" destId="{64247990-C9DB-430D-9B12-745DB9D8A017}" srcOrd="2" destOrd="0" parTransId="{9A4CA12B-51E4-4FC7-8064-FD89F8C11F47}" sibTransId="{4EBD8089-5A1F-455C-8272-83CB7D5122F1}"/>
    <dgm:cxn modelId="{FE7DFC95-1CF2-482B-B0FC-2367338320F8}" type="presParOf" srcId="{41419D9F-2820-4AC6-87D7-34DB55255E74}" destId="{7A3C3D20-228B-4E56-9CFA-BA578F1BE159}" srcOrd="0" destOrd="0" presId="urn:microsoft.com/office/officeart/2005/8/layout/list1"/>
    <dgm:cxn modelId="{7E465F4D-598D-40C8-84B2-37F10B964294}" type="presParOf" srcId="{7A3C3D20-228B-4E56-9CFA-BA578F1BE159}" destId="{9C7A4812-D271-4F36-AF3A-2DC1618A0644}" srcOrd="0" destOrd="0" presId="urn:microsoft.com/office/officeart/2005/8/layout/list1"/>
    <dgm:cxn modelId="{F8546356-86DA-4E03-865C-F5C1F26623DE}" type="presParOf" srcId="{7A3C3D20-228B-4E56-9CFA-BA578F1BE159}" destId="{B8088C39-91F4-4392-A938-584468E1287E}" srcOrd="1" destOrd="0" presId="urn:microsoft.com/office/officeart/2005/8/layout/list1"/>
    <dgm:cxn modelId="{3FFD6ABF-E483-4386-8344-18C848B682BD}" type="presParOf" srcId="{41419D9F-2820-4AC6-87D7-34DB55255E74}" destId="{8BABE58C-D830-4429-9ABB-A98B5E7DE266}" srcOrd="1" destOrd="0" presId="urn:microsoft.com/office/officeart/2005/8/layout/list1"/>
    <dgm:cxn modelId="{695C1738-C885-41E3-9BED-F7A1D3484CB8}" type="presParOf" srcId="{41419D9F-2820-4AC6-87D7-34DB55255E74}" destId="{7D6B1AC7-E1C4-4C76-99A2-8C65ACB11BB3}" srcOrd="2" destOrd="0" presId="urn:microsoft.com/office/officeart/2005/8/layout/list1"/>
    <dgm:cxn modelId="{A07037ED-6EE1-4FCD-89E5-C7CA02D774D3}" type="presParOf" srcId="{41419D9F-2820-4AC6-87D7-34DB55255E74}" destId="{AC6E2A5E-18EB-480E-A94D-20739D852781}" srcOrd="3" destOrd="0" presId="urn:microsoft.com/office/officeart/2005/8/layout/list1"/>
    <dgm:cxn modelId="{EC79DFE6-2583-4710-925C-35C424AE7659}" type="presParOf" srcId="{41419D9F-2820-4AC6-87D7-34DB55255E74}" destId="{6D18347E-D243-4159-A2CE-C0B4EF1CA466}" srcOrd="4" destOrd="0" presId="urn:microsoft.com/office/officeart/2005/8/layout/list1"/>
    <dgm:cxn modelId="{E45463B0-01EC-488B-B564-9C0489A0C6F6}" type="presParOf" srcId="{6D18347E-D243-4159-A2CE-C0B4EF1CA466}" destId="{42FCBB25-3C7C-4E14-B4D4-7BA1CFBE6750}" srcOrd="0" destOrd="0" presId="urn:microsoft.com/office/officeart/2005/8/layout/list1"/>
    <dgm:cxn modelId="{6BEB9027-770D-4ADA-928F-66A0BD372DD3}" type="presParOf" srcId="{6D18347E-D243-4159-A2CE-C0B4EF1CA466}" destId="{BCD383CF-694D-4412-9AE3-493F78A63804}" srcOrd="1" destOrd="0" presId="urn:microsoft.com/office/officeart/2005/8/layout/list1"/>
    <dgm:cxn modelId="{5F017E21-E698-4E4A-9D15-87FD0D5CC37E}" type="presParOf" srcId="{41419D9F-2820-4AC6-87D7-34DB55255E74}" destId="{C9226E35-4E96-4CD4-A259-329BFBF1B307}" srcOrd="5" destOrd="0" presId="urn:microsoft.com/office/officeart/2005/8/layout/list1"/>
    <dgm:cxn modelId="{7E90438E-FFC2-41C8-8322-615BC956E669}" type="presParOf" srcId="{41419D9F-2820-4AC6-87D7-34DB55255E74}" destId="{FEC148DC-E6E0-490C-8418-A44745945F93}" srcOrd="6" destOrd="0" presId="urn:microsoft.com/office/officeart/2005/8/layout/list1"/>
    <dgm:cxn modelId="{44CB8017-07A4-4F17-BEBE-CA3EC9208283}" type="presParOf" srcId="{41419D9F-2820-4AC6-87D7-34DB55255E74}" destId="{B8A5BE44-2D2C-409E-9F46-16AAE5818348}" srcOrd="7" destOrd="0" presId="urn:microsoft.com/office/officeart/2005/8/layout/list1"/>
    <dgm:cxn modelId="{CFA3C233-2FEB-4842-A172-FABABEB89752}" type="presParOf" srcId="{41419D9F-2820-4AC6-87D7-34DB55255E74}" destId="{1FFF0ECE-E282-4159-B62F-DAE7290664B4}" srcOrd="8" destOrd="0" presId="urn:microsoft.com/office/officeart/2005/8/layout/list1"/>
    <dgm:cxn modelId="{FE114D98-20FC-44F5-A02E-8D50DD4CC9D3}" type="presParOf" srcId="{1FFF0ECE-E282-4159-B62F-DAE7290664B4}" destId="{559EF8BE-55BF-4D7A-B76B-7CD127DE3DC1}" srcOrd="0" destOrd="0" presId="urn:microsoft.com/office/officeart/2005/8/layout/list1"/>
    <dgm:cxn modelId="{294C3AB6-4575-4B36-A8F2-A7B454C0A2FC}" type="presParOf" srcId="{1FFF0ECE-E282-4159-B62F-DAE7290664B4}" destId="{BCC57044-F1E5-47ED-8D8C-B8A9BE0433EF}" srcOrd="1" destOrd="0" presId="urn:microsoft.com/office/officeart/2005/8/layout/list1"/>
    <dgm:cxn modelId="{8A83F4E0-E015-478D-B081-E6320B9A9D61}" type="presParOf" srcId="{41419D9F-2820-4AC6-87D7-34DB55255E74}" destId="{6EE35C90-C4A6-46A1-8C62-0EFED303FFA8}" srcOrd="9" destOrd="0" presId="urn:microsoft.com/office/officeart/2005/8/layout/list1"/>
    <dgm:cxn modelId="{8150D448-398C-4A01-8C33-474BC0BF0CF4}" type="presParOf" srcId="{41419D9F-2820-4AC6-87D7-34DB55255E74}" destId="{1BE07CD8-D206-4B01-8695-D996499B0B0D}" srcOrd="10" destOrd="0" presId="urn:microsoft.com/office/officeart/2005/8/layout/list1"/>
    <dgm:cxn modelId="{36415DAC-8559-497F-A6D7-38CA090CB0B4}" type="presParOf" srcId="{41419D9F-2820-4AC6-87D7-34DB55255E74}" destId="{6C56E7B4-BE9C-4A9F-B667-B0F8627D9229}" srcOrd="11" destOrd="0" presId="urn:microsoft.com/office/officeart/2005/8/layout/list1"/>
    <dgm:cxn modelId="{8AF20749-B7E3-48B8-A2EA-ACFC0AC8D751}" type="presParOf" srcId="{41419D9F-2820-4AC6-87D7-34DB55255E74}" destId="{F396160E-676E-4606-A8AF-90CE501CB581}" srcOrd="12" destOrd="0" presId="urn:microsoft.com/office/officeart/2005/8/layout/list1"/>
    <dgm:cxn modelId="{417BEBCC-A1B2-4AE4-BBB5-2B7CB27F73DE}" type="presParOf" srcId="{F396160E-676E-4606-A8AF-90CE501CB581}" destId="{EA58DFFD-944C-46C0-B164-AACFD05E0C40}" srcOrd="0" destOrd="0" presId="urn:microsoft.com/office/officeart/2005/8/layout/list1"/>
    <dgm:cxn modelId="{0B223CD1-D874-4905-A0AF-47FC2AE9049B}" type="presParOf" srcId="{F396160E-676E-4606-A8AF-90CE501CB581}" destId="{6C7EC21D-DAB5-4B84-86B3-E00F0DB8DE66}" srcOrd="1" destOrd="0" presId="urn:microsoft.com/office/officeart/2005/8/layout/list1"/>
    <dgm:cxn modelId="{2F90BD87-E217-4812-9D69-ACE2FC2FE1BE}" type="presParOf" srcId="{41419D9F-2820-4AC6-87D7-34DB55255E74}" destId="{E17FF9B3-C7F7-4C52-A25D-B48B74934920}" srcOrd="13" destOrd="0" presId="urn:microsoft.com/office/officeart/2005/8/layout/list1"/>
    <dgm:cxn modelId="{EECA6724-326B-4F24-81A8-58346AD2A307}" type="presParOf" srcId="{41419D9F-2820-4AC6-87D7-34DB55255E74}" destId="{4564BE08-7350-46A5-BE59-3F500B0A3277}" srcOrd="14" destOrd="0" presId="urn:microsoft.com/office/officeart/2005/8/layout/list1"/>
    <dgm:cxn modelId="{C2ADCC58-69AB-4A4C-BC85-01E09C7F6C85}" type="presParOf" srcId="{41419D9F-2820-4AC6-87D7-34DB55255E74}" destId="{A70230F1-BB24-4E89-8762-B5EE78BAA930}" srcOrd="15" destOrd="0" presId="urn:microsoft.com/office/officeart/2005/8/layout/list1"/>
    <dgm:cxn modelId="{E9A6E58B-BF4D-47CC-A697-1A05E6529037}" type="presParOf" srcId="{41419D9F-2820-4AC6-87D7-34DB55255E74}" destId="{7D0343B8-81ED-457E-809F-EBEECE11FB09}" srcOrd="16" destOrd="0" presId="urn:microsoft.com/office/officeart/2005/8/layout/list1"/>
    <dgm:cxn modelId="{90A0AD63-6488-431E-B5AA-BC5292FFC1A8}" type="presParOf" srcId="{7D0343B8-81ED-457E-809F-EBEECE11FB09}" destId="{910E6B56-F9F5-4764-B71B-80FE0930DEE6}" srcOrd="0" destOrd="0" presId="urn:microsoft.com/office/officeart/2005/8/layout/list1"/>
    <dgm:cxn modelId="{9BE093E4-8A5D-4EA1-8C30-7697C12A1971}" type="presParOf" srcId="{7D0343B8-81ED-457E-809F-EBEECE11FB09}" destId="{B07C118A-194F-451E-8D6C-DDEC15946AE7}" srcOrd="1" destOrd="0" presId="urn:microsoft.com/office/officeart/2005/8/layout/list1"/>
    <dgm:cxn modelId="{107D6CA4-0990-4BC5-8BC3-C214143B7AFA}" type="presParOf" srcId="{41419D9F-2820-4AC6-87D7-34DB55255E74}" destId="{BADF9446-C838-40BD-A818-53FC2C4968A0}" srcOrd="17" destOrd="0" presId="urn:microsoft.com/office/officeart/2005/8/layout/list1"/>
    <dgm:cxn modelId="{0939CCB1-7B8B-4DE5-869A-A4B9E6B8AEA9}" type="presParOf" srcId="{41419D9F-2820-4AC6-87D7-34DB55255E74}" destId="{7379C290-1F5F-4D7C-9D13-0BAC409D192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3CFD0B-A4F8-4893-A00A-073212398B85}"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US"/>
        </a:p>
      </dgm:t>
    </dgm:pt>
    <dgm:pt modelId="{E84D26F0-1D86-48E9-A603-076CF5A7ABED}">
      <dgm:prSet phldrT="[Text]" custT="1"/>
      <dgm:spPr/>
      <dgm:t>
        <a:bodyPr/>
        <a:lstStyle/>
        <a:p>
          <a:pPr algn="ctr" rtl="1">
            <a:lnSpc>
              <a:spcPct val="100000"/>
            </a:lnSpc>
          </a:pPr>
          <a:r>
            <a:rPr lang="fa-IR" sz="1800" b="1" dirty="0">
              <a:cs typeface="B Nazanin" panose="00000400000000000000" pitchFamily="2" charset="-78"/>
            </a:rPr>
            <a:t>وسع سنجی و اعطای اعتبار بر</a:t>
          </a:r>
          <a:r>
            <a:rPr lang="en-US" sz="1800" b="1" dirty="0">
              <a:cs typeface="B Nazanin" panose="00000400000000000000" pitchFamily="2" charset="-78"/>
            </a:rPr>
            <a:t> </a:t>
          </a:r>
          <a:r>
            <a:rPr lang="fa-IR" sz="1800" b="1" dirty="0">
              <a:cs typeface="B Nazanin" panose="00000400000000000000" pitchFamily="2" charset="-78"/>
            </a:rPr>
            <a:t>مبنا</a:t>
          </a:r>
          <a:r>
            <a:rPr lang="en-US" sz="1800" b="1" dirty="0">
              <a:cs typeface="B Nazanin" panose="00000400000000000000" pitchFamily="2" charset="-78"/>
            </a:rPr>
            <a:t>:</a:t>
          </a:r>
          <a:endParaRPr lang="en-US" sz="3600" dirty="0"/>
        </a:p>
      </dgm:t>
    </dgm:pt>
    <dgm:pt modelId="{6A7B93D1-66E6-47DD-B15B-53D7C931EEA5}" type="parTrans" cxnId="{3BC931A4-99C4-447B-8D00-2EFA4E421F59}">
      <dgm:prSet/>
      <dgm:spPr/>
      <dgm:t>
        <a:bodyPr/>
        <a:lstStyle/>
        <a:p>
          <a:endParaRPr lang="en-US"/>
        </a:p>
      </dgm:t>
    </dgm:pt>
    <dgm:pt modelId="{3FD78818-CE62-4C76-A764-3271DCAB531D}" type="sibTrans" cxnId="{3BC931A4-99C4-447B-8D00-2EFA4E421F59}">
      <dgm:prSet/>
      <dgm:spPr/>
      <dgm:t>
        <a:bodyPr/>
        <a:lstStyle/>
        <a:p>
          <a:endParaRPr lang="en-US"/>
        </a:p>
      </dgm:t>
    </dgm:pt>
    <dgm:pt modelId="{ADD8700A-79A2-41C0-8027-0B6578D4CE09}">
      <dgm:prSet custT="1"/>
      <dgm:spPr/>
      <dgm:t>
        <a:bodyPr/>
        <a:lstStyle/>
        <a:p>
          <a:pPr rtl="1"/>
          <a:r>
            <a:rPr lang="fa-IR" sz="1800" b="1" dirty="0">
              <a:cs typeface="B Nazanin" panose="00000400000000000000" pitchFamily="2" charset="-78"/>
            </a:rPr>
            <a:t>بستر اطلاعاتی بدست آمده از</a:t>
          </a:r>
          <a:r>
            <a:rPr lang="en-US" sz="1800" b="1" dirty="0">
              <a:cs typeface="B Nazanin" panose="00000400000000000000" pitchFamily="2" charset="-78"/>
            </a:rPr>
            <a:t> </a:t>
          </a:r>
          <a:r>
            <a:rPr lang="fa-IR" sz="1800" b="1" dirty="0">
              <a:cs typeface="B Nazanin" panose="00000400000000000000" pitchFamily="2" charset="-78"/>
            </a:rPr>
            <a:t>تجربه چندین ساله در حوزه خدمات حماتی</a:t>
          </a:r>
        </a:p>
      </dgm:t>
    </dgm:pt>
    <dgm:pt modelId="{39819FB6-B3A9-48B4-83D8-D6C6541D4B07}" type="parTrans" cxnId="{408B093D-0CA3-43D1-8E37-12EBB97E1055}">
      <dgm:prSet/>
      <dgm:spPr/>
      <dgm:t>
        <a:bodyPr/>
        <a:lstStyle/>
        <a:p>
          <a:endParaRPr lang="en-US"/>
        </a:p>
      </dgm:t>
    </dgm:pt>
    <dgm:pt modelId="{961AF25A-F02B-44E7-982F-BBC7D478CD48}" type="sibTrans" cxnId="{408B093D-0CA3-43D1-8E37-12EBB97E1055}">
      <dgm:prSet/>
      <dgm:spPr/>
      <dgm:t>
        <a:bodyPr/>
        <a:lstStyle/>
        <a:p>
          <a:endParaRPr lang="en-US"/>
        </a:p>
      </dgm:t>
    </dgm:pt>
    <dgm:pt modelId="{33EA8556-9A73-46BF-B7E0-C5AA4821C6AE}">
      <dgm:prSet custT="1"/>
      <dgm:spPr/>
      <dgm:t>
        <a:bodyPr/>
        <a:lstStyle/>
        <a:p>
          <a:pPr rtl="1"/>
          <a:r>
            <a:rPr lang="fa-IR" sz="1800" b="1" dirty="0">
              <a:cs typeface="B Nazanin" panose="00000400000000000000" pitchFamily="2" charset="-78"/>
            </a:rPr>
            <a:t>اقتصاد سنجی</a:t>
          </a:r>
        </a:p>
      </dgm:t>
    </dgm:pt>
    <dgm:pt modelId="{0795DC59-9A6F-4C9D-8AD8-0528C40AC20A}" type="parTrans" cxnId="{1D17E40C-F678-4715-89B7-F6D0A4F7FDF8}">
      <dgm:prSet/>
      <dgm:spPr/>
      <dgm:t>
        <a:bodyPr/>
        <a:lstStyle/>
        <a:p>
          <a:endParaRPr lang="en-US"/>
        </a:p>
      </dgm:t>
    </dgm:pt>
    <dgm:pt modelId="{6C127ADA-00D0-4FEC-95A6-DA1789321664}" type="sibTrans" cxnId="{1D17E40C-F678-4715-89B7-F6D0A4F7FDF8}">
      <dgm:prSet/>
      <dgm:spPr/>
      <dgm:t>
        <a:bodyPr/>
        <a:lstStyle/>
        <a:p>
          <a:endParaRPr lang="en-US"/>
        </a:p>
      </dgm:t>
    </dgm:pt>
    <dgm:pt modelId="{FFF42038-AEC2-45C8-9774-A81B7F8654A6}">
      <dgm:prSet custT="1"/>
      <dgm:spPr/>
      <dgm:t>
        <a:bodyPr/>
        <a:lstStyle/>
        <a:p>
          <a:pPr rtl="1"/>
          <a:r>
            <a:rPr lang="fa-IR" sz="1800" b="1" dirty="0">
              <a:cs typeface="B Nazanin" panose="00000400000000000000" pitchFamily="2" charset="-78"/>
            </a:rPr>
            <a:t>هوش مصنوعی</a:t>
          </a:r>
        </a:p>
      </dgm:t>
    </dgm:pt>
    <dgm:pt modelId="{FC82D733-76AD-4926-AA6A-D558A1C82E49}" type="parTrans" cxnId="{6A6F62E5-D70E-47D0-9BDA-389A857E8737}">
      <dgm:prSet/>
      <dgm:spPr/>
      <dgm:t>
        <a:bodyPr/>
        <a:lstStyle/>
        <a:p>
          <a:endParaRPr lang="en-US"/>
        </a:p>
      </dgm:t>
    </dgm:pt>
    <dgm:pt modelId="{A3300B13-5066-44E3-A530-7AA491A0ED60}" type="sibTrans" cxnId="{6A6F62E5-D70E-47D0-9BDA-389A857E8737}">
      <dgm:prSet/>
      <dgm:spPr/>
      <dgm:t>
        <a:bodyPr/>
        <a:lstStyle/>
        <a:p>
          <a:endParaRPr lang="en-US"/>
        </a:p>
      </dgm:t>
    </dgm:pt>
    <dgm:pt modelId="{97C8A0A9-00CD-48AC-9EB4-268AAF62B4FF}">
      <dgm:prSet phldrT="[Text]" custT="1"/>
      <dgm:spPr/>
      <dgm:t>
        <a:bodyPr/>
        <a:lstStyle/>
        <a:p>
          <a:pPr algn="r" rtl="1"/>
          <a:r>
            <a:rPr lang="fa-IR" sz="1800" b="1" dirty="0">
              <a:cs typeface="B Nazanin" panose="00000400000000000000" pitchFamily="2" charset="-78"/>
            </a:rPr>
            <a:t>دانش داده</a:t>
          </a:r>
          <a:r>
            <a:rPr lang="en-US" sz="1800" b="1" dirty="0">
              <a:cs typeface="B Nazanin" panose="00000400000000000000" pitchFamily="2" charset="-78"/>
            </a:rPr>
            <a:t> </a:t>
          </a:r>
        </a:p>
      </dgm:t>
    </dgm:pt>
    <dgm:pt modelId="{E8E79144-3938-4921-803E-79EF41842F6B}" type="sibTrans" cxnId="{4AF2D745-2209-47BD-A21C-127A6234274A}">
      <dgm:prSet/>
      <dgm:spPr/>
      <dgm:t>
        <a:bodyPr/>
        <a:lstStyle/>
        <a:p>
          <a:endParaRPr lang="en-US"/>
        </a:p>
      </dgm:t>
    </dgm:pt>
    <dgm:pt modelId="{F9828DF3-3658-4F7A-8E68-210716EE1F41}" type="parTrans" cxnId="{4AF2D745-2209-47BD-A21C-127A6234274A}">
      <dgm:prSet/>
      <dgm:spPr/>
      <dgm:t>
        <a:bodyPr/>
        <a:lstStyle/>
        <a:p>
          <a:endParaRPr lang="en-US"/>
        </a:p>
      </dgm:t>
    </dgm:pt>
    <dgm:pt modelId="{62016A09-45A0-4295-AD3B-79DED466FFC4}" type="pres">
      <dgm:prSet presAssocID="{873CFD0B-A4F8-4893-A00A-073212398B85}" presName="Name0" presStyleCnt="0">
        <dgm:presLayoutVars>
          <dgm:dir val="rev"/>
          <dgm:animLvl val="lvl"/>
          <dgm:resizeHandles/>
        </dgm:presLayoutVars>
      </dgm:prSet>
      <dgm:spPr/>
      <dgm:t>
        <a:bodyPr/>
        <a:lstStyle/>
        <a:p>
          <a:endParaRPr lang="en-US"/>
        </a:p>
      </dgm:t>
    </dgm:pt>
    <dgm:pt modelId="{B1155F1A-283D-4CF9-9117-B3A2D97BD997}" type="pres">
      <dgm:prSet presAssocID="{E84D26F0-1D86-48E9-A603-076CF5A7ABED}" presName="linNode" presStyleCnt="0"/>
      <dgm:spPr/>
    </dgm:pt>
    <dgm:pt modelId="{6B2050C0-CCCB-47D8-A3C3-EC181F8F1853}" type="pres">
      <dgm:prSet presAssocID="{E84D26F0-1D86-48E9-A603-076CF5A7ABED}" presName="parentShp" presStyleLbl="node1" presStyleIdx="0" presStyleCnt="1" custScaleX="102158" custScaleY="42336" custLinFactNeighborX="7601" custLinFactNeighborY="-1787">
        <dgm:presLayoutVars>
          <dgm:bulletEnabled val="1"/>
        </dgm:presLayoutVars>
      </dgm:prSet>
      <dgm:spPr/>
      <dgm:t>
        <a:bodyPr/>
        <a:lstStyle/>
        <a:p>
          <a:endParaRPr lang="en-US"/>
        </a:p>
      </dgm:t>
    </dgm:pt>
    <dgm:pt modelId="{0F3C6691-8E67-4AD6-A4CC-301F1FE8B333}" type="pres">
      <dgm:prSet presAssocID="{E84D26F0-1D86-48E9-A603-076CF5A7ABED}" presName="childShp" presStyleLbl="bgAccFollowNode1" presStyleIdx="0" presStyleCnt="1" custFlipHor="1" custScaleX="99315" custScaleY="81362">
        <dgm:presLayoutVars>
          <dgm:bulletEnabled val="1"/>
        </dgm:presLayoutVars>
      </dgm:prSet>
      <dgm:spPr/>
      <dgm:t>
        <a:bodyPr/>
        <a:lstStyle/>
        <a:p>
          <a:endParaRPr lang="en-US"/>
        </a:p>
      </dgm:t>
    </dgm:pt>
  </dgm:ptLst>
  <dgm:cxnLst>
    <dgm:cxn modelId="{D03BDB48-3FB7-4546-AC35-46125BBE50D4}" type="presOf" srcId="{E84D26F0-1D86-48E9-A603-076CF5A7ABED}" destId="{6B2050C0-CCCB-47D8-A3C3-EC181F8F1853}" srcOrd="0" destOrd="0" presId="urn:microsoft.com/office/officeart/2005/8/layout/vList6"/>
    <dgm:cxn modelId="{E5EC07AB-3B5A-4F8D-BC75-3F8E062AFAE7}" type="presOf" srcId="{FFF42038-AEC2-45C8-9774-A81B7F8654A6}" destId="{0F3C6691-8E67-4AD6-A4CC-301F1FE8B333}" srcOrd="0" destOrd="3" presId="urn:microsoft.com/office/officeart/2005/8/layout/vList6"/>
    <dgm:cxn modelId="{89EEF018-3502-4D9F-8787-16A50B8309A8}" type="presOf" srcId="{ADD8700A-79A2-41C0-8027-0B6578D4CE09}" destId="{0F3C6691-8E67-4AD6-A4CC-301F1FE8B333}" srcOrd="0" destOrd="1" presId="urn:microsoft.com/office/officeart/2005/8/layout/vList6"/>
    <dgm:cxn modelId="{3BC931A4-99C4-447B-8D00-2EFA4E421F59}" srcId="{873CFD0B-A4F8-4893-A00A-073212398B85}" destId="{E84D26F0-1D86-48E9-A603-076CF5A7ABED}" srcOrd="0" destOrd="0" parTransId="{6A7B93D1-66E6-47DD-B15B-53D7C931EEA5}" sibTransId="{3FD78818-CE62-4C76-A764-3271DCAB531D}"/>
    <dgm:cxn modelId="{05DB2256-2CA8-4768-9122-4F22F7C56E8F}" type="presOf" srcId="{873CFD0B-A4F8-4893-A00A-073212398B85}" destId="{62016A09-45A0-4295-AD3B-79DED466FFC4}" srcOrd="0" destOrd="0" presId="urn:microsoft.com/office/officeart/2005/8/layout/vList6"/>
    <dgm:cxn modelId="{408B093D-0CA3-43D1-8E37-12EBB97E1055}" srcId="{E84D26F0-1D86-48E9-A603-076CF5A7ABED}" destId="{ADD8700A-79A2-41C0-8027-0B6578D4CE09}" srcOrd="1" destOrd="0" parTransId="{39819FB6-B3A9-48B4-83D8-D6C6541D4B07}" sibTransId="{961AF25A-F02B-44E7-982F-BBC7D478CD48}"/>
    <dgm:cxn modelId="{C352DF71-EB57-49D1-8745-7A594D6109F0}" type="presOf" srcId="{97C8A0A9-00CD-48AC-9EB4-268AAF62B4FF}" destId="{0F3C6691-8E67-4AD6-A4CC-301F1FE8B333}" srcOrd="0" destOrd="0" presId="urn:microsoft.com/office/officeart/2005/8/layout/vList6"/>
    <dgm:cxn modelId="{CC638C18-9D5A-4AC8-A912-ADA1E09CBFED}" type="presOf" srcId="{33EA8556-9A73-46BF-B7E0-C5AA4821C6AE}" destId="{0F3C6691-8E67-4AD6-A4CC-301F1FE8B333}" srcOrd="0" destOrd="2" presId="urn:microsoft.com/office/officeart/2005/8/layout/vList6"/>
    <dgm:cxn modelId="{6A6F62E5-D70E-47D0-9BDA-389A857E8737}" srcId="{E84D26F0-1D86-48E9-A603-076CF5A7ABED}" destId="{FFF42038-AEC2-45C8-9774-A81B7F8654A6}" srcOrd="3" destOrd="0" parTransId="{FC82D733-76AD-4926-AA6A-D558A1C82E49}" sibTransId="{A3300B13-5066-44E3-A530-7AA491A0ED60}"/>
    <dgm:cxn modelId="{1D17E40C-F678-4715-89B7-F6D0A4F7FDF8}" srcId="{E84D26F0-1D86-48E9-A603-076CF5A7ABED}" destId="{33EA8556-9A73-46BF-B7E0-C5AA4821C6AE}" srcOrd="2" destOrd="0" parTransId="{0795DC59-9A6F-4C9D-8AD8-0528C40AC20A}" sibTransId="{6C127ADA-00D0-4FEC-95A6-DA1789321664}"/>
    <dgm:cxn modelId="{4AF2D745-2209-47BD-A21C-127A6234274A}" srcId="{E84D26F0-1D86-48E9-A603-076CF5A7ABED}" destId="{97C8A0A9-00CD-48AC-9EB4-268AAF62B4FF}" srcOrd="0" destOrd="0" parTransId="{F9828DF3-3658-4F7A-8E68-210716EE1F41}" sibTransId="{E8E79144-3938-4921-803E-79EF41842F6B}"/>
    <dgm:cxn modelId="{72261EAE-4308-494E-AC01-7D4BCD3352D3}" type="presParOf" srcId="{62016A09-45A0-4295-AD3B-79DED466FFC4}" destId="{B1155F1A-283D-4CF9-9117-B3A2D97BD997}" srcOrd="0" destOrd="0" presId="urn:microsoft.com/office/officeart/2005/8/layout/vList6"/>
    <dgm:cxn modelId="{75947BF9-78EA-4AA7-A158-7509E5B133D1}" type="presParOf" srcId="{B1155F1A-283D-4CF9-9117-B3A2D97BD997}" destId="{6B2050C0-CCCB-47D8-A3C3-EC181F8F1853}" srcOrd="0" destOrd="0" presId="urn:microsoft.com/office/officeart/2005/8/layout/vList6"/>
    <dgm:cxn modelId="{DB55A623-5A88-4628-95E4-5E5150B11064}" type="presParOf" srcId="{B1155F1A-283D-4CF9-9117-B3A2D97BD997}" destId="{0F3C6691-8E67-4AD6-A4CC-301F1FE8B33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1E5C1-EAC2-4D61-85BD-F585DEA06DE9}">
      <dsp:nvSpPr>
        <dsp:cNvPr id="0" name=""/>
        <dsp:cNvSpPr/>
      </dsp:nvSpPr>
      <dsp:spPr>
        <a:xfrm>
          <a:off x="0" y="222487"/>
          <a:ext cx="5491254" cy="27877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182" tIns="312420" rIns="426182" bIns="113792" numCol="1" spcCol="1270" anchor="t" anchorCtr="0">
          <a:noAutofit/>
        </a:bodyPr>
        <a:lstStyle/>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تضمی</a:t>
          </a:r>
          <a:r>
            <a:rPr lang="fa-IR" sz="1600" b="1" kern="1200" dirty="0">
              <a:latin typeface="+mn-lt"/>
              <a:ea typeface="+mn-ea"/>
              <a:cs typeface="B Nazanin" panose="00000400000000000000" pitchFamily="2" charset="-78"/>
            </a:rPr>
            <a:t>ن</a:t>
          </a:r>
          <a:r>
            <a:rPr lang="ar-SA" sz="1600" b="1" kern="1200" dirty="0">
              <a:latin typeface="+mn-lt"/>
              <a:ea typeface="+mn-ea"/>
              <a:cs typeface="B Nazanin" panose="00000400000000000000" pitchFamily="2" charset="-78"/>
            </a:rPr>
            <a:t> کیفیت داده</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مدیریت دسترسی بهتر به داده­ها</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کاهش هزینه­های مدیریت داده</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تصمیم­گیری بهتر</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پروژه­های موفق هوش تجاری</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fa-IR" sz="1600" b="1" kern="1200" dirty="0">
              <a:latin typeface="+mn-lt"/>
              <a:ea typeface="+mn-ea"/>
              <a:cs typeface="B Nazanin" panose="00000400000000000000" pitchFamily="2" charset="-78"/>
            </a:rPr>
            <a:t>ارائه</a:t>
          </a:r>
          <a:r>
            <a:rPr lang="ar-SA" sz="1600" b="1" kern="1200" dirty="0">
              <a:latin typeface="+mn-lt"/>
              <a:ea typeface="+mn-ea"/>
              <a:cs typeface="B Nazanin" panose="00000400000000000000" pitchFamily="2" charset="-78"/>
            </a:rPr>
            <a:t> اطلاعات </a:t>
          </a:r>
          <a:r>
            <a:rPr lang="fa-IR" sz="1600" b="1" kern="1200" dirty="0">
              <a:latin typeface="+mn-lt"/>
              <a:ea typeface="+mn-ea"/>
              <a:cs typeface="B Nazanin" panose="00000400000000000000" pitchFamily="2" charset="-78"/>
            </a:rPr>
            <a:t>موثر و کارامد</a:t>
          </a:r>
          <a:r>
            <a:rPr lang="ar-SA" sz="1600" b="1" kern="1200" dirty="0">
              <a:latin typeface="+mn-lt"/>
              <a:ea typeface="+mn-ea"/>
              <a:cs typeface="B Nazanin" panose="00000400000000000000" pitchFamily="2" charset="-78"/>
            </a:rPr>
            <a:t> به مدیران</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تجزیه و تحلیل با دقت بیشتر</a:t>
          </a:r>
          <a:endParaRPr lang="en-US" sz="1600" b="1" kern="1200" dirty="0">
            <a:latin typeface="+mn-lt"/>
            <a:ea typeface="+mn-ea"/>
            <a:cs typeface="B Nazanin" panose="00000400000000000000" pitchFamily="2" charset="-78"/>
          </a:endParaRPr>
        </a:p>
      </dsp:txBody>
      <dsp:txXfrm>
        <a:off x="0" y="222487"/>
        <a:ext cx="5491254" cy="2787750"/>
      </dsp:txXfrm>
    </dsp:sp>
    <dsp:sp modelId="{6EE87519-498E-4BA9-9A11-7BE0905AC8D2}">
      <dsp:nvSpPr>
        <dsp:cNvPr id="0" name=""/>
        <dsp:cNvSpPr/>
      </dsp:nvSpPr>
      <dsp:spPr>
        <a:xfrm>
          <a:off x="1372813" y="1087"/>
          <a:ext cx="3843877" cy="4428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5289" tIns="0" rIns="145289" bIns="0" numCol="1" spcCol="1270" anchor="ctr" anchorCtr="0">
          <a:noAutofit/>
        </a:bodyPr>
        <a:lstStyle/>
        <a:p>
          <a:pPr lvl="0" algn="r" defTabSz="800100" rtl="1">
            <a:lnSpc>
              <a:spcPct val="90000"/>
            </a:lnSpc>
            <a:spcBef>
              <a:spcPct val="0"/>
            </a:spcBef>
            <a:spcAft>
              <a:spcPct val="35000"/>
            </a:spcAft>
          </a:pPr>
          <a:r>
            <a:rPr lang="fa-IR" sz="1800" b="1" kern="1200" dirty="0">
              <a:latin typeface="+mn-lt"/>
              <a:ea typeface="+mn-ea"/>
              <a:cs typeface="B Nazanin" panose="00000400000000000000" pitchFamily="2" charset="-78"/>
            </a:rPr>
            <a:t>فرصت ها</a:t>
          </a:r>
          <a:endParaRPr lang="en-US" sz="1800" b="1" kern="1200" dirty="0">
            <a:latin typeface="+mn-lt"/>
            <a:ea typeface="+mn-ea"/>
            <a:cs typeface="B Nazanin" panose="00000400000000000000" pitchFamily="2" charset="-78"/>
          </a:endParaRPr>
        </a:p>
      </dsp:txBody>
      <dsp:txXfrm>
        <a:off x="1394429" y="22703"/>
        <a:ext cx="3800645" cy="399568"/>
      </dsp:txXfrm>
    </dsp:sp>
    <dsp:sp modelId="{C6C77EED-768F-4524-9067-979E82270633}">
      <dsp:nvSpPr>
        <dsp:cNvPr id="0" name=""/>
        <dsp:cNvSpPr/>
      </dsp:nvSpPr>
      <dsp:spPr>
        <a:xfrm>
          <a:off x="0" y="3312637"/>
          <a:ext cx="5491254" cy="1701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182" tIns="312420" rIns="426182" bIns="113792" numCol="1" spcCol="1270" anchor="t" anchorCtr="0">
          <a:noAutofit/>
        </a:bodyPr>
        <a:lstStyle/>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حاکمیت داده برای حل تمام مشکلات کسب و کار آمده است.</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یک مانع برای اشتراک­گذاری داده است.</a:t>
          </a:r>
          <a:endParaRPr lang="en-US" sz="1600" b="1" kern="1200" dirty="0">
            <a:latin typeface="+mn-lt"/>
            <a:ea typeface="+mn-ea"/>
            <a:cs typeface="B Nazanin" panose="00000400000000000000" pitchFamily="2" charset="-78"/>
          </a:endParaRPr>
        </a:p>
        <a:p>
          <a:pPr marL="171450" lvl="1" indent="-171450" algn="r" defTabSz="711200" rtl="1">
            <a:lnSpc>
              <a:spcPct val="90000"/>
            </a:lnSpc>
            <a:spcBef>
              <a:spcPct val="0"/>
            </a:spcBef>
            <a:spcAft>
              <a:spcPct val="15000"/>
            </a:spcAft>
            <a:buChar char="••"/>
          </a:pPr>
          <a:r>
            <a:rPr lang="ar-SA" sz="1600" b="1" kern="1200" dirty="0">
              <a:latin typeface="+mn-lt"/>
              <a:ea typeface="+mn-ea"/>
              <a:cs typeface="B Nazanin" panose="00000400000000000000" pitchFamily="2" charset="-78"/>
            </a:rPr>
            <a:t>یک مانع برای اجرای موفق برنامه­های سازمانی و مدیریت داده است.</a:t>
          </a:r>
          <a:endParaRPr lang="en-US" sz="1600" b="1" kern="1200" dirty="0">
            <a:latin typeface="+mn-lt"/>
            <a:ea typeface="+mn-ea"/>
            <a:cs typeface="B Nazanin" panose="00000400000000000000" pitchFamily="2" charset="-78"/>
          </a:endParaRPr>
        </a:p>
      </dsp:txBody>
      <dsp:txXfrm>
        <a:off x="0" y="3312637"/>
        <a:ext cx="5491254" cy="1701000"/>
      </dsp:txXfrm>
    </dsp:sp>
    <dsp:sp modelId="{BC86B9EF-52D1-4C7E-A111-0D01897AA9A9}">
      <dsp:nvSpPr>
        <dsp:cNvPr id="0" name=""/>
        <dsp:cNvSpPr/>
      </dsp:nvSpPr>
      <dsp:spPr>
        <a:xfrm>
          <a:off x="1372813" y="3091237"/>
          <a:ext cx="3843877" cy="4428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5289" tIns="0" rIns="145289" bIns="0" numCol="1" spcCol="1270" anchor="ctr" anchorCtr="0">
          <a:noAutofit/>
        </a:bodyPr>
        <a:lstStyle/>
        <a:p>
          <a:pPr lvl="0" algn="r" defTabSz="800100" rtl="1">
            <a:lnSpc>
              <a:spcPct val="90000"/>
            </a:lnSpc>
            <a:spcBef>
              <a:spcPct val="0"/>
            </a:spcBef>
            <a:spcAft>
              <a:spcPct val="35000"/>
            </a:spcAft>
            <a:buFont typeface="Wingdings" panose="05000000000000000000" pitchFamily="2" charset="2"/>
            <a:buNone/>
          </a:pPr>
          <a:r>
            <a:rPr lang="fa-IR" sz="1800" b="1" kern="1200" dirty="0">
              <a:latin typeface="+mn-lt"/>
              <a:ea typeface="+mn-ea"/>
              <a:cs typeface="B Nazanin" panose="00000400000000000000" pitchFamily="2" charset="-78"/>
            </a:rPr>
            <a:t>باورهای اشتباه</a:t>
          </a:r>
          <a:endParaRPr lang="en-US" sz="1800" b="1" kern="1200" dirty="0">
            <a:latin typeface="+mn-lt"/>
            <a:ea typeface="+mn-ea"/>
            <a:cs typeface="B Nazanin" panose="00000400000000000000" pitchFamily="2" charset="-78"/>
          </a:endParaRPr>
        </a:p>
      </dsp:txBody>
      <dsp:txXfrm>
        <a:off x="1394429" y="3112853"/>
        <a:ext cx="380064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5518-6F7A-45A3-BDB7-F5E8A2540AAA}">
      <dsp:nvSpPr>
        <dsp:cNvPr id="0" name=""/>
        <dsp:cNvSpPr/>
      </dsp:nvSpPr>
      <dsp:spPr>
        <a:xfrm>
          <a:off x="1470232" y="606327"/>
          <a:ext cx="4053576" cy="4053576"/>
        </a:xfrm>
        <a:prstGeom prst="blockArc">
          <a:avLst>
            <a:gd name="adj1" fmla="val 9000000"/>
            <a:gd name="adj2" fmla="val 16200000"/>
            <a:gd name="adj3" fmla="val 4637"/>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A17F1-8839-4DBD-9A3B-64879057E63F}">
      <dsp:nvSpPr>
        <dsp:cNvPr id="0" name=""/>
        <dsp:cNvSpPr/>
      </dsp:nvSpPr>
      <dsp:spPr>
        <a:xfrm>
          <a:off x="1470232" y="606327"/>
          <a:ext cx="4053576" cy="4053576"/>
        </a:xfrm>
        <a:prstGeom prst="blockArc">
          <a:avLst>
            <a:gd name="adj1" fmla="val 1800000"/>
            <a:gd name="adj2" fmla="val 9000000"/>
            <a:gd name="adj3" fmla="val 4637"/>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E81781-CFB2-4A7C-8799-B29C51F64BF2}">
      <dsp:nvSpPr>
        <dsp:cNvPr id="0" name=""/>
        <dsp:cNvSpPr/>
      </dsp:nvSpPr>
      <dsp:spPr>
        <a:xfrm>
          <a:off x="1470232" y="606327"/>
          <a:ext cx="4053576" cy="4053576"/>
        </a:xfrm>
        <a:prstGeom prst="blockArc">
          <a:avLst>
            <a:gd name="adj1" fmla="val 16200000"/>
            <a:gd name="adj2" fmla="val 1800000"/>
            <a:gd name="adj3" fmla="val 4637"/>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5E3D11-1F56-4C19-9E8D-EC430EF7DD27}">
      <dsp:nvSpPr>
        <dsp:cNvPr id="0" name=""/>
        <dsp:cNvSpPr/>
      </dsp:nvSpPr>
      <dsp:spPr>
        <a:xfrm>
          <a:off x="2368887" y="1591695"/>
          <a:ext cx="2256267" cy="2082839"/>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a-IR" sz="2400" b="1" kern="1200" dirty="0">
              <a:cs typeface="B Nazanin" panose="00000400000000000000" pitchFamily="2" charset="-78"/>
            </a:rPr>
            <a:t>الزامات اجرایی </a:t>
          </a:r>
          <a:endParaRPr lang="en-US" sz="2400" b="1" kern="1200" dirty="0">
            <a:cs typeface="B Nazanin" panose="00000400000000000000" pitchFamily="2" charset="-78"/>
          </a:endParaRPr>
        </a:p>
      </dsp:txBody>
      <dsp:txXfrm>
        <a:off x="2699310" y="1896720"/>
        <a:ext cx="1595421" cy="1472789"/>
      </dsp:txXfrm>
    </dsp:sp>
    <dsp:sp modelId="{28C743BA-0354-4867-9568-9CF258B19FED}">
      <dsp:nvSpPr>
        <dsp:cNvPr id="0" name=""/>
        <dsp:cNvSpPr/>
      </dsp:nvSpPr>
      <dsp:spPr>
        <a:xfrm>
          <a:off x="2844403" y="697"/>
          <a:ext cx="1305235" cy="130523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a:cs typeface="B Nazanin" panose="00000400000000000000" pitchFamily="2" charset="-78"/>
            </a:rPr>
            <a:t>امنیت داده</a:t>
          </a:r>
          <a:endParaRPr lang="en-US" sz="1800" b="1" kern="1200" dirty="0">
            <a:cs typeface="B Nazanin" panose="00000400000000000000" pitchFamily="2" charset="-78"/>
          </a:endParaRPr>
        </a:p>
      </dsp:txBody>
      <dsp:txXfrm>
        <a:off x="3035550" y="191844"/>
        <a:ext cx="922941" cy="922941"/>
      </dsp:txXfrm>
    </dsp:sp>
    <dsp:sp modelId="{39D11E15-2D95-457B-8B36-10A63F6D9FBA}">
      <dsp:nvSpPr>
        <dsp:cNvPr id="0" name=""/>
        <dsp:cNvSpPr/>
      </dsp:nvSpPr>
      <dsp:spPr>
        <a:xfrm>
          <a:off x="4558960" y="2970397"/>
          <a:ext cx="1305235" cy="130523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a:cs typeface="B Nazanin" panose="00000400000000000000" pitchFamily="2" charset="-78"/>
            </a:rPr>
            <a:t>کسب درآمد</a:t>
          </a:r>
          <a:endParaRPr lang="en-US" sz="1800" b="1" kern="1200" dirty="0">
            <a:cs typeface="B Nazanin" panose="00000400000000000000" pitchFamily="2" charset="-78"/>
          </a:endParaRPr>
        </a:p>
      </dsp:txBody>
      <dsp:txXfrm>
        <a:off x="4750107" y="3161544"/>
        <a:ext cx="922941" cy="922941"/>
      </dsp:txXfrm>
    </dsp:sp>
    <dsp:sp modelId="{07D1FFFE-F91C-4D81-9BAA-4D02BEFD55A8}">
      <dsp:nvSpPr>
        <dsp:cNvPr id="0" name=""/>
        <dsp:cNvSpPr/>
      </dsp:nvSpPr>
      <dsp:spPr>
        <a:xfrm>
          <a:off x="1129846" y="2970397"/>
          <a:ext cx="1305235" cy="130523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a:cs typeface="B Nazanin" panose="00000400000000000000" pitchFamily="2" charset="-78"/>
            </a:rPr>
            <a:t>هماهنگ سازی واحدها</a:t>
          </a:r>
          <a:endParaRPr lang="en-US" sz="1800" b="1" kern="1200" dirty="0">
            <a:cs typeface="B Nazanin" panose="00000400000000000000" pitchFamily="2" charset="-78"/>
          </a:endParaRPr>
        </a:p>
      </dsp:txBody>
      <dsp:txXfrm>
        <a:off x="1320993" y="3161544"/>
        <a:ext cx="922941" cy="922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B1AC7-E1C4-4C76-99A2-8C65ACB11BB3}">
      <dsp:nvSpPr>
        <dsp:cNvPr id="0" name=""/>
        <dsp:cNvSpPr/>
      </dsp:nvSpPr>
      <dsp:spPr>
        <a:xfrm>
          <a:off x="0" y="161823"/>
          <a:ext cx="7633915" cy="11025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477" tIns="208280" rIns="592477" bIns="99568" numCol="1" spcCol="1270" anchor="t" anchorCtr="0">
          <a:noAutofit/>
        </a:bodyPr>
        <a:lstStyle/>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تعریف استراتژی بهینه رفاهی در کشور</a:t>
          </a:r>
          <a:endParaRPr lang="en-US" sz="1400" kern="1200" dirty="0">
            <a:cs typeface="B Nazanin" panose="00000400000000000000" pitchFamily="2" charset="-78"/>
          </a:endParaRPr>
        </a:p>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تصمیم سازی و سیاست گذاری</a:t>
          </a:r>
          <a:endParaRPr lang="en-US" sz="1400" kern="1200" dirty="0">
            <a:cs typeface="B Nazanin" panose="00000400000000000000" pitchFamily="2" charset="-78"/>
          </a:endParaRPr>
        </a:p>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اجرا و عملیاتی سازی استراتژی </a:t>
          </a:r>
          <a:endParaRPr lang="en-US" sz="1400" kern="1200" dirty="0">
            <a:cs typeface="B Nazanin" panose="00000400000000000000" pitchFamily="2" charset="-78"/>
          </a:endParaRPr>
        </a:p>
      </dsp:txBody>
      <dsp:txXfrm>
        <a:off x="0" y="161823"/>
        <a:ext cx="7633915" cy="1102500"/>
      </dsp:txXfrm>
    </dsp:sp>
    <dsp:sp modelId="{B8088C39-91F4-4392-A938-584468E1287E}">
      <dsp:nvSpPr>
        <dsp:cNvPr id="0" name=""/>
        <dsp:cNvSpPr/>
      </dsp:nvSpPr>
      <dsp:spPr>
        <a:xfrm>
          <a:off x="1908478" y="14223"/>
          <a:ext cx="5343740" cy="29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81" tIns="0" rIns="201981" bIns="0" numCol="1" spcCol="1270" anchor="ctr" anchorCtr="0">
          <a:noAutofit/>
        </a:bodyPr>
        <a:lstStyle/>
        <a:p>
          <a:pPr lvl="0" algn="r" defTabSz="711200" rtl="1">
            <a:lnSpc>
              <a:spcPct val="90000"/>
            </a:lnSpc>
            <a:spcBef>
              <a:spcPct val="0"/>
            </a:spcBef>
            <a:spcAft>
              <a:spcPct val="35000"/>
            </a:spcAft>
          </a:pPr>
          <a:r>
            <a:rPr lang="fa-IR" sz="1600" b="1" kern="1200" dirty="0">
              <a:cs typeface="B Nazanin" panose="00000400000000000000" pitchFamily="2" charset="-78"/>
            </a:rPr>
            <a:t>تبیین استراتژی های بهینه رفاهی</a:t>
          </a:r>
          <a:endParaRPr lang="en-US" sz="1600" b="1" kern="1200" dirty="0">
            <a:cs typeface="B Nazanin" panose="00000400000000000000" pitchFamily="2" charset="-78"/>
          </a:endParaRPr>
        </a:p>
      </dsp:txBody>
      <dsp:txXfrm>
        <a:off x="1922888" y="28633"/>
        <a:ext cx="5314920" cy="266380"/>
      </dsp:txXfrm>
    </dsp:sp>
    <dsp:sp modelId="{FEC148DC-E6E0-490C-8418-A44745945F93}">
      <dsp:nvSpPr>
        <dsp:cNvPr id="0" name=""/>
        <dsp:cNvSpPr/>
      </dsp:nvSpPr>
      <dsp:spPr>
        <a:xfrm>
          <a:off x="0" y="1465923"/>
          <a:ext cx="7633915" cy="1386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477" tIns="208280" rIns="592477" bIns="99568" numCol="1" spcCol="1270" anchor="t" anchorCtr="0">
          <a:noAutofit/>
        </a:bodyPr>
        <a:lstStyle/>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بررسی روش های نوین وسع سنجی</a:t>
          </a:r>
          <a:endParaRPr lang="en-US" sz="1600" kern="1200" dirty="0">
            <a:cs typeface="B Nazanin" panose="00000400000000000000" pitchFamily="2" charset="-78"/>
          </a:endParaRPr>
        </a:p>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بازطراحی و بهبود مدل ارزیابی وسع</a:t>
          </a:r>
          <a:endParaRPr lang="en-US" sz="1400" kern="1200" dirty="0">
            <a:cs typeface="B Nazanin" panose="00000400000000000000" pitchFamily="2" charset="-78"/>
          </a:endParaRPr>
        </a:p>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شناسایی دقیق گروه هدف</a:t>
          </a:r>
          <a:endParaRPr lang="en-US" sz="1400" kern="1200" dirty="0">
            <a:cs typeface="B Nazanin" panose="00000400000000000000" pitchFamily="2" charset="-78"/>
          </a:endParaRPr>
        </a:p>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توزیع بهینه منابع</a:t>
          </a:r>
          <a:endParaRPr lang="en-US" sz="1400" kern="1200" dirty="0">
            <a:cs typeface="B Nazanin" panose="00000400000000000000" pitchFamily="2" charset="-78"/>
          </a:endParaRPr>
        </a:p>
      </dsp:txBody>
      <dsp:txXfrm>
        <a:off x="0" y="1465923"/>
        <a:ext cx="7633915" cy="1386000"/>
      </dsp:txXfrm>
    </dsp:sp>
    <dsp:sp modelId="{BCD383CF-694D-4412-9AE3-493F78A63804}">
      <dsp:nvSpPr>
        <dsp:cNvPr id="0" name=""/>
        <dsp:cNvSpPr/>
      </dsp:nvSpPr>
      <dsp:spPr>
        <a:xfrm>
          <a:off x="1908478" y="1318323"/>
          <a:ext cx="5343740" cy="29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81" tIns="0" rIns="201981" bIns="0" numCol="1" spcCol="1270" anchor="ctr" anchorCtr="0">
          <a:noAutofit/>
        </a:bodyPr>
        <a:lstStyle/>
        <a:p>
          <a:pPr lvl="0" algn="r" defTabSz="711200" rtl="1">
            <a:lnSpc>
              <a:spcPct val="90000"/>
            </a:lnSpc>
            <a:spcBef>
              <a:spcPct val="0"/>
            </a:spcBef>
            <a:spcAft>
              <a:spcPct val="35000"/>
            </a:spcAft>
          </a:pPr>
          <a:r>
            <a:rPr lang="fa-IR" sz="1600" b="1" kern="1200" dirty="0">
              <a:cs typeface="B Nazanin" panose="00000400000000000000" pitchFamily="2" charset="-78"/>
            </a:rPr>
            <a:t>بهبود مدل ارزیابی وسع </a:t>
          </a:r>
          <a:endParaRPr lang="en-US" sz="1600" b="1" kern="1200" dirty="0">
            <a:cs typeface="B Nazanin" panose="00000400000000000000" pitchFamily="2" charset="-78"/>
          </a:endParaRPr>
        </a:p>
      </dsp:txBody>
      <dsp:txXfrm>
        <a:off x="1922888" y="1332733"/>
        <a:ext cx="5314920" cy="266380"/>
      </dsp:txXfrm>
    </dsp:sp>
    <dsp:sp modelId="{1BE07CD8-D206-4B01-8695-D996499B0B0D}">
      <dsp:nvSpPr>
        <dsp:cNvPr id="0" name=""/>
        <dsp:cNvSpPr/>
      </dsp:nvSpPr>
      <dsp:spPr>
        <a:xfrm>
          <a:off x="0" y="3053524"/>
          <a:ext cx="7633915" cy="83475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477" tIns="208280" rIns="592477" bIns="99568" numCol="1" spcCol="1270" anchor="t" anchorCtr="0">
          <a:noAutofit/>
        </a:bodyPr>
        <a:lstStyle/>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ایجاد بسترهای ارائه دهنده ظرفیت و ماهیت پایگاه (رصدخانه، داشبورد رفاهی)</a:t>
          </a:r>
          <a:endParaRPr lang="en-US" sz="1400" kern="1200" dirty="0">
            <a:cs typeface="B Nazanin" panose="00000400000000000000" pitchFamily="2" charset="-78"/>
          </a:endParaRPr>
        </a:p>
        <a:p>
          <a:pPr marL="114300" lvl="1" indent="-114300" algn="r" defTabSz="622300" rtl="1">
            <a:lnSpc>
              <a:spcPct val="90000"/>
            </a:lnSpc>
            <a:spcBef>
              <a:spcPct val="0"/>
            </a:spcBef>
            <a:spcAft>
              <a:spcPct val="15000"/>
            </a:spcAft>
            <a:buChar char="••"/>
          </a:pPr>
          <a:r>
            <a:rPr lang="fa-IR" sz="1400" kern="1200" dirty="0">
              <a:cs typeface="B Nazanin" panose="00000400000000000000" pitchFamily="2" charset="-78"/>
            </a:rPr>
            <a:t> ایجاد فرایندها و پروتکل های گفتمان سازی با کلیه ذی نفعان</a:t>
          </a:r>
          <a:endParaRPr lang="en-US" sz="1400" kern="1200" dirty="0">
            <a:cs typeface="B Nazanin" panose="00000400000000000000" pitchFamily="2" charset="-78"/>
          </a:endParaRPr>
        </a:p>
      </dsp:txBody>
      <dsp:txXfrm>
        <a:off x="0" y="3053524"/>
        <a:ext cx="7633915" cy="834750"/>
      </dsp:txXfrm>
    </dsp:sp>
    <dsp:sp modelId="{BCC57044-F1E5-47ED-8D8C-B8A9BE0433EF}">
      <dsp:nvSpPr>
        <dsp:cNvPr id="0" name=""/>
        <dsp:cNvSpPr/>
      </dsp:nvSpPr>
      <dsp:spPr>
        <a:xfrm>
          <a:off x="1908478" y="2905924"/>
          <a:ext cx="5343740" cy="29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81" tIns="0" rIns="201981" bIns="0" numCol="1" spcCol="1270" anchor="ctr" anchorCtr="0">
          <a:noAutofit/>
        </a:bodyPr>
        <a:lstStyle/>
        <a:p>
          <a:pPr lvl="0" algn="r" defTabSz="711200">
            <a:lnSpc>
              <a:spcPct val="90000"/>
            </a:lnSpc>
            <a:spcBef>
              <a:spcPct val="0"/>
            </a:spcBef>
            <a:spcAft>
              <a:spcPct val="35000"/>
            </a:spcAft>
          </a:pPr>
          <a:r>
            <a:rPr lang="fa-IR" sz="1600" b="1" kern="1200" dirty="0">
              <a:cs typeface="B Nazanin" panose="00000400000000000000" pitchFamily="2" charset="-78"/>
            </a:rPr>
            <a:t>گفتمان سازی</a:t>
          </a:r>
          <a:endParaRPr lang="en-US" sz="1600" b="1" kern="1200" dirty="0">
            <a:cs typeface="B Nazanin" panose="00000400000000000000" pitchFamily="2" charset="-78"/>
          </a:endParaRPr>
        </a:p>
      </dsp:txBody>
      <dsp:txXfrm>
        <a:off x="1922888" y="2920334"/>
        <a:ext cx="5314920" cy="266380"/>
      </dsp:txXfrm>
    </dsp:sp>
    <dsp:sp modelId="{4564BE08-7350-46A5-BE59-3F500B0A3277}">
      <dsp:nvSpPr>
        <dsp:cNvPr id="0" name=""/>
        <dsp:cNvSpPr/>
      </dsp:nvSpPr>
      <dsp:spPr>
        <a:xfrm>
          <a:off x="0" y="4089874"/>
          <a:ext cx="7633915" cy="252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EC21D-DAB5-4B84-86B3-E00F0DB8DE66}">
      <dsp:nvSpPr>
        <dsp:cNvPr id="0" name=""/>
        <dsp:cNvSpPr/>
      </dsp:nvSpPr>
      <dsp:spPr>
        <a:xfrm>
          <a:off x="1908478" y="3942274"/>
          <a:ext cx="5343740" cy="29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81" tIns="0" rIns="201981" bIns="0" numCol="1" spcCol="1270" anchor="ctr" anchorCtr="0">
          <a:noAutofit/>
        </a:bodyPr>
        <a:lstStyle/>
        <a:p>
          <a:pPr lvl="0" algn="r" defTabSz="711200" rtl="1">
            <a:lnSpc>
              <a:spcPct val="90000"/>
            </a:lnSpc>
            <a:spcBef>
              <a:spcPct val="0"/>
            </a:spcBef>
            <a:spcAft>
              <a:spcPct val="35000"/>
            </a:spcAft>
          </a:pPr>
          <a:r>
            <a:rPr lang="fa-IR" sz="1600" b="1" kern="1200" dirty="0">
              <a:cs typeface="B Nazanin" panose="00000400000000000000" pitchFamily="2" charset="-78"/>
            </a:rPr>
            <a:t>مرجعیت و جامعیت پایگاه در کشور</a:t>
          </a:r>
          <a:endParaRPr lang="en-US" sz="1600" b="1" kern="1200" dirty="0">
            <a:cs typeface="B Nazanin" panose="00000400000000000000" pitchFamily="2" charset="-78"/>
          </a:endParaRPr>
        </a:p>
      </dsp:txBody>
      <dsp:txXfrm>
        <a:off x="1922888" y="3956684"/>
        <a:ext cx="5314920" cy="266380"/>
      </dsp:txXfrm>
    </dsp:sp>
    <dsp:sp modelId="{7379C290-1F5F-4D7C-9D13-0BAC409D1928}">
      <dsp:nvSpPr>
        <dsp:cNvPr id="0" name=""/>
        <dsp:cNvSpPr/>
      </dsp:nvSpPr>
      <dsp:spPr>
        <a:xfrm>
          <a:off x="0" y="4543474"/>
          <a:ext cx="7633915" cy="2520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C118A-194F-451E-8D6C-DDEC15946AE7}">
      <dsp:nvSpPr>
        <dsp:cNvPr id="0" name=""/>
        <dsp:cNvSpPr/>
      </dsp:nvSpPr>
      <dsp:spPr>
        <a:xfrm>
          <a:off x="1908478" y="4395874"/>
          <a:ext cx="5343740" cy="2952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81" tIns="0" rIns="201981" bIns="0" numCol="1" spcCol="1270" anchor="ctr" anchorCtr="0">
          <a:noAutofit/>
        </a:bodyPr>
        <a:lstStyle/>
        <a:p>
          <a:pPr lvl="0" algn="r" defTabSz="711200">
            <a:lnSpc>
              <a:spcPct val="90000"/>
            </a:lnSpc>
            <a:spcBef>
              <a:spcPct val="0"/>
            </a:spcBef>
            <a:spcAft>
              <a:spcPct val="35000"/>
            </a:spcAft>
          </a:pPr>
          <a:r>
            <a:rPr lang="fa-IR" sz="1600" b="1" kern="1200" dirty="0">
              <a:cs typeface="B Nazanin" panose="00000400000000000000" pitchFamily="2" charset="-78"/>
            </a:rPr>
            <a:t>دریافت برخط داده ها از دستگاههای مختلف</a:t>
          </a:r>
          <a:endParaRPr lang="en-US" sz="1600" b="1" kern="1200" dirty="0">
            <a:cs typeface="B Nazanin" panose="00000400000000000000" pitchFamily="2" charset="-78"/>
          </a:endParaRPr>
        </a:p>
      </dsp:txBody>
      <dsp:txXfrm>
        <a:off x="1922888" y="4410284"/>
        <a:ext cx="5314920"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C6691-8E67-4AD6-A4CC-301F1FE8B333}">
      <dsp:nvSpPr>
        <dsp:cNvPr id="0" name=""/>
        <dsp:cNvSpPr/>
      </dsp:nvSpPr>
      <dsp:spPr>
        <a:xfrm rot="10800000" flipH="1">
          <a:off x="1456" y="295429"/>
          <a:ext cx="4511708" cy="2579321"/>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b="1" kern="1200" dirty="0">
              <a:cs typeface="B Nazanin" panose="00000400000000000000" pitchFamily="2" charset="-78"/>
            </a:rPr>
            <a:t>دانش داده</a:t>
          </a:r>
          <a:r>
            <a:rPr lang="en-US" sz="1800" b="1" kern="1200" dirty="0">
              <a:cs typeface="B Nazanin" panose="00000400000000000000" pitchFamily="2" charset="-78"/>
            </a:rPr>
            <a:t> </a:t>
          </a:r>
        </a:p>
        <a:p>
          <a:pPr marL="171450" lvl="1" indent="-171450" algn="r" defTabSz="800100" rtl="1">
            <a:lnSpc>
              <a:spcPct val="90000"/>
            </a:lnSpc>
            <a:spcBef>
              <a:spcPct val="0"/>
            </a:spcBef>
            <a:spcAft>
              <a:spcPct val="15000"/>
            </a:spcAft>
            <a:buChar char="••"/>
          </a:pPr>
          <a:r>
            <a:rPr lang="fa-IR" sz="1800" b="1" kern="1200" dirty="0">
              <a:cs typeface="B Nazanin" panose="00000400000000000000" pitchFamily="2" charset="-78"/>
            </a:rPr>
            <a:t>بستر اطلاعاتی بدست آمده از</a:t>
          </a:r>
          <a:r>
            <a:rPr lang="en-US" sz="1800" b="1" kern="1200" dirty="0">
              <a:cs typeface="B Nazanin" panose="00000400000000000000" pitchFamily="2" charset="-78"/>
            </a:rPr>
            <a:t> </a:t>
          </a:r>
          <a:r>
            <a:rPr lang="fa-IR" sz="1800" b="1" kern="1200" dirty="0">
              <a:cs typeface="B Nazanin" panose="00000400000000000000" pitchFamily="2" charset="-78"/>
            </a:rPr>
            <a:t>تجربه چندین ساله در حوزه خدمات حماتی</a:t>
          </a:r>
        </a:p>
        <a:p>
          <a:pPr marL="171450" lvl="1" indent="-171450" algn="r" defTabSz="800100" rtl="1">
            <a:lnSpc>
              <a:spcPct val="90000"/>
            </a:lnSpc>
            <a:spcBef>
              <a:spcPct val="0"/>
            </a:spcBef>
            <a:spcAft>
              <a:spcPct val="15000"/>
            </a:spcAft>
            <a:buChar char="••"/>
          </a:pPr>
          <a:r>
            <a:rPr lang="fa-IR" sz="1800" b="1" kern="1200" dirty="0">
              <a:cs typeface="B Nazanin" panose="00000400000000000000" pitchFamily="2" charset="-78"/>
            </a:rPr>
            <a:t>اقتصاد سنجی</a:t>
          </a:r>
        </a:p>
        <a:p>
          <a:pPr marL="171450" lvl="1" indent="-171450" algn="r" defTabSz="800100" rtl="1">
            <a:lnSpc>
              <a:spcPct val="90000"/>
            </a:lnSpc>
            <a:spcBef>
              <a:spcPct val="0"/>
            </a:spcBef>
            <a:spcAft>
              <a:spcPct val="15000"/>
            </a:spcAft>
            <a:buChar char="••"/>
          </a:pPr>
          <a:r>
            <a:rPr lang="fa-IR" sz="1800" b="1" kern="1200" dirty="0">
              <a:cs typeface="B Nazanin" panose="00000400000000000000" pitchFamily="2" charset="-78"/>
            </a:rPr>
            <a:t>هوش مصنوعی</a:t>
          </a:r>
        </a:p>
      </dsp:txBody>
      <dsp:txXfrm rot="10800000">
        <a:off x="1456" y="617844"/>
        <a:ext cx="3544463" cy="1934491"/>
      </dsp:txXfrm>
    </dsp:sp>
    <dsp:sp modelId="{6B2050C0-CCCB-47D8-A3C3-EC181F8F1853}">
      <dsp:nvSpPr>
        <dsp:cNvPr id="0" name=""/>
        <dsp:cNvSpPr/>
      </dsp:nvSpPr>
      <dsp:spPr>
        <a:xfrm>
          <a:off x="4514621" y="857375"/>
          <a:ext cx="3093907" cy="134212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1">
            <a:lnSpc>
              <a:spcPct val="100000"/>
            </a:lnSpc>
            <a:spcBef>
              <a:spcPct val="0"/>
            </a:spcBef>
            <a:spcAft>
              <a:spcPct val="35000"/>
            </a:spcAft>
          </a:pPr>
          <a:r>
            <a:rPr lang="fa-IR" sz="1800" b="1" kern="1200" dirty="0">
              <a:cs typeface="B Nazanin" panose="00000400000000000000" pitchFamily="2" charset="-78"/>
            </a:rPr>
            <a:t>وسع سنجی و اعطای اعتبار بر</a:t>
          </a:r>
          <a:r>
            <a:rPr lang="en-US" sz="1800" b="1" kern="1200" dirty="0">
              <a:cs typeface="B Nazanin" panose="00000400000000000000" pitchFamily="2" charset="-78"/>
            </a:rPr>
            <a:t> </a:t>
          </a:r>
          <a:r>
            <a:rPr lang="fa-IR" sz="1800" b="1" kern="1200" dirty="0">
              <a:cs typeface="B Nazanin" panose="00000400000000000000" pitchFamily="2" charset="-78"/>
            </a:rPr>
            <a:t>مبنا</a:t>
          </a:r>
          <a:r>
            <a:rPr lang="en-US" sz="1800" b="1" kern="1200" dirty="0">
              <a:cs typeface="B Nazanin" panose="00000400000000000000" pitchFamily="2" charset="-78"/>
            </a:rPr>
            <a:t>:</a:t>
          </a:r>
          <a:endParaRPr lang="en-US" sz="3600" kern="1200" dirty="0"/>
        </a:p>
      </dsp:txBody>
      <dsp:txXfrm>
        <a:off x="4580138" y="922892"/>
        <a:ext cx="2962873" cy="12110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33171C-0F52-4029-A833-ECC5AF2AE376}" type="datetimeFigureOut">
              <a:rPr lang="en-US" smtClean="0"/>
              <a:t>11/4/2025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FD9B3-F8BE-4895-B6D1-3995B516D2E2}" type="slidenum">
              <a:rPr lang="en-US" smtClean="0"/>
              <a:t>‹#›</a:t>
            </a:fld>
            <a:endParaRPr lang="en-US"/>
          </a:p>
        </p:txBody>
      </p:sp>
    </p:spTree>
    <p:extLst>
      <p:ext uri="{BB962C8B-B14F-4D97-AF65-F5344CB8AC3E}">
        <p14:creationId xmlns:p14="http://schemas.microsoft.com/office/powerpoint/2010/main" val="26663990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1330C8-B75F-4D57-8A08-8864750D4B45}"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F0024-601F-442C-901B-BE672FA0C6DF}" type="slidenum">
              <a:rPr lang="en-US" smtClean="0"/>
              <a:t>‹#›</a:t>
            </a:fld>
            <a:endParaRPr lang="en-US"/>
          </a:p>
        </p:txBody>
      </p:sp>
    </p:spTree>
    <p:extLst>
      <p:ext uri="{BB962C8B-B14F-4D97-AF65-F5344CB8AC3E}">
        <p14:creationId xmlns:p14="http://schemas.microsoft.com/office/powerpoint/2010/main" val="31603455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91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665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757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063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846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4182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191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021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121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50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80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96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786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2F8C79BD-1E3F-42A3-BA11-F282A6885F9F}" type="slidenum">
              <a:rPr lang="en-US" altLang="en-US" smtClean="0"/>
              <a:pPr/>
              <a:t>10</a:t>
            </a:fld>
            <a:endParaRPr lang="en-US" altLang="en-US" dirty="0"/>
          </a:p>
        </p:txBody>
      </p:sp>
    </p:spTree>
    <p:extLst>
      <p:ext uri="{BB962C8B-B14F-4D97-AF65-F5344CB8AC3E}">
        <p14:creationId xmlns:p14="http://schemas.microsoft.com/office/powerpoint/2010/main" val="123334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855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569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666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415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5204C-46A2-46BD-BB0B-983BD770D8CE}"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9649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FE21C-C5FB-41F3-B7C4-C6A4F2B40328}"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107235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95813-6F81-48A6-9757-DEE7A43E47B2}"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362391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Title: V1">
    <p:spTree>
      <p:nvGrpSpPr>
        <p:cNvPr id="1" name=""/>
        <p:cNvGrpSpPr/>
        <p:nvPr/>
      </p:nvGrpSpPr>
      <p:grpSpPr>
        <a:xfrm>
          <a:off x="0" y="0"/>
          <a:ext cx="0" cy="0"/>
          <a:chOff x="0" y="0"/>
          <a:chExt cx="0" cy="0"/>
        </a:xfrm>
      </p:grpSpPr>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12192000" cy="136358"/>
          </a:xfrm>
          <a:prstGeom prst="rect">
            <a:avLst/>
          </a:prstGeom>
          <a:noFill/>
        </p:spPr>
      </p:pic>
      <p:sp>
        <p:nvSpPr>
          <p:cNvPr id="11" name="Rectangle 10"/>
          <p:cNvSpPr/>
          <p:nvPr userDrawn="1"/>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sz="1600">
              <a:cs typeface="B Nazanin" panose="00000400000000000000" pitchFamily="2" charset="-78"/>
            </a:endParaRPr>
          </a:p>
        </p:txBody>
      </p:sp>
      <p:sp>
        <p:nvSpPr>
          <p:cNvPr id="3" name="Rectangle 2">
            <a:extLst>
              <a:ext uri="{FF2B5EF4-FFF2-40B4-BE49-F238E27FC236}">
                <a16:creationId xmlns:a16="http://schemas.microsoft.com/office/drawing/2014/main" id="{7AEA6F10-C359-78DF-A797-0E9BC0DF5BD6}"/>
              </a:ext>
            </a:extLst>
          </p:cNvPr>
          <p:cNvSpPr/>
          <p:nvPr userDrawn="1"/>
        </p:nvSpPr>
        <p:spPr>
          <a:xfrm>
            <a:off x="0" y="677771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sz="1600">
              <a:cs typeface="B Nazanin" panose="00000400000000000000" pitchFamily="2" charset="-78"/>
            </a:endParaRPr>
          </a:p>
        </p:txBody>
      </p:sp>
      <p:sp>
        <p:nvSpPr>
          <p:cNvPr id="10" name="Rectangle 9"/>
          <p:cNvSpPr/>
          <p:nvPr userDrawn="1"/>
        </p:nvSpPr>
        <p:spPr>
          <a:xfrm>
            <a:off x="0" y="1283371"/>
            <a:ext cx="12192000" cy="90766"/>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sz="1600">
              <a:cs typeface="B Nazanin" panose="00000400000000000000" pitchFamily="2" charset="-78"/>
            </a:endParaRPr>
          </a:p>
        </p:txBody>
      </p:sp>
      <p:sp>
        <p:nvSpPr>
          <p:cNvPr id="12" name="Slide Number Placeholder 11">
            <a:extLst>
              <a:ext uri="{FF2B5EF4-FFF2-40B4-BE49-F238E27FC236}">
                <a16:creationId xmlns:a16="http://schemas.microsoft.com/office/drawing/2014/main" id="{28F36B27-B014-9DF4-721F-453A27F6BC74}"/>
              </a:ext>
            </a:extLst>
          </p:cNvPr>
          <p:cNvSpPr>
            <a:spLocks noGrp="1"/>
          </p:cNvSpPr>
          <p:nvPr>
            <p:ph type="sldNum" sz="quarter" idx="11"/>
          </p:nvPr>
        </p:nvSpPr>
        <p:spPr>
          <a:xfrm>
            <a:off x="5711957" y="6326993"/>
            <a:ext cx="384043" cy="215900"/>
          </a:xfrm>
        </p:spPr>
        <p:txBody>
          <a:bodyPr/>
          <a:lstStyle>
            <a:lvl1pPr>
              <a:defRPr sz="1100">
                <a:cs typeface="B Nazanin" panose="00000400000000000000" pitchFamily="2" charset="-78"/>
              </a:defRPr>
            </a:lvl1pPr>
          </a:lstStyle>
          <a:p>
            <a:pPr>
              <a:defRPr/>
            </a:pPr>
            <a:fld id="{EF62D93A-3BA0-8848-BFA3-D7046C1B555D}" type="slidenum">
              <a:rPr lang="en-US" smtClean="0"/>
              <a:pPr>
                <a:defRPr/>
              </a:pPr>
              <a:t>‹#›</a:t>
            </a:fld>
            <a:endParaRPr lang="en-US"/>
          </a:p>
        </p:txBody>
      </p:sp>
      <p:sp>
        <p:nvSpPr>
          <p:cNvPr id="13" name="Title 12">
            <a:extLst>
              <a:ext uri="{FF2B5EF4-FFF2-40B4-BE49-F238E27FC236}">
                <a16:creationId xmlns:a16="http://schemas.microsoft.com/office/drawing/2014/main" id="{252EFFC4-B3A2-E30D-0C22-EDB11C19C6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9730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59957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06930-8737-401B-97BB-4D2EBB551A77}"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336107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07F9E7-4CD1-4327-A1AB-211763D38F0A}" type="datetime1">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334968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B3119A-DB87-45DA-9ED3-EB63F03CE5CB}" type="datetime1">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325444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8868DF-ECA8-467D-AC59-842403D0D5D5}" type="datetime1">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321744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D2EDC8-440B-4121-B167-A1C268A82BDE}" type="datetime1">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59961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62237-C7EF-4ABA-944F-070F0D70E593}" type="datetime1">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287390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9E89C9-301D-42AF-888E-02DF8115118C}" type="datetime1">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402134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772049-C7DD-4E11-A9A2-F524115E3083}" type="datetime1">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DA1B7-9A5B-461C-8350-8A2F4EC71EE5}" type="slidenum">
              <a:rPr lang="en-US" smtClean="0"/>
              <a:t>‹#›</a:t>
            </a:fld>
            <a:endParaRPr lang="en-US"/>
          </a:p>
        </p:txBody>
      </p:sp>
    </p:spTree>
    <p:extLst>
      <p:ext uri="{BB962C8B-B14F-4D97-AF65-F5344CB8AC3E}">
        <p14:creationId xmlns:p14="http://schemas.microsoft.com/office/powerpoint/2010/main" val="179156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89330-A68C-4C7F-9E1A-47103E59D66B}" type="datetime1">
              <a:rPr lang="en-US" smtClean="0"/>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DA1B7-9A5B-461C-8350-8A2F4EC71EE5}" type="slidenum">
              <a:rPr lang="en-US" smtClean="0"/>
              <a:t>‹#›</a:t>
            </a:fld>
            <a:endParaRPr lang="en-US"/>
          </a:p>
        </p:txBody>
      </p:sp>
    </p:spTree>
    <p:extLst>
      <p:ext uri="{BB962C8B-B14F-4D97-AF65-F5344CB8AC3E}">
        <p14:creationId xmlns:p14="http://schemas.microsoft.com/office/powerpoint/2010/main" val="200158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slide" Target="slide2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slide" Target="slide1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slide" Target="slide24.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slide" Target="slide17.xml"/><Relationship Id="rId10" Type="http://schemas.openxmlformats.org/officeDocument/2006/relationships/image" Target="../media/image15.png"/><Relationship Id="rId4" Type="http://schemas.openxmlformats.org/officeDocument/2006/relationships/image" Target="../media/image12.sv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slide" Target="slide2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slide" Target="slide18.xml"/><Relationship Id="rId10" Type="http://schemas.openxmlformats.org/officeDocument/2006/relationships/image" Target="../media/image19.png"/><Relationship Id="rId4" Type="http://schemas.openxmlformats.org/officeDocument/2006/relationships/image" Target="../media/image12.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slide" Target="slide2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slide" Target="slide18.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894363" cy="6858000"/>
          </a:xfrm>
          <a:prstGeom prst="rect">
            <a:avLst/>
          </a:prstGeom>
          <a:solidFill>
            <a:srgbClr val="FFC000"/>
          </a:solidFill>
        </p:spPr>
        <p:txBody>
          <a:bodyPr wrap="square" rtlCol="0">
            <a:spAutoFit/>
          </a:bodyPr>
          <a:lstStyle/>
          <a:p>
            <a:endParaRPr lang="en-US" dirty="0"/>
          </a:p>
        </p:txBody>
      </p:sp>
      <p:sp>
        <p:nvSpPr>
          <p:cNvPr id="5" name="TextBox 4"/>
          <p:cNvSpPr txBox="1"/>
          <p:nvPr/>
        </p:nvSpPr>
        <p:spPr>
          <a:xfrm>
            <a:off x="274319" y="277836"/>
            <a:ext cx="11240086" cy="630232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p:spPr>
        <p:txBody>
          <a:bodyPr wrap="square" rtlCol="0">
            <a:spAutoFit/>
          </a:bodyPr>
          <a:lstStyle/>
          <a:p>
            <a:endParaRPr lang="en-US" dirty="0"/>
          </a:p>
        </p:txBody>
      </p:sp>
      <p:sp>
        <p:nvSpPr>
          <p:cNvPr id="6" name="TextBox 5"/>
          <p:cNvSpPr txBox="1"/>
          <p:nvPr/>
        </p:nvSpPr>
        <p:spPr>
          <a:xfrm>
            <a:off x="2377440" y="1561514"/>
            <a:ext cx="7371471" cy="2985433"/>
          </a:xfrm>
          <a:prstGeom prst="rect">
            <a:avLst/>
          </a:prstGeom>
          <a:solidFill>
            <a:schemeClr val="tx2">
              <a:lumMod val="75000"/>
            </a:schemeClr>
          </a:solidFill>
          <a:ln>
            <a:solidFill>
              <a:schemeClr val="tx2">
                <a:lumMod val="75000"/>
              </a:schemeClr>
            </a:solidFill>
          </a:ln>
        </p:spPr>
        <p:txBody>
          <a:bodyPr wrap="square" rtlCol="0">
            <a:spAutoFit/>
          </a:bodyPr>
          <a:lstStyle/>
          <a:p>
            <a:pPr algn="ctr" rtl="1">
              <a:lnSpc>
                <a:spcPct val="200000"/>
              </a:lnSpc>
            </a:pPr>
            <a:r>
              <a:rPr lang="fa-IR" sz="6000" dirty="0">
                <a:solidFill>
                  <a:schemeClr val="bg1"/>
                </a:solidFill>
                <a:latin typeface="IranNastaliq" panose="02020505000000020003" pitchFamily="18" charset="0"/>
                <a:cs typeface="IranNastaliq" panose="02020505000000020003" pitchFamily="18" charset="0"/>
              </a:rPr>
              <a:t>حاکمیت داده</a:t>
            </a:r>
          </a:p>
          <a:p>
            <a:pPr algn="ctr" rtl="1"/>
            <a:r>
              <a:rPr lang="fa-IR" sz="2400" dirty="0">
                <a:ln>
                  <a:solidFill>
                    <a:srgbClr val="FFC000"/>
                  </a:solidFill>
                </a:ln>
                <a:solidFill>
                  <a:srgbClr val="FFC000"/>
                </a:solidFill>
                <a:latin typeface="IranNastaliq" panose="02020505000000020003" pitchFamily="18" charset="0"/>
                <a:cs typeface="IranNastaliq" panose="02020505000000020003" pitchFamily="18" charset="0"/>
              </a:rPr>
              <a:t>وزارت تعاون، کار و رفاه اجتماعی</a:t>
            </a:r>
            <a:endParaRPr lang="en-VU" sz="2400" dirty="0">
              <a:ln>
                <a:solidFill>
                  <a:srgbClr val="FFC000"/>
                </a:solidFill>
              </a:ln>
              <a:solidFill>
                <a:srgbClr val="FFC000"/>
              </a:solidFill>
              <a:latin typeface="IranNastaliq" panose="02020505000000020003" pitchFamily="18" charset="0"/>
              <a:cs typeface="IranNastaliq" panose="02020505000000020003" pitchFamily="18" charset="0"/>
            </a:endParaRPr>
          </a:p>
          <a:p>
            <a:pPr algn="ctr" rtl="1"/>
            <a:endParaRPr lang="en-VU" sz="2000" b="1" dirty="0">
              <a:ln>
                <a:solidFill>
                  <a:srgbClr val="FFC000"/>
                </a:solidFill>
              </a:ln>
              <a:solidFill>
                <a:srgbClr val="FFC000"/>
              </a:solidFill>
              <a:cs typeface="B Nazanin" panose="00000400000000000000" pitchFamily="2" charset="-78"/>
            </a:endParaRPr>
          </a:p>
          <a:p>
            <a:pPr algn="ctr" rtl="1"/>
            <a:endParaRPr lang="en-US" sz="2000" b="1" dirty="0">
              <a:ln>
                <a:solidFill>
                  <a:srgbClr val="FFC000"/>
                </a:solidFill>
              </a:ln>
              <a:solidFill>
                <a:srgbClr val="FFC000"/>
              </a:solidFill>
              <a:cs typeface="B Nazanin" panose="00000400000000000000" pitchFamily="2" charset="-78"/>
            </a:endParaRPr>
          </a:p>
        </p:txBody>
      </p:sp>
      <p:cxnSp>
        <p:nvCxnSpPr>
          <p:cNvPr id="3" name="Straight Connector 2">
            <a:extLst>
              <a:ext uri="{FF2B5EF4-FFF2-40B4-BE49-F238E27FC236}">
                <a16:creationId xmlns:a16="http://schemas.microsoft.com/office/drawing/2014/main" id="{428286DA-3A30-8D52-87F0-011AAF983232}"/>
              </a:ext>
            </a:extLst>
          </p:cNvPr>
          <p:cNvCxnSpPr/>
          <p:nvPr/>
        </p:nvCxnSpPr>
        <p:spPr>
          <a:xfrm flipH="1" flipV="1">
            <a:off x="3246120" y="3236976"/>
            <a:ext cx="565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1173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697" y="181367"/>
            <a:ext cx="10827021" cy="1011238"/>
          </a:xfrm>
        </p:spPr>
        <p:txBody>
          <a:bodyPr anchor="ctr"/>
          <a:lstStyle/>
          <a:p>
            <a:pPr algn="r" rtl="1"/>
            <a:r>
              <a:rPr lang="fa-IR" sz="2000" b="1" dirty="0">
                <a:cs typeface="B Nazanin" panose="00000400000000000000" pitchFamily="2" charset="-78"/>
              </a:rPr>
              <a:t>بانک های اطلاعاتی متصل به پایگاه</a:t>
            </a:r>
            <a:endParaRPr lang="en-US" sz="2000" b="1" dirty="0">
              <a:solidFill>
                <a:srgbClr val="C00000"/>
              </a:solidFill>
              <a:cs typeface="B Nazanin" panose="00000400000000000000" pitchFamily="2" charset="-78"/>
            </a:endParaRPr>
          </a:p>
        </p:txBody>
      </p:sp>
      <p:sp>
        <p:nvSpPr>
          <p:cNvPr id="10" name="Slide Number Placeholder 9">
            <a:extLst>
              <a:ext uri="{FF2B5EF4-FFF2-40B4-BE49-F238E27FC236}">
                <a16:creationId xmlns:a16="http://schemas.microsoft.com/office/drawing/2014/main" id="{44E500B7-5648-A92B-65A1-F145824458FA}"/>
              </a:ext>
            </a:extLst>
          </p:cNvPr>
          <p:cNvSpPr>
            <a:spLocks noGrp="1"/>
          </p:cNvSpPr>
          <p:nvPr>
            <p:ph type="sldNum" sz="quarter" idx="11"/>
          </p:nvPr>
        </p:nvSpPr>
        <p:spPr>
          <a:xfrm>
            <a:off x="5720346" y="6125657"/>
            <a:ext cx="384043" cy="215900"/>
          </a:xfrm>
        </p:spPr>
        <p:txBody>
          <a:bodyPr/>
          <a:lstStyle/>
          <a:p>
            <a:pPr>
              <a:defRPr/>
            </a:pPr>
            <a:fld id="{EF62D93A-3BA0-8848-BFA3-D7046C1B555D}" type="slidenum">
              <a:rPr lang="en-US" smtClean="0"/>
              <a:pPr>
                <a:defRPr/>
              </a:pPr>
              <a:t>10</a:t>
            </a:fld>
            <a:endParaRPr lang="en-US"/>
          </a:p>
        </p:txBody>
      </p:sp>
      <p:grpSp>
        <p:nvGrpSpPr>
          <p:cNvPr id="39" name="Group 38">
            <a:extLst>
              <a:ext uri="{FF2B5EF4-FFF2-40B4-BE49-F238E27FC236}">
                <a16:creationId xmlns:a16="http://schemas.microsoft.com/office/drawing/2014/main" id="{0390D977-D7A1-8856-3DA4-DDAEB54E17BB}"/>
              </a:ext>
            </a:extLst>
          </p:cNvPr>
          <p:cNvGrpSpPr/>
          <p:nvPr/>
        </p:nvGrpSpPr>
        <p:grpSpPr>
          <a:xfrm>
            <a:off x="580409" y="1464408"/>
            <a:ext cx="11101893" cy="5277787"/>
            <a:chOff x="580409" y="1464408"/>
            <a:chExt cx="11101893" cy="5277787"/>
          </a:xfrm>
        </p:grpSpPr>
        <p:grpSp>
          <p:nvGrpSpPr>
            <p:cNvPr id="37" name="Group 36">
              <a:extLst>
                <a:ext uri="{FF2B5EF4-FFF2-40B4-BE49-F238E27FC236}">
                  <a16:creationId xmlns:a16="http://schemas.microsoft.com/office/drawing/2014/main" id="{A4279CD5-F51D-41F7-AFAC-BF12FB94F441}"/>
                </a:ext>
              </a:extLst>
            </p:cNvPr>
            <p:cNvGrpSpPr/>
            <p:nvPr/>
          </p:nvGrpSpPr>
          <p:grpSpPr>
            <a:xfrm>
              <a:off x="580409" y="1537478"/>
              <a:ext cx="11101893" cy="5204717"/>
              <a:chOff x="240774" y="1527854"/>
              <a:chExt cx="11101893" cy="5204717"/>
            </a:xfrm>
          </p:grpSpPr>
          <p:sp>
            <p:nvSpPr>
              <p:cNvPr id="3" name="Oval 2">
                <a:extLst>
                  <a:ext uri="{FF2B5EF4-FFF2-40B4-BE49-F238E27FC236}">
                    <a16:creationId xmlns:a16="http://schemas.microsoft.com/office/drawing/2014/main" id="{759A98CE-6C74-B0B3-56B5-7035948E8E4B}"/>
                  </a:ext>
                </a:extLst>
              </p:cNvPr>
              <p:cNvSpPr/>
              <p:nvPr/>
            </p:nvSpPr>
            <p:spPr>
              <a:xfrm>
                <a:off x="10134352" y="4110310"/>
                <a:ext cx="1208315" cy="1295441"/>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600" b="1"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خودرو</a:t>
                </a:r>
                <a:endParaRPr kumimoji="0" lang="en-US" sz="16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4" name="Oval 3">
                <a:extLst>
                  <a:ext uri="{FF2B5EF4-FFF2-40B4-BE49-F238E27FC236}">
                    <a16:creationId xmlns:a16="http://schemas.microsoft.com/office/drawing/2014/main" id="{9E6EA85B-88AD-9BE2-2440-86C983D1FF51}"/>
                  </a:ext>
                </a:extLst>
              </p:cNvPr>
              <p:cNvSpPr/>
              <p:nvPr/>
            </p:nvSpPr>
            <p:spPr>
              <a:xfrm>
                <a:off x="7843973" y="3278021"/>
                <a:ext cx="1580606" cy="1672045"/>
              </a:xfrm>
              <a:prstGeom prst="ellipse">
                <a:avLst/>
              </a:prstGeom>
              <a:solidFill>
                <a:srgbClr val="FFE7FF"/>
              </a:solidFill>
              <a:ln>
                <a:solidFill>
                  <a:srgbClr val="FFE7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درآمدی</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5" name="Oval 4">
                <a:extLst>
                  <a:ext uri="{FF2B5EF4-FFF2-40B4-BE49-F238E27FC236}">
                    <a16:creationId xmlns:a16="http://schemas.microsoft.com/office/drawing/2014/main" id="{6AE83BF5-72C0-17B0-9D27-3E6BBF339419}"/>
                  </a:ext>
                </a:extLst>
              </p:cNvPr>
              <p:cNvSpPr/>
              <p:nvPr/>
            </p:nvSpPr>
            <p:spPr>
              <a:xfrm>
                <a:off x="636488" y="3597825"/>
                <a:ext cx="1153115" cy="1206138"/>
              </a:xfrm>
              <a:prstGeom prst="ellipse">
                <a:avLst/>
              </a:prstGeom>
              <a:solidFill>
                <a:srgbClr val="DAE4BA"/>
              </a:solidFill>
              <a:ln>
                <a:solidFill>
                  <a:srgbClr val="DAE4B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حمایتی</a:t>
                </a:r>
                <a:endParaRPr kumimoji="0" lang="en-US"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6" name="Oval 5">
                <a:extLst>
                  <a:ext uri="{FF2B5EF4-FFF2-40B4-BE49-F238E27FC236}">
                    <a16:creationId xmlns:a16="http://schemas.microsoft.com/office/drawing/2014/main" id="{09218A08-DF53-FB85-C2C5-A461D5C00C10}"/>
                  </a:ext>
                </a:extLst>
              </p:cNvPr>
              <p:cNvSpPr/>
              <p:nvPr/>
            </p:nvSpPr>
            <p:spPr>
              <a:xfrm>
                <a:off x="4724905" y="4979879"/>
                <a:ext cx="1580606" cy="1672045"/>
              </a:xfrm>
              <a:prstGeom prst="ellipse">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فردی و اجتماعی</a:t>
                </a:r>
                <a:endParaRPr kumimoji="0" lang="en-US"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7" name="Oval 6">
                <a:extLst>
                  <a:ext uri="{FF2B5EF4-FFF2-40B4-BE49-F238E27FC236}">
                    <a16:creationId xmlns:a16="http://schemas.microsoft.com/office/drawing/2014/main" id="{61E82FCA-67AD-9C52-8008-E577D60329D7}"/>
                  </a:ext>
                </a:extLst>
              </p:cNvPr>
              <p:cNvSpPr/>
              <p:nvPr/>
            </p:nvSpPr>
            <p:spPr>
              <a:xfrm>
                <a:off x="8670136" y="5060526"/>
                <a:ext cx="1580606" cy="1672045"/>
              </a:xfrm>
              <a:prstGeom prst="ellipse">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سلامت</a:t>
                </a:r>
                <a:endParaRPr kumimoji="0" lang="en-US"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13" name="Oval 12">
                <a:extLst>
                  <a:ext uri="{FF2B5EF4-FFF2-40B4-BE49-F238E27FC236}">
                    <a16:creationId xmlns:a16="http://schemas.microsoft.com/office/drawing/2014/main" id="{D1B3F3A5-A0D3-0A79-DD17-BDB858B41661}"/>
                  </a:ext>
                </a:extLst>
              </p:cNvPr>
              <p:cNvSpPr/>
              <p:nvPr/>
            </p:nvSpPr>
            <p:spPr>
              <a:xfrm>
                <a:off x="240774" y="1527854"/>
                <a:ext cx="1580606" cy="1672045"/>
              </a:xfrm>
              <a:prstGeom prst="ellipse">
                <a:avLst/>
              </a:prstGeom>
              <a:solidFill>
                <a:schemeClr val="accent4">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600" b="1" i="0" u="none" strike="noStrike" kern="1200" cap="none" spc="0" normalizeH="0" baseline="0" noProof="0" dirty="0">
                    <a:ln>
                      <a:noFill/>
                    </a:ln>
                    <a:solidFill>
                      <a:schemeClr val="tx1"/>
                    </a:solidFill>
                    <a:effectLst/>
                    <a:uLnTx/>
                    <a:uFillTx/>
                    <a:latin typeface="Arial"/>
                    <a:cs typeface="B Nazanin" panose="00000400000000000000" pitchFamily="2" charset="-78"/>
                  </a:rPr>
                  <a:t>سایر اطلاعات</a:t>
                </a:r>
                <a:endParaRPr kumimoji="0" lang="en-US" sz="16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14" name="Rounded Rectangle 12">
                <a:extLst>
                  <a:ext uri="{FF2B5EF4-FFF2-40B4-BE49-F238E27FC236}">
                    <a16:creationId xmlns:a16="http://schemas.microsoft.com/office/drawing/2014/main" id="{2B9D7005-578C-A975-86DA-EDBC1F96ADC6}"/>
                  </a:ext>
                </a:extLst>
              </p:cNvPr>
              <p:cNvSpPr/>
              <p:nvPr/>
            </p:nvSpPr>
            <p:spPr>
              <a:xfrm>
                <a:off x="7589519" y="1789611"/>
                <a:ext cx="759383"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شاپرک</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15" name="Rounded Rectangle 21">
                <a:extLst>
                  <a:ext uri="{FF2B5EF4-FFF2-40B4-BE49-F238E27FC236}">
                    <a16:creationId xmlns:a16="http://schemas.microsoft.com/office/drawing/2014/main" id="{8CBE244E-5D6F-7323-F3E3-08E736CC3DE5}"/>
                  </a:ext>
                </a:extLst>
              </p:cNvPr>
              <p:cNvSpPr/>
              <p:nvPr/>
            </p:nvSpPr>
            <p:spPr>
              <a:xfrm>
                <a:off x="6807291" y="1789611"/>
                <a:ext cx="692331"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ساتنا</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16" name="Rounded Rectangle 22">
                <a:extLst>
                  <a:ext uri="{FF2B5EF4-FFF2-40B4-BE49-F238E27FC236}">
                    <a16:creationId xmlns:a16="http://schemas.microsoft.com/office/drawing/2014/main" id="{4522FF39-66FA-9789-14DF-4FEE92E47BD6}"/>
                  </a:ext>
                </a:extLst>
              </p:cNvPr>
              <p:cNvSpPr/>
              <p:nvPr/>
            </p:nvSpPr>
            <p:spPr>
              <a:xfrm>
                <a:off x="6017443" y="1789611"/>
                <a:ext cx="692331"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پایا</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17" name="Rounded Rectangle 23">
                <a:extLst>
                  <a:ext uri="{FF2B5EF4-FFF2-40B4-BE49-F238E27FC236}">
                    <a16:creationId xmlns:a16="http://schemas.microsoft.com/office/drawing/2014/main" id="{350EEBC9-1FB2-0C2E-F5F6-521CFC917175}"/>
                  </a:ext>
                </a:extLst>
              </p:cNvPr>
              <p:cNvSpPr/>
              <p:nvPr/>
            </p:nvSpPr>
            <p:spPr>
              <a:xfrm>
                <a:off x="4445437" y="1770298"/>
                <a:ext cx="1444773"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کارت به کارت</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18" name="Rounded Rectangle 26">
                <a:extLst>
                  <a:ext uri="{FF2B5EF4-FFF2-40B4-BE49-F238E27FC236}">
                    <a16:creationId xmlns:a16="http://schemas.microsoft.com/office/drawing/2014/main" id="{9E2CE0E0-A5D0-1823-EB8F-0B86AF77D3C5}"/>
                  </a:ext>
                </a:extLst>
              </p:cNvPr>
              <p:cNvSpPr/>
              <p:nvPr/>
            </p:nvSpPr>
            <p:spPr>
              <a:xfrm>
                <a:off x="7584893" y="2263003"/>
                <a:ext cx="764009"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مانده</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19" name="Rounded Rectangle 27">
                <a:extLst>
                  <a:ext uri="{FF2B5EF4-FFF2-40B4-BE49-F238E27FC236}">
                    <a16:creationId xmlns:a16="http://schemas.microsoft.com/office/drawing/2014/main" id="{35188D71-D1B8-AB3F-C082-A9A3130687A9}"/>
                  </a:ext>
                </a:extLst>
              </p:cNvPr>
              <p:cNvSpPr/>
              <p:nvPr/>
            </p:nvSpPr>
            <p:spPr>
              <a:xfrm>
                <a:off x="6807291" y="2258362"/>
                <a:ext cx="692331"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واریز</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0" name="Rounded Rectangle 28">
                <a:extLst>
                  <a:ext uri="{FF2B5EF4-FFF2-40B4-BE49-F238E27FC236}">
                    <a16:creationId xmlns:a16="http://schemas.microsoft.com/office/drawing/2014/main" id="{6E7BDAE3-32DA-183D-C789-307D2D7D98FD}"/>
                  </a:ext>
                </a:extLst>
              </p:cNvPr>
              <p:cNvSpPr/>
              <p:nvPr/>
            </p:nvSpPr>
            <p:spPr>
              <a:xfrm>
                <a:off x="5964034" y="2261778"/>
                <a:ext cx="787463"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برداشت</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1" name="Rounded Rectangle 29">
                <a:extLst>
                  <a:ext uri="{FF2B5EF4-FFF2-40B4-BE49-F238E27FC236}">
                    <a16:creationId xmlns:a16="http://schemas.microsoft.com/office/drawing/2014/main" id="{FC8AE9F1-0F02-BD8F-EF5B-F0017CCBE2DC}"/>
                  </a:ext>
                </a:extLst>
              </p:cNvPr>
              <p:cNvSpPr/>
              <p:nvPr/>
            </p:nvSpPr>
            <p:spPr>
              <a:xfrm>
                <a:off x="5197879" y="2261778"/>
                <a:ext cx="692331"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سود</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2" name="Rounded Rectangle 30">
                <a:extLst>
                  <a:ext uri="{FF2B5EF4-FFF2-40B4-BE49-F238E27FC236}">
                    <a16:creationId xmlns:a16="http://schemas.microsoft.com/office/drawing/2014/main" id="{0FD1F8D0-FF9A-D45B-F949-55EADCFA7A9F}"/>
                  </a:ext>
                </a:extLst>
              </p:cNvPr>
              <p:cNvSpPr/>
              <p:nvPr/>
            </p:nvSpPr>
            <p:spPr>
              <a:xfrm>
                <a:off x="4445437" y="2249996"/>
                <a:ext cx="692331"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وام</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3" name="Rounded Rectangle 31">
                <a:extLst>
                  <a:ext uri="{FF2B5EF4-FFF2-40B4-BE49-F238E27FC236}">
                    <a16:creationId xmlns:a16="http://schemas.microsoft.com/office/drawing/2014/main" id="{772512CD-793F-4C80-238D-684F4953767B}"/>
                  </a:ext>
                </a:extLst>
              </p:cNvPr>
              <p:cNvSpPr/>
              <p:nvPr/>
            </p:nvSpPr>
            <p:spPr>
              <a:xfrm>
                <a:off x="5801246" y="4139231"/>
                <a:ext cx="692331" cy="418012"/>
              </a:xfrm>
              <a:prstGeom prst="roundRect">
                <a:avLst/>
              </a:prstGeom>
              <a:solidFill>
                <a:srgbClr val="FFE7FF"/>
              </a:solidFill>
              <a:ln>
                <a:solidFill>
                  <a:srgbClr val="FFE7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حقوق</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4" name="Rounded Rectangle 32">
                <a:extLst>
                  <a:ext uri="{FF2B5EF4-FFF2-40B4-BE49-F238E27FC236}">
                    <a16:creationId xmlns:a16="http://schemas.microsoft.com/office/drawing/2014/main" id="{0095B5B8-669F-9E94-2E26-4EF70856D700}"/>
                  </a:ext>
                </a:extLst>
              </p:cNvPr>
              <p:cNvSpPr/>
              <p:nvPr/>
            </p:nvSpPr>
            <p:spPr>
              <a:xfrm>
                <a:off x="5787371" y="3597331"/>
                <a:ext cx="1983031" cy="418012"/>
              </a:xfrm>
              <a:prstGeom prst="roundRect">
                <a:avLst/>
              </a:prstGeom>
              <a:solidFill>
                <a:srgbClr val="FFE7FF"/>
              </a:solidFill>
              <a:ln>
                <a:solidFill>
                  <a:srgbClr val="FFE7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صندوق های بازنشستگی</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5" name="Rounded Rectangle 33">
                <a:extLst>
                  <a:ext uri="{FF2B5EF4-FFF2-40B4-BE49-F238E27FC236}">
                    <a16:creationId xmlns:a16="http://schemas.microsoft.com/office/drawing/2014/main" id="{F43EAC5B-C08E-5041-7CF2-2684FE0C6861}"/>
                  </a:ext>
                </a:extLst>
              </p:cNvPr>
              <p:cNvSpPr/>
              <p:nvPr/>
            </p:nvSpPr>
            <p:spPr>
              <a:xfrm>
                <a:off x="7077396" y="4145344"/>
                <a:ext cx="692331" cy="418012"/>
              </a:xfrm>
              <a:prstGeom prst="roundRect">
                <a:avLst/>
              </a:prstGeom>
              <a:solidFill>
                <a:srgbClr val="FFE7FF"/>
              </a:solidFill>
              <a:ln>
                <a:solidFill>
                  <a:srgbClr val="FFE7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مالیات</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6" name="Rounded Rectangle 34">
                <a:extLst>
                  <a:ext uri="{FF2B5EF4-FFF2-40B4-BE49-F238E27FC236}">
                    <a16:creationId xmlns:a16="http://schemas.microsoft.com/office/drawing/2014/main" id="{80FA871D-667B-C22A-6F71-19C50669B727}"/>
                  </a:ext>
                </a:extLst>
              </p:cNvPr>
              <p:cNvSpPr/>
              <p:nvPr/>
            </p:nvSpPr>
            <p:spPr>
              <a:xfrm>
                <a:off x="6709774" y="5405751"/>
                <a:ext cx="1901941" cy="418012"/>
              </a:xfrm>
              <a:prstGeom prst="round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i="0" u="none" strike="noStrike" kern="1200" cap="none" spc="0" normalizeH="0" baseline="0" noProof="0" dirty="0">
                    <a:ln>
                      <a:noFill/>
                    </a:ln>
                    <a:solidFill>
                      <a:schemeClr val="tx1"/>
                    </a:solidFill>
                    <a:effectLst/>
                    <a:uLnTx/>
                    <a:uFillTx/>
                    <a:latin typeface="Arial"/>
                    <a:cs typeface="B Nazanin" panose="00000400000000000000" pitchFamily="2" charset="-78"/>
                  </a:rPr>
                  <a:t>بیمه سلامت</a:t>
                </a:r>
                <a:endParaRPr kumimoji="0" lang="en-US" sz="1400"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7" name="Rounded Rectangle 35">
                <a:extLst>
                  <a:ext uri="{FF2B5EF4-FFF2-40B4-BE49-F238E27FC236}">
                    <a16:creationId xmlns:a16="http://schemas.microsoft.com/office/drawing/2014/main" id="{218FB0A5-51A7-B29F-A723-0DB775E49FFC}"/>
                  </a:ext>
                </a:extLst>
              </p:cNvPr>
              <p:cNvSpPr/>
              <p:nvPr/>
            </p:nvSpPr>
            <p:spPr>
              <a:xfrm>
                <a:off x="6709774" y="5953764"/>
                <a:ext cx="1907304" cy="418012"/>
              </a:xfrm>
              <a:prstGeom prst="round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i="0" u="none" strike="noStrike" kern="1200" cap="none" spc="0" normalizeH="0" baseline="0" noProof="0" dirty="0">
                    <a:ln>
                      <a:noFill/>
                    </a:ln>
                    <a:solidFill>
                      <a:schemeClr val="tx1"/>
                    </a:solidFill>
                    <a:effectLst/>
                    <a:uLnTx/>
                    <a:uFillTx/>
                    <a:latin typeface="Arial"/>
                    <a:cs typeface="B Nazanin" panose="00000400000000000000" pitchFamily="2" charset="-78"/>
                  </a:rPr>
                  <a:t>بیمه تامین اجتماعی</a:t>
                </a:r>
                <a:endParaRPr kumimoji="0" lang="en-US" sz="1400"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8" name="Rounded Rectangle 36">
                <a:extLst>
                  <a:ext uri="{FF2B5EF4-FFF2-40B4-BE49-F238E27FC236}">
                    <a16:creationId xmlns:a16="http://schemas.microsoft.com/office/drawing/2014/main" id="{6B3BB6BD-0FDB-E8B6-690F-7366F97A1CC2}"/>
                  </a:ext>
                </a:extLst>
              </p:cNvPr>
              <p:cNvSpPr/>
              <p:nvPr/>
            </p:nvSpPr>
            <p:spPr>
              <a:xfrm>
                <a:off x="2063932" y="4961482"/>
                <a:ext cx="1292840" cy="418012"/>
              </a:xfrm>
              <a:prstGeom prst="roundRect">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ساختار خانوار</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29" name="Rounded Rectangle 37">
                <a:extLst>
                  <a:ext uri="{FF2B5EF4-FFF2-40B4-BE49-F238E27FC236}">
                    <a16:creationId xmlns:a16="http://schemas.microsoft.com/office/drawing/2014/main" id="{3E603C69-282D-A95D-3507-509700B14E62}"/>
                  </a:ext>
                </a:extLst>
              </p:cNvPr>
              <p:cNvSpPr/>
              <p:nvPr/>
            </p:nvSpPr>
            <p:spPr>
              <a:xfrm>
                <a:off x="2063932" y="5417691"/>
                <a:ext cx="1292840" cy="418012"/>
              </a:xfrm>
              <a:prstGeom prst="roundRect">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زنان سرپرست</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30" name="Rounded Rectangle 38">
                <a:extLst>
                  <a:ext uri="{FF2B5EF4-FFF2-40B4-BE49-F238E27FC236}">
                    <a16:creationId xmlns:a16="http://schemas.microsoft.com/office/drawing/2014/main" id="{2584C1D4-A7CD-9872-4E89-B982C33A11DA}"/>
                  </a:ext>
                </a:extLst>
              </p:cNvPr>
              <p:cNvSpPr/>
              <p:nvPr/>
            </p:nvSpPr>
            <p:spPr>
              <a:xfrm>
                <a:off x="2063932" y="5874926"/>
                <a:ext cx="2594396" cy="418012"/>
              </a:xfrm>
              <a:prstGeom prst="roundRect">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بازماندگان از تحصیل</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31" name="Rounded Rectangle 39">
                <a:extLst>
                  <a:ext uri="{FF2B5EF4-FFF2-40B4-BE49-F238E27FC236}">
                    <a16:creationId xmlns:a16="http://schemas.microsoft.com/office/drawing/2014/main" id="{BA9D0A3C-07B9-FA50-463F-7E6492579531}"/>
                  </a:ext>
                </a:extLst>
              </p:cNvPr>
              <p:cNvSpPr/>
              <p:nvPr/>
            </p:nvSpPr>
            <p:spPr>
              <a:xfrm>
                <a:off x="1888243" y="3491009"/>
                <a:ext cx="2408123" cy="418012"/>
              </a:xfrm>
              <a:prstGeom prst="roundRect">
                <a:avLst/>
              </a:prstGeom>
              <a:solidFill>
                <a:srgbClr val="DAE4BA"/>
              </a:solidFill>
              <a:ln>
                <a:solidFill>
                  <a:srgbClr val="DAE4B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تحت پوششین بهزیستی</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32" name="Rounded Rectangle 40">
                <a:extLst>
                  <a:ext uri="{FF2B5EF4-FFF2-40B4-BE49-F238E27FC236}">
                    <a16:creationId xmlns:a16="http://schemas.microsoft.com/office/drawing/2014/main" id="{FC7CBC7D-33A6-95BE-E03D-C2F66BA2D448}"/>
                  </a:ext>
                </a:extLst>
              </p:cNvPr>
              <p:cNvSpPr/>
              <p:nvPr/>
            </p:nvSpPr>
            <p:spPr>
              <a:xfrm>
                <a:off x="1866268" y="3975713"/>
                <a:ext cx="2430099" cy="418012"/>
              </a:xfrm>
              <a:prstGeom prst="roundRect">
                <a:avLst/>
              </a:prstGeom>
              <a:solidFill>
                <a:srgbClr val="DAE4BA"/>
              </a:solidFill>
              <a:ln>
                <a:solidFill>
                  <a:srgbClr val="DAE4B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تحت پوششین کمیته امداد</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33" name="Rounded Rectangle 41">
                <a:extLst>
                  <a:ext uri="{FF2B5EF4-FFF2-40B4-BE49-F238E27FC236}">
                    <a16:creationId xmlns:a16="http://schemas.microsoft.com/office/drawing/2014/main" id="{5B50C7D0-8395-9D06-738B-32D9DFEE2C35}"/>
                  </a:ext>
                </a:extLst>
              </p:cNvPr>
              <p:cNvSpPr/>
              <p:nvPr/>
            </p:nvSpPr>
            <p:spPr>
              <a:xfrm>
                <a:off x="1866269" y="4465478"/>
                <a:ext cx="2430098" cy="418012"/>
              </a:xfrm>
              <a:prstGeom prst="roundRect">
                <a:avLst/>
              </a:prstGeom>
              <a:solidFill>
                <a:srgbClr val="DAE4BA"/>
              </a:solidFill>
              <a:ln>
                <a:solidFill>
                  <a:srgbClr val="DAE4BA"/>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بنیاد شهید</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34" name="Rounded Rectangle 42">
                <a:extLst>
                  <a:ext uri="{FF2B5EF4-FFF2-40B4-BE49-F238E27FC236}">
                    <a16:creationId xmlns:a16="http://schemas.microsoft.com/office/drawing/2014/main" id="{8EDC934F-2BBE-DEEA-0621-8F9D28FF513A}"/>
                  </a:ext>
                </a:extLst>
              </p:cNvPr>
              <p:cNvSpPr/>
              <p:nvPr/>
            </p:nvSpPr>
            <p:spPr>
              <a:xfrm>
                <a:off x="3513909" y="4959767"/>
                <a:ext cx="1144419" cy="418012"/>
              </a:xfrm>
              <a:prstGeom prst="roundRect">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معلولان</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35" name="Rounded Rectangle 43">
                <a:extLst>
                  <a:ext uri="{FF2B5EF4-FFF2-40B4-BE49-F238E27FC236}">
                    <a16:creationId xmlns:a16="http://schemas.microsoft.com/office/drawing/2014/main" id="{A2B1B702-4271-1878-B31C-F14BD37E874E}"/>
                  </a:ext>
                </a:extLst>
              </p:cNvPr>
              <p:cNvSpPr/>
              <p:nvPr/>
            </p:nvSpPr>
            <p:spPr>
              <a:xfrm>
                <a:off x="3513909" y="5417691"/>
                <a:ext cx="1144419" cy="418012"/>
              </a:xfrm>
              <a:prstGeom prst="roundRect">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بیماران خاص</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36" name="Rounded Rectangle 44">
                <a:extLst>
                  <a:ext uri="{FF2B5EF4-FFF2-40B4-BE49-F238E27FC236}">
                    <a16:creationId xmlns:a16="http://schemas.microsoft.com/office/drawing/2014/main" id="{B4B92C7B-3FE0-8E50-39E7-EFEFE37859E3}"/>
                  </a:ext>
                </a:extLst>
              </p:cNvPr>
              <p:cNvSpPr/>
              <p:nvPr/>
            </p:nvSpPr>
            <p:spPr>
              <a:xfrm>
                <a:off x="1861454" y="1991386"/>
                <a:ext cx="1974667" cy="418012"/>
              </a:xfrm>
              <a:prstGeom prst="roundRect">
                <a:avLst/>
              </a:prstGeom>
              <a:solidFill>
                <a:schemeClr val="accent4">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سفر های خارجی</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grpSp>
        <p:sp>
          <p:nvSpPr>
            <p:cNvPr id="38" name="Oval 37">
              <a:extLst>
                <a:ext uri="{FF2B5EF4-FFF2-40B4-BE49-F238E27FC236}">
                  <a16:creationId xmlns:a16="http://schemas.microsoft.com/office/drawing/2014/main" id="{BED8190D-4AD6-B4A3-AAA0-B992FCD9C0D1}"/>
                </a:ext>
              </a:extLst>
            </p:cNvPr>
            <p:cNvSpPr/>
            <p:nvPr/>
          </p:nvSpPr>
          <p:spPr>
            <a:xfrm>
              <a:off x="8796431" y="1464408"/>
              <a:ext cx="1600200" cy="1600200"/>
            </a:xfrm>
            <a:prstGeom prst="ellipse">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b="1"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بانکی</a:t>
              </a:r>
              <a:endParaRPr kumimoji="0" lang="en-US"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grpSp>
      <p:sp>
        <p:nvSpPr>
          <p:cNvPr id="40" name="Rounded Rectangle 26">
            <a:extLst>
              <a:ext uri="{FF2B5EF4-FFF2-40B4-BE49-F238E27FC236}">
                <a16:creationId xmlns:a16="http://schemas.microsoft.com/office/drawing/2014/main" id="{384738E3-66CF-0256-17A9-33FE4F84E99C}"/>
              </a:ext>
            </a:extLst>
          </p:cNvPr>
          <p:cNvSpPr/>
          <p:nvPr/>
        </p:nvSpPr>
        <p:spPr>
          <a:xfrm>
            <a:off x="6592389" y="2791511"/>
            <a:ext cx="2107460"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خرید به تفکیک صنف</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41" name="Rounded Rectangle 26">
            <a:extLst>
              <a:ext uri="{FF2B5EF4-FFF2-40B4-BE49-F238E27FC236}">
                <a16:creationId xmlns:a16="http://schemas.microsoft.com/office/drawing/2014/main" id="{1DE0C084-71C4-ED7C-624C-90A89822E793}"/>
              </a:ext>
            </a:extLst>
          </p:cNvPr>
          <p:cNvSpPr/>
          <p:nvPr/>
        </p:nvSpPr>
        <p:spPr>
          <a:xfrm>
            <a:off x="4761730" y="2812693"/>
            <a:ext cx="1734077" cy="418012"/>
          </a:xfrm>
          <a:prstGeom prst="roundRect">
            <a:avLst/>
          </a:prstGeom>
          <a:solidFill>
            <a:srgbClr val="FFE9A3"/>
          </a:solidFill>
          <a:ln>
            <a:solidFill>
              <a:srgbClr val="FFE9A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واریز به پوز</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42" name="Rounded Rectangle 44">
            <a:extLst>
              <a:ext uri="{FF2B5EF4-FFF2-40B4-BE49-F238E27FC236}">
                <a16:creationId xmlns:a16="http://schemas.microsoft.com/office/drawing/2014/main" id="{FAB36905-CB12-4AD7-99D8-178DD26C9F04}"/>
              </a:ext>
            </a:extLst>
          </p:cNvPr>
          <p:cNvSpPr/>
          <p:nvPr/>
        </p:nvSpPr>
        <p:spPr>
          <a:xfrm>
            <a:off x="2179320" y="2509197"/>
            <a:ext cx="1954777" cy="418012"/>
          </a:xfrm>
          <a:prstGeom prst="roundRect">
            <a:avLst/>
          </a:prstGeom>
          <a:solidFill>
            <a:schemeClr val="accent4">
              <a:lumMod val="40000"/>
              <a:lumOff val="6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a-IR" sz="1400" dirty="0">
                <a:solidFill>
                  <a:schemeClr val="tx1"/>
                </a:solidFill>
                <a:latin typeface="Arial"/>
                <a:cs typeface="B Nazanin" panose="00000400000000000000" pitchFamily="2" charset="-78"/>
              </a:rPr>
              <a:t>مجوزها</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8" name="Rounded Rectangle 38">
            <a:extLst>
              <a:ext uri="{FF2B5EF4-FFF2-40B4-BE49-F238E27FC236}">
                <a16:creationId xmlns:a16="http://schemas.microsoft.com/office/drawing/2014/main" id="{505E36D2-34B1-4ED5-7B16-740E8458FAD4}"/>
              </a:ext>
            </a:extLst>
          </p:cNvPr>
          <p:cNvSpPr/>
          <p:nvPr/>
        </p:nvSpPr>
        <p:spPr>
          <a:xfrm>
            <a:off x="2399209" y="6327729"/>
            <a:ext cx="2594396" cy="418012"/>
          </a:xfrm>
          <a:prstGeom prst="roundRect">
            <a:avLst/>
          </a:prstGeom>
          <a:solidFill>
            <a:schemeClr val="accent3">
              <a:lumMod val="40000"/>
              <a:lumOff val="60000"/>
            </a:schemeClr>
          </a:solidFill>
          <a:ln>
            <a:solidFill>
              <a:schemeClr val="accent3">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400" b="1" i="0" u="none" strike="noStrike" kern="1200" cap="none" spc="0" normalizeH="0" baseline="0" noProof="0" dirty="0">
                <a:ln>
                  <a:noFill/>
                </a:ln>
                <a:solidFill>
                  <a:schemeClr val="tx1"/>
                </a:solidFill>
                <a:effectLst/>
                <a:uLnTx/>
                <a:uFillTx/>
                <a:latin typeface="Arial"/>
                <a:cs typeface="B Nazanin" panose="00000400000000000000" pitchFamily="2" charset="-78"/>
              </a:rPr>
              <a:t>سوء تغذیه</a:t>
            </a:r>
            <a:endParaRPr kumimoji="0" lang="en-US" sz="14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
        <p:nvSpPr>
          <p:cNvPr id="9" name="Oval 8">
            <a:extLst>
              <a:ext uri="{FF2B5EF4-FFF2-40B4-BE49-F238E27FC236}">
                <a16:creationId xmlns:a16="http://schemas.microsoft.com/office/drawing/2014/main" id="{ED89215C-9827-A95D-8182-B9F2ACF1DCE5}"/>
              </a:ext>
            </a:extLst>
          </p:cNvPr>
          <p:cNvSpPr/>
          <p:nvPr/>
        </p:nvSpPr>
        <p:spPr>
          <a:xfrm>
            <a:off x="10473286" y="2462717"/>
            <a:ext cx="1208315" cy="1295441"/>
          </a:xfrm>
          <a:prstGeom prst="ellipse">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600" b="1" i="0" u="none" strike="noStrike" kern="1200" cap="none" spc="0" normalizeH="0" baseline="0" noProof="0" dirty="0">
                <a:ln>
                  <a:noFill/>
                </a:ln>
                <a:solidFill>
                  <a:schemeClr val="tx1"/>
                </a:solidFill>
                <a:effectLst/>
                <a:uLnTx/>
                <a:uFillTx/>
                <a:latin typeface="Arial"/>
                <a:cs typeface="B Nazanin" panose="00000400000000000000" pitchFamily="2" charset="-78"/>
              </a:rPr>
              <a:t>اطلاعات ملک</a:t>
            </a:r>
            <a:endParaRPr kumimoji="0" lang="en-US" sz="1600" b="1" i="0" u="none" strike="noStrike" kern="1200" cap="none" spc="0" normalizeH="0" baseline="0" noProof="0" dirty="0">
              <a:ln>
                <a:noFill/>
              </a:ln>
              <a:solidFill>
                <a:schemeClr val="tx1"/>
              </a:solidFill>
              <a:effectLst/>
              <a:uLnTx/>
              <a:uFillTx/>
              <a:latin typeface="Arial"/>
              <a:cs typeface="B Nazanin" panose="00000400000000000000" pitchFamily="2" charset="-78"/>
            </a:endParaRPr>
          </a:p>
        </p:txBody>
      </p:sp>
    </p:spTree>
    <p:extLst>
      <p:ext uri="{BB962C8B-B14F-4D97-AF65-F5344CB8AC3E}">
        <p14:creationId xmlns:p14="http://schemas.microsoft.com/office/powerpoint/2010/main" val="263657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95313" y="-60882"/>
            <a:ext cx="589078"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پروژه های تجزیه و تحلیل</a:t>
            </a:r>
            <a:endParaRPr lang="en-US" sz="2800" b="1" dirty="0">
              <a:ln>
                <a:solidFill>
                  <a:schemeClr val="bg1"/>
                </a:solidFill>
              </a:ln>
              <a:solidFill>
                <a:schemeClr val="bg1"/>
              </a:solidFill>
              <a:cs typeface="B Nazanin" panose="00000400000000000000" pitchFamily="2" charset="-78"/>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6274"/>
          <a:stretch/>
        </p:blipFill>
        <p:spPr>
          <a:xfrm>
            <a:off x="4679800" y="2405575"/>
            <a:ext cx="7315215" cy="428512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7859" y="2563189"/>
            <a:ext cx="3049548" cy="3049548"/>
          </a:xfrm>
          <a:prstGeom prst="rect">
            <a:avLst/>
          </a:prstGeom>
        </p:spPr>
      </p:pic>
      <p:sp>
        <p:nvSpPr>
          <p:cNvPr id="32" name="Rectangle 31"/>
          <p:cNvSpPr/>
          <p:nvPr/>
        </p:nvSpPr>
        <p:spPr>
          <a:xfrm>
            <a:off x="5876796" y="2040234"/>
            <a:ext cx="5226111"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متوسط ارزش سرانه خودرو خصوصی برای هر صدک در سال 1400</a:t>
            </a:r>
            <a:endParaRPr lang="en-US" dirty="0"/>
          </a:p>
        </p:txBody>
      </p:sp>
    </p:spTree>
    <p:extLst>
      <p:ext uri="{BB962C8B-B14F-4D97-AF65-F5344CB8AC3E}">
        <p14:creationId xmlns:p14="http://schemas.microsoft.com/office/powerpoint/2010/main" val="365747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74980" y="-40549"/>
            <a:ext cx="629744"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پروژه های تجزیه و تحلیل</a:t>
            </a:r>
            <a:endParaRPr lang="en-US" sz="2800" b="1" dirty="0">
              <a:ln>
                <a:solidFill>
                  <a:schemeClr val="bg1"/>
                </a:solidFill>
              </a:ln>
              <a:solidFill>
                <a:schemeClr val="bg1"/>
              </a:solidFill>
              <a:cs typeface="B Nazanin" panose="00000400000000000000" pitchFamily="2" charset="-78"/>
            </a:endParaRPr>
          </a:p>
        </p:txBody>
      </p:sp>
      <p:sp>
        <p:nvSpPr>
          <p:cNvPr id="6" name="Rectangle 5"/>
          <p:cNvSpPr/>
          <p:nvPr/>
        </p:nvSpPr>
        <p:spPr>
          <a:xfrm>
            <a:off x="6745722" y="6163156"/>
            <a:ext cx="3397084"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حمایت های سیاسی ایران در دوران کرونا</a:t>
            </a:r>
            <a:endParaRPr lang="en-US" dirty="0"/>
          </a:p>
        </p:txBody>
      </p:sp>
      <p:pic>
        <p:nvPicPr>
          <p:cNvPr id="2" name="Picture 1"/>
          <p:cNvPicPr>
            <a:picLocks noChangeAspect="1"/>
          </p:cNvPicPr>
          <p:nvPr/>
        </p:nvPicPr>
        <p:blipFill>
          <a:blip r:embed="rId4"/>
          <a:stretch>
            <a:fillRect/>
          </a:stretch>
        </p:blipFill>
        <p:spPr>
          <a:xfrm>
            <a:off x="5554424" y="2038034"/>
            <a:ext cx="5207362" cy="4088023"/>
          </a:xfrm>
          <a:prstGeom prst="rect">
            <a:avLst/>
          </a:prstGeom>
        </p:spPr>
      </p:pic>
    </p:spTree>
    <p:extLst>
      <p:ext uri="{BB962C8B-B14F-4D97-AF65-F5344CB8AC3E}">
        <p14:creationId xmlns:p14="http://schemas.microsoft.com/office/powerpoint/2010/main" val="422202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68077" y="-33646"/>
            <a:ext cx="643550"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هوش تجاری</a:t>
            </a:r>
            <a:endParaRPr lang="en-US" sz="2800" b="1" dirty="0">
              <a:ln>
                <a:solidFill>
                  <a:schemeClr val="bg1"/>
                </a:solidFill>
              </a:ln>
              <a:solidFill>
                <a:schemeClr val="bg1"/>
              </a:solidFill>
              <a:cs typeface="B Nazanin" panose="00000400000000000000" pitchFamily="2" charset="-78"/>
            </a:endParaRPr>
          </a:p>
        </p:txBody>
      </p:sp>
      <p:sp>
        <p:nvSpPr>
          <p:cNvPr id="6" name="Rectangle 5"/>
          <p:cNvSpPr/>
          <p:nvPr/>
        </p:nvSpPr>
        <p:spPr>
          <a:xfrm>
            <a:off x="5261317" y="6411992"/>
            <a:ext cx="6311343"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سامانه بهره مندی: وضعیت پوشش بیمه اجتماعی به تفکیک استان- شهرستان</a:t>
            </a:r>
            <a:endParaRPr lang="en-US" dirty="0"/>
          </a:p>
        </p:txBody>
      </p:sp>
      <p:pic>
        <p:nvPicPr>
          <p:cNvPr id="18" name="Picture 17"/>
          <p:cNvPicPr/>
          <p:nvPr/>
        </p:nvPicPr>
        <p:blipFill>
          <a:blip r:embed="rId4"/>
          <a:stretch>
            <a:fillRect/>
          </a:stretch>
        </p:blipFill>
        <p:spPr>
          <a:xfrm>
            <a:off x="5308683" y="1941081"/>
            <a:ext cx="5972810" cy="4376420"/>
          </a:xfrm>
          <a:prstGeom prst="rect">
            <a:avLst/>
          </a:prstGeom>
        </p:spPr>
      </p:pic>
    </p:spTree>
    <p:extLst>
      <p:ext uri="{BB962C8B-B14F-4D97-AF65-F5344CB8AC3E}">
        <p14:creationId xmlns:p14="http://schemas.microsoft.com/office/powerpoint/2010/main" val="71248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68077" y="-33646"/>
            <a:ext cx="643550"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هوش تجاری</a:t>
            </a:r>
            <a:endParaRPr lang="en-US" sz="2800" b="1" dirty="0">
              <a:ln>
                <a:solidFill>
                  <a:schemeClr val="bg1"/>
                </a:solidFill>
              </a:ln>
              <a:solidFill>
                <a:schemeClr val="bg1"/>
              </a:solidFill>
              <a:cs typeface="B Nazanin" panose="00000400000000000000" pitchFamily="2" charset="-78"/>
            </a:endParaRPr>
          </a:p>
        </p:txBody>
      </p:sp>
      <p:sp>
        <p:nvSpPr>
          <p:cNvPr id="6" name="Rectangle 5"/>
          <p:cNvSpPr/>
          <p:nvPr/>
        </p:nvSpPr>
        <p:spPr>
          <a:xfrm>
            <a:off x="5908431" y="6459449"/>
            <a:ext cx="4847802"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سامانه بهره مندی: میانگین دهک در کشور به تفکیک استان</a:t>
            </a:r>
            <a:endParaRPr lang="en-US" dirty="0"/>
          </a:p>
        </p:txBody>
      </p:sp>
      <p:grpSp>
        <p:nvGrpSpPr>
          <p:cNvPr id="19" name="Group 18"/>
          <p:cNvGrpSpPr/>
          <p:nvPr/>
        </p:nvGrpSpPr>
        <p:grpSpPr>
          <a:xfrm>
            <a:off x="6337495" y="1960876"/>
            <a:ext cx="4304713" cy="4199621"/>
            <a:chOff x="2419643" y="1477108"/>
            <a:chExt cx="4304713" cy="4199621"/>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7384" t="14974" r="25539" b="20412"/>
            <a:stretch/>
          </p:blipFill>
          <p:spPr>
            <a:xfrm>
              <a:off x="2419643" y="1477108"/>
              <a:ext cx="4079631" cy="4199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89385" t="1025" r="1077" b="80513"/>
            <a:stretch/>
          </p:blipFill>
          <p:spPr>
            <a:xfrm>
              <a:off x="5852160" y="1477108"/>
              <a:ext cx="872196" cy="1266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67703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68077" y="-33646"/>
            <a:ext cx="643550"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هوش تجاری</a:t>
            </a:r>
            <a:endParaRPr lang="en-US" sz="2800" b="1" dirty="0">
              <a:ln>
                <a:solidFill>
                  <a:schemeClr val="bg1"/>
                </a:solidFill>
              </a:ln>
              <a:solidFill>
                <a:schemeClr val="bg1"/>
              </a:solidFill>
              <a:cs typeface="B Nazanin" panose="00000400000000000000" pitchFamily="2" charset="-78"/>
            </a:endParaRPr>
          </a:p>
        </p:txBody>
      </p:sp>
      <p:sp>
        <p:nvSpPr>
          <p:cNvPr id="6" name="Rectangle 5"/>
          <p:cNvSpPr/>
          <p:nvPr/>
        </p:nvSpPr>
        <p:spPr>
          <a:xfrm>
            <a:off x="5908431" y="6459449"/>
            <a:ext cx="5150769"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سامانه بهره مندی: میانگین دهک در کشور به تفکیک شهرستان</a:t>
            </a:r>
            <a:endParaRPr lang="en-US" dirty="0"/>
          </a:p>
        </p:txBody>
      </p:sp>
      <p:grpSp>
        <p:nvGrpSpPr>
          <p:cNvPr id="31" name="Group 30"/>
          <p:cNvGrpSpPr/>
          <p:nvPr/>
        </p:nvGrpSpPr>
        <p:grpSpPr>
          <a:xfrm>
            <a:off x="6386292" y="2061977"/>
            <a:ext cx="4276579" cy="4276578"/>
            <a:chOff x="2307101" y="1463040"/>
            <a:chExt cx="4276579" cy="4276578"/>
          </a:xfrm>
        </p:grpSpPr>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26923" t="18052" r="26308" b="19590"/>
            <a:stretch/>
          </p:blipFill>
          <p:spPr>
            <a:xfrm>
              <a:off x="2307101" y="1463040"/>
              <a:ext cx="4276579" cy="4276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91539" t="1231" r="1077" b="83180"/>
            <a:stretch/>
          </p:blipFill>
          <p:spPr>
            <a:xfrm>
              <a:off x="5908431" y="1463040"/>
              <a:ext cx="675249" cy="1069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03208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68077" y="-33646"/>
            <a:ext cx="643550"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هوش تجاری</a:t>
            </a:r>
            <a:endParaRPr lang="en-US" sz="2800" b="1" dirty="0">
              <a:ln>
                <a:solidFill>
                  <a:schemeClr val="bg1"/>
                </a:solidFill>
              </a:ln>
              <a:solidFill>
                <a:schemeClr val="bg1"/>
              </a:solidFill>
              <a:cs typeface="B Nazanin" panose="00000400000000000000" pitchFamily="2" charset="-78"/>
            </a:endParaRPr>
          </a:p>
        </p:txBody>
      </p:sp>
      <p:sp>
        <p:nvSpPr>
          <p:cNvPr id="6" name="Rectangle 5"/>
          <p:cNvSpPr/>
          <p:nvPr/>
        </p:nvSpPr>
        <p:spPr>
          <a:xfrm>
            <a:off x="5908431" y="6459449"/>
            <a:ext cx="5432898"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سامانه بهره مندی: میانگین دهک در اصفهان به تفکیک گشت پستی</a:t>
            </a:r>
            <a:endParaRPr lang="en-US" dirty="0"/>
          </a:p>
        </p:txBody>
      </p:sp>
      <p:pic>
        <p:nvPicPr>
          <p:cNvPr id="20" name="Picture 19">
            <a:extLst>
              <a:ext uri="{FF2B5EF4-FFF2-40B4-BE49-F238E27FC236}">
                <a16:creationId xmlns:a16="http://schemas.microsoft.com/office/drawing/2014/main" id="{06022CC3-0062-92EB-9C2D-E5A7C5895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8050" y="2033078"/>
            <a:ext cx="7491746" cy="4334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30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3B4EB-D446-123C-EFC0-97ABE400AF54}"/>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1BB7D32C-2B1C-1AA4-AF7C-3A6E7300B0B4}"/>
              </a:ext>
            </a:extLst>
          </p:cNvPr>
          <p:cNvSpPr/>
          <p:nvPr/>
        </p:nvSpPr>
        <p:spPr>
          <a:xfrm>
            <a:off x="1015821" y="-1165540"/>
            <a:ext cx="12227234" cy="2062642"/>
          </a:xfrm>
          <a:prstGeom prst="roundRect">
            <a:avLst>
              <a:gd name="adj" fmla="val 50000"/>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3FDEA90-177E-AAAF-ABF7-DF29E6D45109}"/>
              </a:ext>
            </a:extLst>
          </p:cNvPr>
          <p:cNvSpPr/>
          <p:nvPr/>
        </p:nvSpPr>
        <p:spPr>
          <a:xfrm>
            <a:off x="881668" y="-1139810"/>
            <a:ext cx="10464800" cy="1139886"/>
          </a:xfrm>
          <a:prstGeom prst="round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a-IR" dirty="0">
                <a:cs typeface="B Titr" panose="00000700000000000000" pitchFamily="2" charset="-78"/>
              </a:rPr>
              <a:t>فهرست مطالب</a:t>
            </a:r>
          </a:p>
          <a:p>
            <a:pPr algn="ctr"/>
            <a:endParaRPr lang="en-US" dirty="0">
              <a:cs typeface="B Titr" panose="00000700000000000000" pitchFamily="2" charset="-78"/>
            </a:endParaRPr>
          </a:p>
        </p:txBody>
      </p:sp>
      <p:sp>
        <p:nvSpPr>
          <p:cNvPr id="5" name="Trapezoid 4">
            <a:extLst>
              <a:ext uri="{FF2B5EF4-FFF2-40B4-BE49-F238E27FC236}">
                <a16:creationId xmlns:a16="http://schemas.microsoft.com/office/drawing/2014/main" id="{C62D3682-5A95-3FA0-81E9-5A0E881D14B2}"/>
              </a:ext>
            </a:extLst>
          </p:cNvPr>
          <p:cNvSpPr/>
          <p:nvPr/>
        </p:nvSpPr>
        <p:spPr>
          <a:xfrm>
            <a:off x="-1183144" y="2224897"/>
            <a:ext cx="9427005" cy="4283614"/>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EC1D71F2-22AD-3A16-6ECD-2171BFB6A0A2}"/>
              </a:ext>
            </a:extLst>
          </p:cNvPr>
          <p:cNvSpPr/>
          <p:nvPr/>
        </p:nvSpPr>
        <p:spPr>
          <a:xfrm>
            <a:off x="3915095" y="2253771"/>
            <a:ext cx="9427005" cy="4281672"/>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21BD707-472A-A84D-EB42-55035B35FE5D}"/>
              </a:ext>
            </a:extLst>
          </p:cNvPr>
          <p:cNvGrpSpPr/>
          <p:nvPr/>
        </p:nvGrpSpPr>
        <p:grpSpPr>
          <a:xfrm>
            <a:off x="2670906" y="192191"/>
            <a:ext cx="5834106" cy="666978"/>
            <a:chOff x="2331241" y="57456"/>
            <a:chExt cx="5834106" cy="666978"/>
          </a:xfrm>
        </p:grpSpPr>
        <p:sp>
          <p:nvSpPr>
            <p:cNvPr id="7" name="Trapezoid 6">
              <a:extLst>
                <a:ext uri="{FF2B5EF4-FFF2-40B4-BE49-F238E27FC236}">
                  <a16:creationId xmlns:a16="http://schemas.microsoft.com/office/drawing/2014/main" id="{620D9767-FFA8-DA63-DB3D-C676018DB869}"/>
                </a:ext>
              </a:extLst>
            </p:cNvPr>
            <p:cNvSpPr/>
            <p:nvPr/>
          </p:nvSpPr>
          <p:spPr>
            <a:xfrm rot="10800000">
              <a:off x="2331241" y="57456"/>
              <a:ext cx="5834106" cy="666978"/>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B8721ED-054E-25F2-14C9-7AA13A40798F}"/>
                </a:ext>
              </a:extLst>
            </p:cNvPr>
            <p:cNvSpPr txBox="1"/>
            <p:nvPr/>
          </p:nvSpPr>
          <p:spPr>
            <a:xfrm>
              <a:off x="2869390" y="170707"/>
              <a:ext cx="4940490" cy="461665"/>
            </a:xfrm>
            <a:prstGeom prst="rect">
              <a:avLst/>
            </a:prstGeom>
            <a:noFill/>
          </p:spPr>
          <p:txBody>
            <a:bodyPr wrap="square" rtlCol="0">
              <a:spAutoFit/>
            </a:bodyPr>
            <a:lstStyle/>
            <a:p>
              <a:pPr algn="ctr"/>
              <a:r>
                <a:rPr lang="fa-IR" sz="2400" dirty="0">
                  <a:solidFill>
                    <a:schemeClr val="accent4">
                      <a:lumMod val="50000"/>
                      <a:alpha val="78000"/>
                    </a:schemeClr>
                  </a:solidFill>
                  <a:cs typeface="B Nazanin" panose="00000400000000000000" pitchFamily="2" charset="-78"/>
                </a:rPr>
                <a:t>نمای اولیه سامانه بهره‌مندی ایرانیان</a:t>
              </a:r>
            </a:p>
          </p:txBody>
        </p:sp>
      </p:grpSp>
      <p:pic>
        <p:nvPicPr>
          <p:cNvPr id="3" name="Graphic 2" descr="Line arrow Horizontal U turn">
            <a:hlinkClick r:id="rId2" action="ppaction://hlinksldjump"/>
            <a:extLst>
              <a:ext uri="{FF2B5EF4-FFF2-40B4-BE49-F238E27FC236}">
                <a16:creationId xmlns:a16="http://schemas.microsoft.com/office/drawing/2014/main" id="{5CCDACB2-3723-00E4-8AE5-DEB7E9EC8C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150148" y="6147056"/>
            <a:ext cx="274320" cy="274320"/>
          </a:xfrm>
          <a:prstGeom prst="rect">
            <a:avLst/>
          </a:prstGeom>
        </p:spPr>
      </p:pic>
      <p:sp>
        <p:nvSpPr>
          <p:cNvPr id="33" name="Trapezoid 32">
            <a:extLst>
              <a:ext uri="{FF2B5EF4-FFF2-40B4-BE49-F238E27FC236}">
                <a16:creationId xmlns:a16="http://schemas.microsoft.com/office/drawing/2014/main" id="{B7872F0A-8D15-6EA4-9C7D-2E7E407EE116}"/>
              </a:ext>
            </a:extLst>
          </p:cNvPr>
          <p:cNvSpPr/>
          <p:nvPr/>
        </p:nvSpPr>
        <p:spPr>
          <a:xfrm rot="10800000">
            <a:off x="12341178" y="4145290"/>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apezoid 58">
            <a:extLst>
              <a:ext uri="{FF2B5EF4-FFF2-40B4-BE49-F238E27FC236}">
                <a16:creationId xmlns:a16="http://schemas.microsoft.com/office/drawing/2014/main" id="{219EE656-1983-F80C-4074-4E7F2610B1CB}"/>
              </a:ext>
            </a:extLst>
          </p:cNvPr>
          <p:cNvSpPr/>
          <p:nvPr/>
        </p:nvSpPr>
        <p:spPr>
          <a:xfrm>
            <a:off x="14002612" y="425084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16C93E0D-FB45-AF9E-A14B-4197A2E622E1}"/>
              </a:ext>
            </a:extLst>
          </p:cNvPr>
          <p:cNvSpPr/>
          <p:nvPr/>
        </p:nvSpPr>
        <p:spPr>
          <a:xfrm rot="10800000">
            <a:off x="-5887322" y="4199329"/>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apezoid 61">
            <a:extLst>
              <a:ext uri="{FF2B5EF4-FFF2-40B4-BE49-F238E27FC236}">
                <a16:creationId xmlns:a16="http://schemas.microsoft.com/office/drawing/2014/main" id="{FE7F1FA2-BB44-DE40-6682-C78B6A557B87}"/>
              </a:ext>
            </a:extLst>
          </p:cNvPr>
          <p:cNvSpPr/>
          <p:nvPr/>
        </p:nvSpPr>
        <p:spPr>
          <a:xfrm>
            <a:off x="-5628118" y="427579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BCB0200A-5D39-93C8-BE38-F16608CD0108}"/>
              </a:ext>
            </a:extLst>
          </p:cNvPr>
          <p:cNvSpPr/>
          <p:nvPr/>
        </p:nvSpPr>
        <p:spPr>
          <a:xfrm>
            <a:off x="12474199" y="1555333"/>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Trapezoid 64">
            <a:extLst>
              <a:ext uri="{FF2B5EF4-FFF2-40B4-BE49-F238E27FC236}">
                <a16:creationId xmlns:a16="http://schemas.microsoft.com/office/drawing/2014/main" id="{CFDFA164-1FA0-93F3-D70D-0BA333D59CF0}"/>
              </a:ext>
            </a:extLst>
          </p:cNvPr>
          <p:cNvSpPr/>
          <p:nvPr/>
        </p:nvSpPr>
        <p:spPr>
          <a:xfrm>
            <a:off x="-3042858" y="1557918"/>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11">
            <a:extLst>
              <a:ext uri="{FF2B5EF4-FFF2-40B4-BE49-F238E27FC236}">
                <a16:creationId xmlns:a16="http://schemas.microsoft.com/office/drawing/2014/main" id="{598FB986-AD21-4F3B-DB6D-1532EBB4B3B1}"/>
              </a:ext>
            </a:extLst>
          </p:cNvPr>
          <p:cNvGrpSpPr/>
          <p:nvPr/>
        </p:nvGrpSpPr>
        <p:grpSpPr>
          <a:xfrm>
            <a:off x="8274629" y="17307"/>
            <a:ext cx="3785486" cy="640080"/>
            <a:chOff x="1507788" y="4889549"/>
            <a:chExt cx="3785486" cy="640080"/>
          </a:xfrm>
        </p:grpSpPr>
        <p:sp>
          <p:nvSpPr>
            <p:cNvPr id="13" name="TextBox 12">
              <a:extLst>
                <a:ext uri="{FF2B5EF4-FFF2-40B4-BE49-F238E27FC236}">
                  <a16:creationId xmlns:a16="http://schemas.microsoft.com/office/drawing/2014/main" id="{55363AF3-DAD8-CC4F-35CB-C1180123AA4C}"/>
                </a:ext>
              </a:extLst>
            </p:cNvPr>
            <p:cNvSpPr txBox="1"/>
            <p:nvPr/>
          </p:nvSpPr>
          <p:spPr>
            <a:xfrm>
              <a:off x="1507788" y="4897103"/>
              <a:ext cx="2956144" cy="469359"/>
            </a:xfrm>
            <a:prstGeom prst="rect">
              <a:avLst/>
            </a:prstGeom>
            <a:noFill/>
          </p:spPr>
          <p:txBody>
            <a:bodyPr wrap="square" rtlCol="0">
              <a:spAutoFit/>
            </a:bodyPr>
            <a:lstStyle/>
            <a:p>
              <a:pPr algn="just" rtl="1">
                <a:lnSpc>
                  <a:spcPct val="200000"/>
                </a:lnSpc>
              </a:pPr>
              <a:r>
                <a:rPr lang="fa-IR" sz="1400" b="1" dirty="0">
                  <a:cs typeface="B Nazanin" panose="00000400000000000000" pitchFamily="2" charset="-78"/>
                </a:rPr>
                <a:t>معرفی سامانه اطلاعات </a:t>
              </a:r>
              <a:r>
                <a:rPr lang="fa-IR" sz="1400" b="1" dirty="0" err="1">
                  <a:cs typeface="B Nazanin" panose="00000400000000000000" pitchFamily="2" charset="-78"/>
                </a:rPr>
                <a:t>بهره‌مندی</a:t>
              </a:r>
              <a:r>
                <a:rPr lang="fa-IR" sz="1400" b="1" dirty="0">
                  <a:cs typeface="B Nazanin" panose="00000400000000000000" pitchFamily="2" charset="-78"/>
                </a:rPr>
                <a:t> ایرانیان </a:t>
              </a:r>
            </a:p>
          </p:txBody>
        </p:sp>
        <p:grpSp>
          <p:nvGrpSpPr>
            <p:cNvPr id="14" name="Group 13">
              <a:extLst>
                <a:ext uri="{FF2B5EF4-FFF2-40B4-BE49-F238E27FC236}">
                  <a16:creationId xmlns:a16="http://schemas.microsoft.com/office/drawing/2014/main" id="{03B8429F-8BDB-F552-A3B1-16C70DC61081}"/>
                </a:ext>
              </a:extLst>
            </p:cNvPr>
            <p:cNvGrpSpPr/>
            <p:nvPr/>
          </p:nvGrpSpPr>
          <p:grpSpPr>
            <a:xfrm>
              <a:off x="4561754" y="4889549"/>
              <a:ext cx="731520" cy="640080"/>
              <a:chOff x="4561754" y="4889549"/>
              <a:chExt cx="731520" cy="640080"/>
            </a:xfrm>
          </p:grpSpPr>
          <p:grpSp>
            <p:nvGrpSpPr>
              <p:cNvPr id="15" name="Group 14">
                <a:extLst>
                  <a:ext uri="{FF2B5EF4-FFF2-40B4-BE49-F238E27FC236}">
                    <a16:creationId xmlns:a16="http://schemas.microsoft.com/office/drawing/2014/main" id="{0E1CEA3A-C785-C9C6-D7F0-48CA7915BCF2}"/>
                  </a:ext>
                </a:extLst>
              </p:cNvPr>
              <p:cNvGrpSpPr/>
              <p:nvPr/>
            </p:nvGrpSpPr>
            <p:grpSpPr>
              <a:xfrm>
                <a:off x="4561754" y="4889549"/>
                <a:ext cx="731520" cy="640080"/>
                <a:chOff x="4411243" y="4415744"/>
                <a:chExt cx="971998" cy="846777"/>
              </a:xfrm>
            </p:grpSpPr>
            <p:sp>
              <p:nvSpPr>
                <p:cNvPr id="18" name="Oval 17">
                  <a:extLst>
                    <a:ext uri="{FF2B5EF4-FFF2-40B4-BE49-F238E27FC236}">
                      <a16:creationId xmlns:a16="http://schemas.microsoft.com/office/drawing/2014/main" id="{E2AD65A0-3419-B0F1-B6C7-E6A842779BF0}"/>
                    </a:ext>
                  </a:extLst>
                </p:cNvPr>
                <p:cNvSpPr/>
                <p:nvPr/>
              </p:nvSpPr>
              <p:spPr>
                <a:xfrm>
                  <a:off x="4536464" y="4415744"/>
                  <a:ext cx="846777" cy="846777"/>
                </a:xfrm>
                <a:prstGeom prst="ellipse">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Oval 18">
                  <a:hlinkClick r:id="rId5" action="ppaction://hlinksldjump"/>
                  <a:extLst>
                    <a:ext uri="{FF2B5EF4-FFF2-40B4-BE49-F238E27FC236}">
                      <a16:creationId xmlns:a16="http://schemas.microsoft.com/office/drawing/2014/main" id="{8DE5EDA4-9932-2819-698D-252E8C9559F4}"/>
                    </a:ext>
                  </a:extLst>
                </p:cNvPr>
                <p:cNvSpPr/>
                <p:nvPr/>
              </p:nvSpPr>
              <p:spPr>
                <a:xfrm>
                  <a:off x="4411243" y="4425737"/>
                  <a:ext cx="826791" cy="826791"/>
                </a:xfrm>
                <a:prstGeom prst="ellipse">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pic>
            <p:nvPicPr>
              <p:cNvPr id="17" name="Graphic 16" descr="Lecturer">
                <a:extLst>
                  <a:ext uri="{FF2B5EF4-FFF2-40B4-BE49-F238E27FC236}">
                    <a16:creationId xmlns:a16="http://schemas.microsoft.com/office/drawing/2014/main" id="{D4FCEC47-3343-3593-3042-02326971FD7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657538" y="4934718"/>
                <a:ext cx="492670" cy="492670"/>
              </a:xfrm>
              <a:prstGeom prst="rect">
                <a:avLst/>
              </a:prstGeom>
            </p:spPr>
          </p:pic>
        </p:grpSp>
      </p:grpSp>
      <p:pic>
        <p:nvPicPr>
          <p:cNvPr id="10" name="Picture 9">
            <a:extLst>
              <a:ext uri="{FF2B5EF4-FFF2-40B4-BE49-F238E27FC236}">
                <a16:creationId xmlns:a16="http://schemas.microsoft.com/office/drawing/2014/main" id="{368A813F-CB5E-C88B-6E1B-D19ECAA6D7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211" y="899776"/>
            <a:ext cx="9966401" cy="5473411"/>
          </a:xfrm>
          <a:prstGeom prst="rect">
            <a:avLst/>
          </a:prstGeom>
        </p:spPr>
      </p:pic>
    </p:spTree>
    <p:extLst>
      <p:ext uri="{BB962C8B-B14F-4D97-AF65-F5344CB8AC3E}">
        <p14:creationId xmlns:p14="http://schemas.microsoft.com/office/powerpoint/2010/main" val="8224710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advClick="0">
        <p159:morph option="byObject"/>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CED66-1DE0-B564-CAB4-490E5ACDA950}"/>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7DACBC6D-3212-D40A-0E9B-0296B2A4CA57}"/>
              </a:ext>
            </a:extLst>
          </p:cNvPr>
          <p:cNvSpPr/>
          <p:nvPr/>
        </p:nvSpPr>
        <p:spPr>
          <a:xfrm>
            <a:off x="1015821" y="-1165540"/>
            <a:ext cx="12227234" cy="2062642"/>
          </a:xfrm>
          <a:prstGeom prst="roundRect">
            <a:avLst>
              <a:gd name="adj" fmla="val 50000"/>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A9F7797-403A-2766-D5A8-90E6B1CFE94B}"/>
              </a:ext>
            </a:extLst>
          </p:cNvPr>
          <p:cNvSpPr/>
          <p:nvPr/>
        </p:nvSpPr>
        <p:spPr>
          <a:xfrm>
            <a:off x="881668" y="-1139810"/>
            <a:ext cx="10464800" cy="1139886"/>
          </a:xfrm>
          <a:prstGeom prst="round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a-IR" dirty="0">
                <a:cs typeface="B Titr" panose="00000700000000000000" pitchFamily="2" charset="-78"/>
              </a:rPr>
              <a:t>فهرست مطالب</a:t>
            </a:r>
          </a:p>
          <a:p>
            <a:pPr algn="ctr"/>
            <a:endParaRPr lang="en-US" dirty="0">
              <a:cs typeface="B Titr" panose="00000700000000000000" pitchFamily="2" charset="-78"/>
            </a:endParaRPr>
          </a:p>
        </p:txBody>
      </p:sp>
      <p:sp>
        <p:nvSpPr>
          <p:cNvPr id="2" name="Parallelogram 1">
            <a:extLst>
              <a:ext uri="{FF2B5EF4-FFF2-40B4-BE49-F238E27FC236}">
                <a16:creationId xmlns:a16="http://schemas.microsoft.com/office/drawing/2014/main" id="{63EC4BBA-2CEF-E097-DACA-0C069DAAF9A4}"/>
              </a:ext>
            </a:extLst>
          </p:cNvPr>
          <p:cNvSpPr/>
          <p:nvPr/>
        </p:nvSpPr>
        <p:spPr>
          <a:xfrm>
            <a:off x="-2300328" y="1018842"/>
            <a:ext cx="16309074" cy="5128214"/>
          </a:xfrm>
          <a:prstGeom prst="parallelogram">
            <a:avLst>
              <a:gd name="adj" fmla="val 24643"/>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apezoid 4">
            <a:extLst>
              <a:ext uri="{FF2B5EF4-FFF2-40B4-BE49-F238E27FC236}">
                <a16:creationId xmlns:a16="http://schemas.microsoft.com/office/drawing/2014/main" id="{475129D8-304C-B5DE-BB98-0606CE716F43}"/>
              </a:ext>
            </a:extLst>
          </p:cNvPr>
          <p:cNvSpPr/>
          <p:nvPr/>
        </p:nvSpPr>
        <p:spPr>
          <a:xfrm>
            <a:off x="-1183144" y="2224897"/>
            <a:ext cx="9427005" cy="4283614"/>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4D893039-2C8B-F48C-6D9F-91240462A9C3}"/>
              </a:ext>
            </a:extLst>
          </p:cNvPr>
          <p:cNvSpPr/>
          <p:nvPr/>
        </p:nvSpPr>
        <p:spPr>
          <a:xfrm>
            <a:off x="3915095" y="2253771"/>
            <a:ext cx="9427005" cy="4281672"/>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63D824DD-E4B1-6AE0-055B-06309E9EA8F0}"/>
              </a:ext>
            </a:extLst>
          </p:cNvPr>
          <p:cNvGrpSpPr/>
          <p:nvPr/>
        </p:nvGrpSpPr>
        <p:grpSpPr>
          <a:xfrm>
            <a:off x="3197015" y="822711"/>
            <a:ext cx="5834106" cy="769441"/>
            <a:chOff x="3178946" y="1004115"/>
            <a:chExt cx="5834106" cy="769441"/>
          </a:xfrm>
        </p:grpSpPr>
        <p:sp>
          <p:nvSpPr>
            <p:cNvPr id="7" name="Trapezoid 6">
              <a:extLst>
                <a:ext uri="{FF2B5EF4-FFF2-40B4-BE49-F238E27FC236}">
                  <a16:creationId xmlns:a16="http://schemas.microsoft.com/office/drawing/2014/main" id="{2639749E-623C-1BF6-BBD7-3AD22D3A1946}"/>
                </a:ext>
              </a:extLst>
            </p:cNvPr>
            <p:cNvSpPr/>
            <p:nvPr/>
          </p:nvSpPr>
          <p:spPr>
            <a:xfrm rot="10800000">
              <a:off x="3178946" y="1026437"/>
              <a:ext cx="5834106" cy="666978"/>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C1074B22-F8C3-AC8F-97FE-7446D9CE2FC1}"/>
                </a:ext>
              </a:extLst>
            </p:cNvPr>
            <p:cNvSpPr txBox="1"/>
            <p:nvPr/>
          </p:nvSpPr>
          <p:spPr>
            <a:xfrm>
              <a:off x="3625754" y="1004115"/>
              <a:ext cx="4940490" cy="769441"/>
            </a:xfrm>
            <a:prstGeom prst="rect">
              <a:avLst/>
            </a:prstGeom>
            <a:noFill/>
          </p:spPr>
          <p:txBody>
            <a:bodyPr wrap="square" rtlCol="0">
              <a:spAutoFit/>
            </a:bodyPr>
            <a:lstStyle/>
            <a:p>
              <a:pPr algn="ctr"/>
              <a:r>
                <a:rPr lang="fa-IR" sz="2400" dirty="0">
                  <a:solidFill>
                    <a:schemeClr val="accent4">
                      <a:lumMod val="50000"/>
                      <a:alpha val="78000"/>
                    </a:schemeClr>
                  </a:solidFill>
                  <a:cs typeface="B Nazanin" panose="00000400000000000000" pitchFamily="2" charset="-78"/>
                </a:rPr>
                <a:t>نمای اولیه سامانه </a:t>
              </a:r>
              <a:r>
                <a:rPr lang="fa-IR" sz="2400" dirty="0" err="1">
                  <a:solidFill>
                    <a:schemeClr val="accent4">
                      <a:lumMod val="50000"/>
                      <a:alpha val="78000"/>
                    </a:schemeClr>
                  </a:solidFill>
                  <a:cs typeface="B Nazanin" panose="00000400000000000000" pitchFamily="2" charset="-78"/>
                </a:rPr>
                <a:t>بهره‌مندی</a:t>
              </a:r>
              <a:r>
                <a:rPr lang="fa-IR" sz="2400" dirty="0">
                  <a:solidFill>
                    <a:schemeClr val="accent4">
                      <a:lumMod val="50000"/>
                      <a:alpha val="78000"/>
                    </a:schemeClr>
                  </a:solidFill>
                  <a:cs typeface="B Nazanin" panose="00000400000000000000" pitchFamily="2" charset="-78"/>
                </a:rPr>
                <a:t> ایرانیان</a:t>
              </a:r>
            </a:p>
            <a:p>
              <a:pPr algn="ctr"/>
              <a:r>
                <a:rPr lang="fa-IR" sz="2000" dirty="0">
                  <a:solidFill>
                    <a:schemeClr val="accent4">
                      <a:lumMod val="50000"/>
                      <a:alpha val="78000"/>
                    </a:schemeClr>
                  </a:solidFill>
                  <a:effectLst>
                    <a:outerShdw blurRad="38100" dist="38100" dir="2700000" algn="tl">
                      <a:srgbClr val="000000">
                        <a:alpha val="43137"/>
                      </a:srgbClr>
                    </a:outerShdw>
                  </a:effectLst>
                  <a:cs typeface="B Nazanin" panose="00000400000000000000" pitchFamily="2" charset="-78"/>
                </a:rPr>
                <a:t>شاخص: میانگین بعد خانوار به تفکیک استان </a:t>
              </a:r>
            </a:p>
          </p:txBody>
        </p:sp>
      </p:grpSp>
      <p:pic>
        <p:nvPicPr>
          <p:cNvPr id="3" name="Graphic 2" descr="Line arrow Horizontal U turn">
            <a:hlinkClick r:id="rId2" action="ppaction://hlinksldjump"/>
            <a:extLst>
              <a:ext uri="{FF2B5EF4-FFF2-40B4-BE49-F238E27FC236}">
                <a16:creationId xmlns:a16="http://schemas.microsoft.com/office/drawing/2014/main" id="{72AEB61A-DC8D-4B0E-C9EF-76FC1319D7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150148" y="6147056"/>
            <a:ext cx="274320" cy="274320"/>
          </a:xfrm>
          <a:prstGeom prst="rect">
            <a:avLst/>
          </a:prstGeom>
        </p:spPr>
      </p:pic>
      <p:sp>
        <p:nvSpPr>
          <p:cNvPr id="33" name="Trapezoid 32">
            <a:extLst>
              <a:ext uri="{FF2B5EF4-FFF2-40B4-BE49-F238E27FC236}">
                <a16:creationId xmlns:a16="http://schemas.microsoft.com/office/drawing/2014/main" id="{571355AF-F2B5-455D-C329-B8B140A0DC0C}"/>
              </a:ext>
            </a:extLst>
          </p:cNvPr>
          <p:cNvSpPr/>
          <p:nvPr/>
        </p:nvSpPr>
        <p:spPr>
          <a:xfrm rot="10800000">
            <a:off x="12341178" y="4145290"/>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apezoid 58">
            <a:extLst>
              <a:ext uri="{FF2B5EF4-FFF2-40B4-BE49-F238E27FC236}">
                <a16:creationId xmlns:a16="http://schemas.microsoft.com/office/drawing/2014/main" id="{0B5C47FD-C282-0E8C-0D2A-D49C415B1058}"/>
              </a:ext>
            </a:extLst>
          </p:cNvPr>
          <p:cNvSpPr/>
          <p:nvPr/>
        </p:nvSpPr>
        <p:spPr>
          <a:xfrm>
            <a:off x="14002612" y="425084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1BDBCED5-B8B1-DFA5-42C0-374141C7FFBB}"/>
              </a:ext>
            </a:extLst>
          </p:cNvPr>
          <p:cNvSpPr/>
          <p:nvPr/>
        </p:nvSpPr>
        <p:spPr>
          <a:xfrm rot="10800000">
            <a:off x="-5887322" y="4199329"/>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apezoid 61">
            <a:extLst>
              <a:ext uri="{FF2B5EF4-FFF2-40B4-BE49-F238E27FC236}">
                <a16:creationId xmlns:a16="http://schemas.microsoft.com/office/drawing/2014/main" id="{CA00F051-1A16-DFFC-E125-331E92A62B15}"/>
              </a:ext>
            </a:extLst>
          </p:cNvPr>
          <p:cNvSpPr/>
          <p:nvPr/>
        </p:nvSpPr>
        <p:spPr>
          <a:xfrm>
            <a:off x="-5628118" y="427579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113C0C20-9659-BDB4-2B5C-616D7813FA4D}"/>
              </a:ext>
            </a:extLst>
          </p:cNvPr>
          <p:cNvSpPr/>
          <p:nvPr/>
        </p:nvSpPr>
        <p:spPr>
          <a:xfrm>
            <a:off x="12474199" y="1555333"/>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Trapezoid 64">
            <a:extLst>
              <a:ext uri="{FF2B5EF4-FFF2-40B4-BE49-F238E27FC236}">
                <a16:creationId xmlns:a16="http://schemas.microsoft.com/office/drawing/2014/main" id="{1A79F2AE-FEB5-FD20-941F-514B6CAC109C}"/>
              </a:ext>
            </a:extLst>
          </p:cNvPr>
          <p:cNvSpPr/>
          <p:nvPr/>
        </p:nvSpPr>
        <p:spPr>
          <a:xfrm>
            <a:off x="-3042858" y="1557918"/>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11">
            <a:extLst>
              <a:ext uri="{FF2B5EF4-FFF2-40B4-BE49-F238E27FC236}">
                <a16:creationId xmlns:a16="http://schemas.microsoft.com/office/drawing/2014/main" id="{21058E5D-2873-002F-604D-9FA89B27C36E}"/>
              </a:ext>
            </a:extLst>
          </p:cNvPr>
          <p:cNvGrpSpPr/>
          <p:nvPr/>
        </p:nvGrpSpPr>
        <p:grpSpPr>
          <a:xfrm>
            <a:off x="7347204" y="315003"/>
            <a:ext cx="3785486" cy="640080"/>
            <a:chOff x="1507788" y="4889549"/>
            <a:chExt cx="3785486" cy="640080"/>
          </a:xfrm>
        </p:grpSpPr>
        <p:sp>
          <p:nvSpPr>
            <p:cNvPr id="13" name="TextBox 12">
              <a:extLst>
                <a:ext uri="{FF2B5EF4-FFF2-40B4-BE49-F238E27FC236}">
                  <a16:creationId xmlns:a16="http://schemas.microsoft.com/office/drawing/2014/main" id="{4EA884F0-E239-F83A-C3E9-A62D4D7AEC54}"/>
                </a:ext>
              </a:extLst>
            </p:cNvPr>
            <p:cNvSpPr txBox="1"/>
            <p:nvPr/>
          </p:nvSpPr>
          <p:spPr>
            <a:xfrm>
              <a:off x="1507788" y="4897103"/>
              <a:ext cx="2956144" cy="469359"/>
            </a:xfrm>
            <a:prstGeom prst="rect">
              <a:avLst/>
            </a:prstGeom>
            <a:noFill/>
          </p:spPr>
          <p:txBody>
            <a:bodyPr wrap="square" rtlCol="0">
              <a:spAutoFit/>
            </a:bodyPr>
            <a:lstStyle/>
            <a:p>
              <a:pPr algn="just" rtl="1">
                <a:lnSpc>
                  <a:spcPct val="200000"/>
                </a:lnSpc>
              </a:pPr>
              <a:r>
                <a:rPr lang="fa-IR" sz="1400" b="1" dirty="0">
                  <a:cs typeface="B Nazanin" panose="00000400000000000000" pitchFamily="2" charset="-78"/>
                </a:rPr>
                <a:t>معرفی سامانه اطلاعات </a:t>
              </a:r>
              <a:r>
                <a:rPr lang="fa-IR" sz="1400" b="1" dirty="0" err="1">
                  <a:cs typeface="B Nazanin" panose="00000400000000000000" pitchFamily="2" charset="-78"/>
                </a:rPr>
                <a:t>بهره‌مندی</a:t>
              </a:r>
              <a:r>
                <a:rPr lang="fa-IR" sz="1400" b="1" dirty="0">
                  <a:cs typeface="B Nazanin" panose="00000400000000000000" pitchFamily="2" charset="-78"/>
                </a:rPr>
                <a:t> ایرانیان </a:t>
              </a:r>
            </a:p>
          </p:txBody>
        </p:sp>
        <p:grpSp>
          <p:nvGrpSpPr>
            <p:cNvPr id="14" name="Group 13">
              <a:extLst>
                <a:ext uri="{FF2B5EF4-FFF2-40B4-BE49-F238E27FC236}">
                  <a16:creationId xmlns:a16="http://schemas.microsoft.com/office/drawing/2014/main" id="{6686D83C-72EC-E249-81D2-E78E481603FF}"/>
                </a:ext>
              </a:extLst>
            </p:cNvPr>
            <p:cNvGrpSpPr/>
            <p:nvPr/>
          </p:nvGrpSpPr>
          <p:grpSpPr>
            <a:xfrm>
              <a:off x="4561754" y="4889549"/>
              <a:ext cx="731520" cy="640080"/>
              <a:chOff x="4561754" y="4889549"/>
              <a:chExt cx="731520" cy="640080"/>
            </a:xfrm>
          </p:grpSpPr>
          <p:grpSp>
            <p:nvGrpSpPr>
              <p:cNvPr id="15" name="Group 14">
                <a:extLst>
                  <a:ext uri="{FF2B5EF4-FFF2-40B4-BE49-F238E27FC236}">
                    <a16:creationId xmlns:a16="http://schemas.microsoft.com/office/drawing/2014/main" id="{CEBFAAC8-2306-735C-F541-2EB279B60832}"/>
                  </a:ext>
                </a:extLst>
              </p:cNvPr>
              <p:cNvGrpSpPr/>
              <p:nvPr/>
            </p:nvGrpSpPr>
            <p:grpSpPr>
              <a:xfrm>
                <a:off x="4561754" y="4889549"/>
                <a:ext cx="731520" cy="640080"/>
                <a:chOff x="4411243" y="4415744"/>
                <a:chExt cx="971998" cy="846777"/>
              </a:xfrm>
            </p:grpSpPr>
            <p:sp>
              <p:nvSpPr>
                <p:cNvPr id="18" name="Oval 17">
                  <a:extLst>
                    <a:ext uri="{FF2B5EF4-FFF2-40B4-BE49-F238E27FC236}">
                      <a16:creationId xmlns:a16="http://schemas.microsoft.com/office/drawing/2014/main" id="{C08BC79B-1335-8D68-FFDE-EA1F269CB0A4}"/>
                    </a:ext>
                  </a:extLst>
                </p:cNvPr>
                <p:cNvSpPr/>
                <p:nvPr/>
              </p:nvSpPr>
              <p:spPr>
                <a:xfrm>
                  <a:off x="4536464" y="4415744"/>
                  <a:ext cx="846777" cy="846777"/>
                </a:xfrm>
                <a:prstGeom prst="ellipse">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Oval 18">
                  <a:hlinkClick r:id="rId5" action="ppaction://hlinksldjump"/>
                  <a:extLst>
                    <a:ext uri="{FF2B5EF4-FFF2-40B4-BE49-F238E27FC236}">
                      <a16:creationId xmlns:a16="http://schemas.microsoft.com/office/drawing/2014/main" id="{886FCDF0-FEFA-7D6D-3C26-BD0A9EF99076}"/>
                    </a:ext>
                  </a:extLst>
                </p:cNvPr>
                <p:cNvSpPr/>
                <p:nvPr/>
              </p:nvSpPr>
              <p:spPr>
                <a:xfrm>
                  <a:off x="4411243" y="4425737"/>
                  <a:ext cx="826791" cy="826791"/>
                </a:xfrm>
                <a:prstGeom prst="ellipse">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pic>
            <p:nvPicPr>
              <p:cNvPr id="17" name="Graphic 16" descr="Lecturer">
                <a:extLst>
                  <a:ext uri="{FF2B5EF4-FFF2-40B4-BE49-F238E27FC236}">
                    <a16:creationId xmlns:a16="http://schemas.microsoft.com/office/drawing/2014/main" id="{76DDF8E1-E207-D515-4F60-B5277260F0C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657538" y="4934718"/>
                <a:ext cx="492670" cy="492670"/>
              </a:xfrm>
              <a:prstGeom prst="rect">
                <a:avLst/>
              </a:prstGeom>
            </p:spPr>
          </p:pic>
        </p:grpSp>
      </p:grpSp>
      <p:grpSp>
        <p:nvGrpSpPr>
          <p:cNvPr id="23" name="Group 22">
            <a:extLst>
              <a:ext uri="{FF2B5EF4-FFF2-40B4-BE49-F238E27FC236}">
                <a16:creationId xmlns:a16="http://schemas.microsoft.com/office/drawing/2014/main" id="{554268EC-E743-5B38-78BE-B0CB6213D5E9}"/>
              </a:ext>
            </a:extLst>
          </p:cNvPr>
          <p:cNvGrpSpPr/>
          <p:nvPr/>
        </p:nvGrpSpPr>
        <p:grpSpPr>
          <a:xfrm>
            <a:off x="737085" y="1742058"/>
            <a:ext cx="10391153" cy="4710017"/>
            <a:chOff x="672374" y="2699525"/>
            <a:chExt cx="8672476" cy="3808160"/>
          </a:xfrm>
        </p:grpSpPr>
        <p:grpSp>
          <p:nvGrpSpPr>
            <p:cNvPr id="24" name="Group 23">
              <a:extLst>
                <a:ext uri="{FF2B5EF4-FFF2-40B4-BE49-F238E27FC236}">
                  <a16:creationId xmlns:a16="http://schemas.microsoft.com/office/drawing/2014/main" id="{1566BE20-8E84-8D9B-3B98-051F6B58B541}"/>
                </a:ext>
              </a:extLst>
            </p:cNvPr>
            <p:cNvGrpSpPr/>
            <p:nvPr/>
          </p:nvGrpSpPr>
          <p:grpSpPr>
            <a:xfrm>
              <a:off x="672374" y="2699525"/>
              <a:ext cx="8672476" cy="3808160"/>
              <a:chOff x="463083" y="2630415"/>
              <a:chExt cx="8672476" cy="3808160"/>
            </a:xfrm>
          </p:grpSpPr>
          <p:pic>
            <p:nvPicPr>
              <p:cNvPr id="27" name="Picture 26">
                <a:extLst>
                  <a:ext uri="{FF2B5EF4-FFF2-40B4-BE49-F238E27FC236}">
                    <a16:creationId xmlns:a16="http://schemas.microsoft.com/office/drawing/2014/main" id="{48112C6B-4F74-F126-F281-825CF91560A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82" b="97683" l="3960" r="91655">
                            <a14:foregroundMark x1="23055" y1="15251" x2="23055" y2="15251"/>
                            <a14:foregroundMark x1="22065" y1="7143" x2="22065" y2="7143"/>
                            <a14:foregroundMark x1="21075" y1="3282" x2="21075" y2="3282"/>
                            <a14:foregroundMark x1="64498" y1="77413" x2="64498" y2="77413"/>
                            <a14:foregroundMark x1="83451" y1="86100" x2="83451" y2="86100"/>
                            <a14:foregroundMark x1="83876" y1="90734" x2="83876" y2="90734"/>
                            <a14:foregroundMark x1="81471" y1="91506" x2="81471" y2="91506"/>
                            <a14:foregroundMark x1="91796" y1="81467" x2="91796" y2="81467"/>
                            <a14:foregroundMark x1="85714" y1="92085" x2="85714" y2="92085"/>
                            <a14:foregroundMark x1="38897" y1="60232" x2="38897" y2="60232"/>
                            <a14:foregroundMark x1="38897" y1="60232" x2="38897" y2="60232"/>
                            <a14:foregroundMark x1="38897" y1="59846" x2="38897" y2="59846"/>
                            <a14:foregroundMark x1="27298" y1="96718" x2="27298" y2="96718"/>
                            <a14:foregroundMark x1="18529" y1="96911" x2="18529" y2="96911"/>
                            <a14:foregroundMark x1="12730" y1="96525" x2="12730" y2="96525"/>
                            <a14:foregroundMark x1="7638" y1="97876" x2="7638" y2="97876"/>
                            <a14:foregroundMark x1="3960" y1="97297" x2="3960" y2="97297"/>
                          </a14:backgroundRemoval>
                        </a14:imgEffect>
                      </a14:imgLayer>
                    </a14:imgProps>
                  </a:ext>
                </a:extLst>
              </a:blip>
              <a:srcRect l="18472" b="7742"/>
              <a:stretch/>
            </p:blipFill>
            <p:spPr bwMode="auto">
              <a:xfrm>
                <a:off x="463083" y="2698046"/>
                <a:ext cx="4135594" cy="3575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797C809D-A53F-813B-AA46-C45FC9212101}"/>
                  </a:ext>
                </a:extLst>
              </p:cNvPr>
              <p:cNvPicPr>
                <a:picLocks noChangeAspect="1"/>
              </p:cNvPicPr>
              <p:nvPr/>
            </p:nvPicPr>
            <p:blipFill>
              <a:blip r:embed="rId10"/>
              <a:stretch>
                <a:fillRect/>
              </a:stretch>
            </p:blipFill>
            <p:spPr>
              <a:xfrm>
                <a:off x="5079590" y="2630415"/>
                <a:ext cx="4055969" cy="38081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pic>
          <p:nvPicPr>
            <p:cNvPr id="25" name="Picture 24">
              <a:extLst>
                <a:ext uri="{FF2B5EF4-FFF2-40B4-BE49-F238E27FC236}">
                  <a16:creationId xmlns:a16="http://schemas.microsoft.com/office/drawing/2014/main" id="{5D717654-104F-9180-591E-9084707CB550}"/>
                </a:ext>
              </a:extLst>
            </p:cNvPr>
            <p:cNvPicPr>
              <a:picLocks noChangeAspect="1"/>
            </p:cNvPicPr>
            <p:nvPr/>
          </p:nvPicPr>
          <p:blipFill>
            <a:blip r:embed="rId11"/>
            <a:stretch>
              <a:fillRect/>
            </a:stretch>
          </p:blipFill>
          <p:spPr>
            <a:xfrm>
              <a:off x="744086" y="5961817"/>
              <a:ext cx="1543749" cy="312354"/>
            </a:xfrm>
            <a:prstGeom prst="rect">
              <a:avLst/>
            </a:prstGeom>
          </p:spPr>
        </p:pic>
      </p:grpSp>
    </p:spTree>
    <p:extLst>
      <p:ext uri="{BB962C8B-B14F-4D97-AF65-F5344CB8AC3E}">
        <p14:creationId xmlns:p14="http://schemas.microsoft.com/office/powerpoint/2010/main" val="735377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advClick="0">
        <p159:morph option="byObject"/>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A4FEA-BA66-FEBF-00D0-2DA50EF343E8}"/>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74886B3F-9651-011F-1A66-ADE252DC3334}"/>
              </a:ext>
            </a:extLst>
          </p:cNvPr>
          <p:cNvSpPr/>
          <p:nvPr/>
        </p:nvSpPr>
        <p:spPr>
          <a:xfrm>
            <a:off x="1015821" y="-1165540"/>
            <a:ext cx="12227234" cy="2062642"/>
          </a:xfrm>
          <a:prstGeom prst="roundRect">
            <a:avLst>
              <a:gd name="adj" fmla="val 50000"/>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22077A9-92CF-6753-1329-97DAFBB35476}"/>
              </a:ext>
            </a:extLst>
          </p:cNvPr>
          <p:cNvSpPr/>
          <p:nvPr/>
        </p:nvSpPr>
        <p:spPr>
          <a:xfrm>
            <a:off x="881668" y="-1139810"/>
            <a:ext cx="10464800" cy="1139886"/>
          </a:xfrm>
          <a:prstGeom prst="round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a-IR" dirty="0">
                <a:cs typeface="B Titr" panose="00000700000000000000" pitchFamily="2" charset="-78"/>
              </a:rPr>
              <a:t>فهرست مطالب</a:t>
            </a:r>
          </a:p>
          <a:p>
            <a:pPr algn="ctr"/>
            <a:endParaRPr lang="en-US" dirty="0">
              <a:cs typeface="B Titr" panose="00000700000000000000" pitchFamily="2" charset="-78"/>
            </a:endParaRPr>
          </a:p>
        </p:txBody>
      </p:sp>
      <p:sp>
        <p:nvSpPr>
          <p:cNvPr id="2" name="Parallelogram 1">
            <a:extLst>
              <a:ext uri="{FF2B5EF4-FFF2-40B4-BE49-F238E27FC236}">
                <a16:creationId xmlns:a16="http://schemas.microsoft.com/office/drawing/2014/main" id="{894E9E00-56F8-C393-4F95-7DA91AE056F7}"/>
              </a:ext>
            </a:extLst>
          </p:cNvPr>
          <p:cNvSpPr/>
          <p:nvPr/>
        </p:nvSpPr>
        <p:spPr>
          <a:xfrm>
            <a:off x="-2306462" y="963147"/>
            <a:ext cx="16309074" cy="5128214"/>
          </a:xfrm>
          <a:prstGeom prst="parallelogram">
            <a:avLst>
              <a:gd name="adj" fmla="val 24643"/>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apezoid 4">
            <a:extLst>
              <a:ext uri="{FF2B5EF4-FFF2-40B4-BE49-F238E27FC236}">
                <a16:creationId xmlns:a16="http://schemas.microsoft.com/office/drawing/2014/main" id="{BB5D5A60-A465-B339-E3BC-EEFB684E6F2B}"/>
              </a:ext>
            </a:extLst>
          </p:cNvPr>
          <p:cNvSpPr/>
          <p:nvPr/>
        </p:nvSpPr>
        <p:spPr>
          <a:xfrm>
            <a:off x="-1183144" y="2224897"/>
            <a:ext cx="9427005" cy="4283614"/>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7067997F-4531-984E-7DEF-F31E6299944F}"/>
              </a:ext>
            </a:extLst>
          </p:cNvPr>
          <p:cNvSpPr/>
          <p:nvPr/>
        </p:nvSpPr>
        <p:spPr>
          <a:xfrm>
            <a:off x="3915095" y="2253771"/>
            <a:ext cx="9427005" cy="4281672"/>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apezoid 6">
            <a:extLst>
              <a:ext uri="{FF2B5EF4-FFF2-40B4-BE49-F238E27FC236}">
                <a16:creationId xmlns:a16="http://schemas.microsoft.com/office/drawing/2014/main" id="{6C2DC0B5-3C5A-F9C4-4519-408CC90E091C}"/>
              </a:ext>
            </a:extLst>
          </p:cNvPr>
          <p:cNvSpPr/>
          <p:nvPr/>
        </p:nvSpPr>
        <p:spPr>
          <a:xfrm rot="10800000">
            <a:off x="3178946" y="852842"/>
            <a:ext cx="5834106" cy="840573"/>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332E7535-1930-6E3C-2E59-C9FFFD5362FB}"/>
              </a:ext>
            </a:extLst>
          </p:cNvPr>
          <p:cNvSpPr txBox="1"/>
          <p:nvPr/>
        </p:nvSpPr>
        <p:spPr>
          <a:xfrm>
            <a:off x="2984349" y="715605"/>
            <a:ext cx="5834106" cy="769441"/>
          </a:xfrm>
          <a:prstGeom prst="rect">
            <a:avLst/>
          </a:prstGeom>
          <a:noFill/>
        </p:spPr>
        <p:txBody>
          <a:bodyPr wrap="square" rtlCol="0">
            <a:spAutoFit/>
          </a:bodyPr>
          <a:lstStyle/>
          <a:p>
            <a:pPr algn="ctr"/>
            <a:r>
              <a:rPr lang="fa-IR" sz="2400" dirty="0">
                <a:solidFill>
                  <a:schemeClr val="accent4">
                    <a:lumMod val="50000"/>
                    <a:alpha val="78000"/>
                  </a:schemeClr>
                </a:solidFill>
                <a:cs typeface="B Nazanin" panose="00000400000000000000" pitchFamily="2" charset="-78"/>
              </a:rPr>
              <a:t>نمای اولیه سامانه </a:t>
            </a:r>
            <a:r>
              <a:rPr lang="fa-IR" sz="2400" dirty="0" err="1">
                <a:solidFill>
                  <a:schemeClr val="accent4">
                    <a:lumMod val="50000"/>
                    <a:alpha val="78000"/>
                  </a:schemeClr>
                </a:solidFill>
                <a:cs typeface="B Nazanin" panose="00000400000000000000" pitchFamily="2" charset="-78"/>
              </a:rPr>
              <a:t>بهره‌مندی</a:t>
            </a:r>
            <a:r>
              <a:rPr lang="fa-IR" sz="2400" dirty="0">
                <a:solidFill>
                  <a:schemeClr val="accent4">
                    <a:lumMod val="50000"/>
                    <a:alpha val="78000"/>
                  </a:schemeClr>
                </a:solidFill>
                <a:cs typeface="B Nazanin" panose="00000400000000000000" pitchFamily="2" charset="-78"/>
              </a:rPr>
              <a:t> ایرانیان</a:t>
            </a:r>
          </a:p>
          <a:p>
            <a:pPr algn="ctr"/>
            <a:r>
              <a:rPr lang="fa-IR" sz="2000" dirty="0">
                <a:solidFill>
                  <a:schemeClr val="accent4">
                    <a:lumMod val="50000"/>
                    <a:alpha val="78000"/>
                  </a:schemeClr>
                </a:solidFill>
                <a:effectLst>
                  <a:outerShdw blurRad="38100" dist="38100" dir="2700000" algn="tl">
                    <a:srgbClr val="000000">
                      <a:alpha val="43137"/>
                    </a:srgbClr>
                  </a:outerShdw>
                </a:effectLst>
                <a:cs typeface="B Nazanin" panose="00000400000000000000" pitchFamily="2" charset="-78"/>
              </a:rPr>
              <a:t>شاخص: میانگین بعد خانوار به تفکیک شهرستان در استان تهران </a:t>
            </a:r>
          </a:p>
        </p:txBody>
      </p:sp>
      <p:pic>
        <p:nvPicPr>
          <p:cNvPr id="3" name="Graphic 2" descr="Line arrow Horizontal U turn">
            <a:hlinkClick r:id="rId2" action="ppaction://hlinksldjump"/>
            <a:extLst>
              <a:ext uri="{FF2B5EF4-FFF2-40B4-BE49-F238E27FC236}">
                <a16:creationId xmlns:a16="http://schemas.microsoft.com/office/drawing/2014/main" id="{104D201C-BCC4-3B47-3EE5-02D49FEA84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150148" y="6147056"/>
            <a:ext cx="274320" cy="274320"/>
          </a:xfrm>
          <a:prstGeom prst="rect">
            <a:avLst/>
          </a:prstGeom>
        </p:spPr>
      </p:pic>
      <p:sp>
        <p:nvSpPr>
          <p:cNvPr id="33" name="Trapezoid 32">
            <a:extLst>
              <a:ext uri="{FF2B5EF4-FFF2-40B4-BE49-F238E27FC236}">
                <a16:creationId xmlns:a16="http://schemas.microsoft.com/office/drawing/2014/main" id="{BFA50421-E6F8-DFBD-8B8A-9A9833F237B1}"/>
              </a:ext>
            </a:extLst>
          </p:cNvPr>
          <p:cNvSpPr/>
          <p:nvPr/>
        </p:nvSpPr>
        <p:spPr>
          <a:xfrm rot="10800000">
            <a:off x="12341178" y="4145290"/>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apezoid 58">
            <a:extLst>
              <a:ext uri="{FF2B5EF4-FFF2-40B4-BE49-F238E27FC236}">
                <a16:creationId xmlns:a16="http://schemas.microsoft.com/office/drawing/2014/main" id="{FCCF65D0-C2BE-BD10-5F57-07BBCE239D35}"/>
              </a:ext>
            </a:extLst>
          </p:cNvPr>
          <p:cNvSpPr/>
          <p:nvPr/>
        </p:nvSpPr>
        <p:spPr>
          <a:xfrm>
            <a:off x="14002612" y="425084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4DB30544-74D3-8C07-2492-9D906CF702AA}"/>
              </a:ext>
            </a:extLst>
          </p:cNvPr>
          <p:cNvSpPr/>
          <p:nvPr/>
        </p:nvSpPr>
        <p:spPr>
          <a:xfrm rot="10800000">
            <a:off x="-5887322" y="4199329"/>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apezoid 61">
            <a:extLst>
              <a:ext uri="{FF2B5EF4-FFF2-40B4-BE49-F238E27FC236}">
                <a16:creationId xmlns:a16="http://schemas.microsoft.com/office/drawing/2014/main" id="{E2B48DBF-A989-8941-3C05-BA49D735FD49}"/>
              </a:ext>
            </a:extLst>
          </p:cNvPr>
          <p:cNvSpPr/>
          <p:nvPr/>
        </p:nvSpPr>
        <p:spPr>
          <a:xfrm>
            <a:off x="-5628118" y="427579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68E3292F-086F-18F6-96E5-467E63A3E068}"/>
              </a:ext>
            </a:extLst>
          </p:cNvPr>
          <p:cNvSpPr/>
          <p:nvPr/>
        </p:nvSpPr>
        <p:spPr>
          <a:xfrm>
            <a:off x="12474199" y="1555333"/>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Trapezoid 64">
            <a:extLst>
              <a:ext uri="{FF2B5EF4-FFF2-40B4-BE49-F238E27FC236}">
                <a16:creationId xmlns:a16="http://schemas.microsoft.com/office/drawing/2014/main" id="{8109B4CF-B034-E3B6-091B-0F607C2869C6}"/>
              </a:ext>
            </a:extLst>
          </p:cNvPr>
          <p:cNvSpPr/>
          <p:nvPr/>
        </p:nvSpPr>
        <p:spPr>
          <a:xfrm>
            <a:off x="-3042858" y="1557918"/>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11">
            <a:extLst>
              <a:ext uri="{FF2B5EF4-FFF2-40B4-BE49-F238E27FC236}">
                <a16:creationId xmlns:a16="http://schemas.microsoft.com/office/drawing/2014/main" id="{F20AE9BB-829C-F5D8-B286-35AC85194C3F}"/>
              </a:ext>
            </a:extLst>
          </p:cNvPr>
          <p:cNvGrpSpPr/>
          <p:nvPr/>
        </p:nvGrpSpPr>
        <p:grpSpPr>
          <a:xfrm>
            <a:off x="7273489" y="151891"/>
            <a:ext cx="3785486" cy="640080"/>
            <a:chOff x="1507788" y="4889549"/>
            <a:chExt cx="3785486" cy="640080"/>
          </a:xfrm>
        </p:grpSpPr>
        <p:sp>
          <p:nvSpPr>
            <p:cNvPr id="13" name="TextBox 12">
              <a:extLst>
                <a:ext uri="{FF2B5EF4-FFF2-40B4-BE49-F238E27FC236}">
                  <a16:creationId xmlns:a16="http://schemas.microsoft.com/office/drawing/2014/main" id="{02085FA6-9390-2068-F2CF-FF05B8010865}"/>
                </a:ext>
              </a:extLst>
            </p:cNvPr>
            <p:cNvSpPr txBox="1"/>
            <p:nvPr/>
          </p:nvSpPr>
          <p:spPr>
            <a:xfrm>
              <a:off x="1507788" y="4897103"/>
              <a:ext cx="2956144" cy="469359"/>
            </a:xfrm>
            <a:prstGeom prst="rect">
              <a:avLst/>
            </a:prstGeom>
            <a:noFill/>
          </p:spPr>
          <p:txBody>
            <a:bodyPr wrap="square" rtlCol="0">
              <a:spAutoFit/>
            </a:bodyPr>
            <a:lstStyle/>
            <a:p>
              <a:pPr algn="just" rtl="1">
                <a:lnSpc>
                  <a:spcPct val="200000"/>
                </a:lnSpc>
              </a:pPr>
              <a:r>
                <a:rPr lang="fa-IR" sz="1400" b="1" dirty="0">
                  <a:cs typeface="B Nazanin" panose="00000400000000000000" pitchFamily="2" charset="-78"/>
                </a:rPr>
                <a:t>معرفی سامانه اطلاعات </a:t>
              </a:r>
              <a:r>
                <a:rPr lang="fa-IR" sz="1400" b="1" dirty="0" err="1">
                  <a:cs typeface="B Nazanin" panose="00000400000000000000" pitchFamily="2" charset="-78"/>
                </a:rPr>
                <a:t>بهره‌مندی</a:t>
              </a:r>
              <a:r>
                <a:rPr lang="fa-IR" sz="1400" b="1" dirty="0">
                  <a:cs typeface="B Nazanin" panose="00000400000000000000" pitchFamily="2" charset="-78"/>
                </a:rPr>
                <a:t> ایرانیان </a:t>
              </a:r>
            </a:p>
          </p:txBody>
        </p:sp>
        <p:grpSp>
          <p:nvGrpSpPr>
            <p:cNvPr id="14" name="Group 13">
              <a:extLst>
                <a:ext uri="{FF2B5EF4-FFF2-40B4-BE49-F238E27FC236}">
                  <a16:creationId xmlns:a16="http://schemas.microsoft.com/office/drawing/2014/main" id="{9B9C3F1C-6373-DEFF-A21C-BAF2E9021CAC}"/>
                </a:ext>
              </a:extLst>
            </p:cNvPr>
            <p:cNvGrpSpPr/>
            <p:nvPr/>
          </p:nvGrpSpPr>
          <p:grpSpPr>
            <a:xfrm>
              <a:off x="4561754" y="4889549"/>
              <a:ext cx="731520" cy="640080"/>
              <a:chOff x="4561754" y="4889549"/>
              <a:chExt cx="731520" cy="640080"/>
            </a:xfrm>
          </p:grpSpPr>
          <p:grpSp>
            <p:nvGrpSpPr>
              <p:cNvPr id="15" name="Group 14">
                <a:extLst>
                  <a:ext uri="{FF2B5EF4-FFF2-40B4-BE49-F238E27FC236}">
                    <a16:creationId xmlns:a16="http://schemas.microsoft.com/office/drawing/2014/main" id="{EF0B94F4-EF61-627F-6430-13AF7F1F5C06}"/>
                  </a:ext>
                </a:extLst>
              </p:cNvPr>
              <p:cNvGrpSpPr/>
              <p:nvPr/>
            </p:nvGrpSpPr>
            <p:grpSpPr>
              <a:xfrm>
                <a:off x="4561754" y="4889549"/>
                <a:ext cx="731520" cy="640080"/>
                <a:chOff x="4411243" y="4415744"/>
                <a:chExt cx="971998" cy="846777"/>
              </a:xfrm>
            </p:grpSpPr>
            <p:sp>
              <p:nvSpPr>
                <p:cNvPr id="18" name="Oval 17">
                  <a:extLst>
                    <a:ext uri="{FF2B5EF4-FFF2-40B4-BE49-F238E27FC236}">
                      <a16:creationId xmlns:a16="http://schemas.microsoft.com/office/drawing/2014/main" id="{DC26F7A9-9B10-5206-E5EE-0E37D1354C96}"/>
                    </a:ext>
                  </a:extLst>
                </p:cNvPr>
                <p:cNvSpPr/>
                <p:nvPr/>
              </p:nvSpPr>
              <p:spPr>
                <a:xfrm>
                  <a:off x="4536464" y="4415744"/>
                  <a:ext cx="846777" cy="846777"/>
                </a:xfrm>
                <a:prstGeom prst="ellipse">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Oval 18">
                  <a:hlinkClick r:id="rId5" action="ppaction://hlinksldjump"/>
                  <a:extLst>
                    <a:ext uri="{FF2B5EF4-FFF2-40B4-BE49-F238E27FC236}">
                      <a16:creationId xmlns:a16="http://schemas.microsoft.com/office/drawing/2014/main" id="{72134835-B3B4-2AE7-1F85-DD60C1BCB516}"/>
                    </a:ext>
                  </a:extLst>
                </p:cNvPr>
                <p:cNvSpPr/>
                <p:nvPr/>
              </p:nvSpPr>
              <p:spPr>
                <a:xfrm>
                  <a:off x="4411243" y="4425737"/>
                  <a:ext cx="826791" cy="826791"/>
                </a:xfrm>
                <a:prstGeom prst="ellipse">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pic>
            <p:nvPicPr>
              <p:cNvPr id="17" name="Graphic 16" descr="Lecturer">
                <a:extLst>
                  <a:ext uri="{FF2B5EF4-FFF2-40B4-BE49-F238E27FC236}">
                    <a16:creationId xmlns:a16="http://schemas.microsoft.com/office/drawing/2014/main" id="{E39E8BA2-D462-3E90-C09B-241AE120FF7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657538" y="4934718"/>
                <a:ext cx="492670" cy="492670"/>
              </a:xfrm>
              <a:prstGeom prst="rect">
                <a:avLst/>
              </a:prstGeom>
            </p:spPr>
          </p:pic>
        </p:grpSp>
      </p:grpSp>
      <p:grpSp>
        <p:nvGrpSpPr>
          <p:cNvPr id="9" name="Group 8">
            <a:extLst>
              <a:ext uri="{FF2B5EF4-FFF2-40B4-BE49-F238E27FC236}">
                <a16:creationId xmlns:a16="http://schemas.microsoft.com/office/drawing/2014/main" id="{2334AED3-A75D-550D-FC64-C4757CCDB8B0}"/>
              </a:ext>
            </a:extLst>
          </p:cNvPr>
          <p:cNvGrpSpPr/>
          <p:nvPr/>
        </p:nvGrpSpPr>
        <p:grpSpPr>
          <a:xfrm>
            <a:off x="559389" y="1776214"/>
            <a:ext cx="10493452" cy="4649057"/>
            <a:chOff x="-170150" y="2932710"/>
            <a:chExt cx="8843095" cy="3638013"/>
          </a:xfrm>
        </p:grpSpPr>
        <p:pic>
          <p:nvPicPr>
            <p:cNvPr id="10" name="Picture 9">
              <a:extLst>
                <a:ext uri="{FF2B5EF4-FFF2-40B4-BE49-F238E27FC236}">
                  <a16:creationId xmlns:a16="http://schemas.microsoft.com/office/drawing/2014/main" id="{D3EF2D98-491A-57E6-4AD7-290D6512367B}"/>
                </a:ext>
              </a:extLst>
            </p:cNvPr>
            <p:cNvPicPr>
              <a:picLocks noChangeAspect="1"/>
            </p:cNvPicPr>
            <p:nvPr/>
          </p:nvPicPr>
          <p:blipFill>
            <a:blip r:embed="rId8"/>
            <a:stretch>
              <a:fillRect/>
            </a:stretch>
          </p:blipFill>
          <p:spPr>
            <a:xfrm>
              <a:off x="-170150" y="3321097"/>
              <a:ext cx="4584512" cy="244153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1AF557AC-6D62-47D7-8AB6-2CBE1C5E4E1D}"/>
                </a:ext>
              </a:extLst>
            </p:cNvPr>
            <p:cNvPicPr>
              <a:picLocks noChangeAspect="1"/>
            </p:cNvPicPr>
            <p:nvPr/>
          </p:nvPicPr>
          <p:blipFill>
            <a:blip r:embed="rId9"/>
            <a:stretch>
              <a:fillRect/>
            </a:stretch>
          </p:blipFill>
          <p:spPr>
            <a:xfrm>
              <a:off x="4982313" y="2932710"/>
              <a:ext cx="3690632" cy="34271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EF6F56FB-7927-A5CB-0688-F7255850FF74}"/>
                </a:ext>
              </a:extLst>
            </p:cNvPr>
            <p:cNvPicPr>
              <a:picLocks noChangeAspect="1"/>
            </p:cNvPicPr>
            <p:nvPr/>
          </p:nvPicPr>
          <p:blipFill>
            <a:blip r:embed="rId10"/>
            <a:stretch>
              <a:fillRect/>
            </a:stretch>
          </p:blipFill>
          <p:spPr>
            <a:xfrm>
              <a:off x="349707" y="6119292"/>
              <a:ext cx="1876258" cy="451431"/>
            </a:xfrm>
            <a:prstGeom prst="rect">
              <a:avLst/>
            </a:prstGeom>
          </p:spPr>
        </p:pic>
      </p:grpSp>
    </p:spTree>
    <p:extLst>
      <p:ext uri="{BB962C8B-B14F-4D97-AF65-F5344CB8AC3E}">
        <p14:creationId xmlns:p14="http://schemas.microsoft.com/office/powerpoint/2010/main" val="50506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advClick="0">
        <p159:morph option="byObject"/>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0" y="4867422"/>
            <a:ext cx="12192000" cy="1990578"/>
          </a:xfrm>
          <a:prstGeom prst="round2SameRect">
            <a:avLst/>
          </a:prstGeom>
          <a:solidFill>
            <a:schemeClr val="tx2">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24091" y="747642"/>
            <a:ext cx="3854548" cy="523220"/>
          </a:xfrm>
          <a:prstGeom prst="rect">
            <a:avLst/>
          </a:prstGeom>
          <a:noFill/>
        </p:spPr>
        <p:txBody>
          <a:bodyPr wrap="square" rtlCol="0">
            <a:spAutoFit/>
          </a:bodyPr>
          <a:lstStyle/>
          <a:p>
            <a:pPr algn="r" rtl="1"/>
            <a:r>
              <a:rPr lang="fa-IR" sz="2800" b="1" dirty="0">
                <a:solidFill>
                  <a:schemeClr val="tx2">
                    <a:lumMod val="75000"/>
                  </a:schemeClr>
                </a:solidFill>
                <a:cs typeface="B Nazanin" panose="00000400000000000000" pitchFamily="2" charset="-78"/>
              </a:rPr>
              <a:t>فهرست مطالب</a:t>
            </a:r>
            <a:endParaRPr lang="en-US" sz="3600" b="1" dirty="0">
              <a:solidFill>
                <a:schemeClr val="tx2">
                  <a:lumMod val="75000"/>
                </a:schemeClr>
              </a:solidFill>
              <a:cs typeface="B Nazanin" panose="00000400000000000000" pitchFamily="2" charset="-78"/>
            </a:endParaRPr>
          </a:p>
        </p:txBody>
      </p:sp>
      <p:cxnSp>
        <p:nvCxnSpPr>
          <p:cNvPr id="10" name="Straight Connector 9"/>
          <p:cNvCxnSpPr>
            <a:cxnSpLocks/>
          </p:cNvCxnSpPr>
          <p:nvPr/>
        </p:nvCxnSpPr>
        <p:spPr>
          <a:xfrm flipH="1">
            <a:off x="0" y="1256525"/>
            <a:ext cx="12177932"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7903703" y="1699087"/>
            <a:ext cx="3854548" cy="369332"/>
          </a:xfrm>
          <a:prstGeom prst="rect">
            <a:avLst/>
          </a:prstGeom>
          <a:noFill/>
        </p:spPr>
        <p:txBody>
          <a:bodyPr wrap="square" rtlCol="0">
            <a:spAutoFit/>
          </a:bodyPr>
          <a:lstStyle/>
          <a:p>
            <a:pPr marL="457200" indent="-457200" algn="r" rtl="1">
              <a:buFont typeface="Wingdings" panose="05000000000000000000" pitchFamily="2" charset="2"/>
              <a:buChar char="§"/>
            </a:pPr>
            <a:r>
              <a:rPr lang="fa-IR" b="1" dirty="0">
                <a:solidFill>
                  <a:schemeClr val="tx2">
                    <a:lumMod val="75000"/>
                  </a:schemeClr>
                </a:solidFill>
                <a:cs typeface="B Nazanin" panose="00000400000000000000" pitchFamily="2" charset="-78"/>
              </a:rPr>
              <a:t>حاکمیت داده</a:t>
            </a:r>
            <a:endParaRPr lang="en-US" b="1" dirty="0">
              <a:solidFill>
                <a:schemeClr val="tx2">
                  <a:lumMod val="75000"/>
                </a:schemeClr>
              </a:solidFill>
              <a:cs typeface="B Nazanin" panose="00000400000000000000" pitchFamily="2" charset="-78"/>
            </a:endParaRPr>
          </a:p>
        </p:txBody>
      </p:sp>
      <p:pic>
        <p:nvPicPr>
          <p:cNvPr id="13" name="Picture 12">
            <a:extLst>
              <a:ext uri="{FF2B5EF4-FFF2-40B4-BE49-F238E27FC236}">
                <a16:creationId xmlns:a16="http://schemas.microsoft.com/office/drawing/2014/main" id="{C3DA943C-0022-D625-BFB2-BBD03C4A5430}"/>
              </a:ext>
            </a:extLst>
          </p:cNvPr>
          <p:cNvPicPr>
            <a:picLocks noChangeAspect="1"/>
          </p:cNvPicPr>
          <p:nvPr/>
        </p:nvPicPr>
        <p:blipFill>
          <a:blip r:embed="rId2"/>
          <a:stretch>
            <a:fillRect/>
          </a:stretch>
        </p:blipFill>
        <p:spPr>
          <a:xfrm>
            <a:off x="11235396" y="70340"/>
            <a:ext cx="914400" cy="750975"/>
          </a:xfrm>
          <a:prstGeom prst="rect">
            <a:avLst/>
          </a:prstGeom>
        </p:spPr>
      </p:pic>
      <p:sp>
        <p:nvSpPr>
          <p:cNvPr id="3" name="TextBox 2">
            <a:extLst>
              <a:ext uri="{FF2B5EF4-FFF2-40B4-BE49-F238E27FC236}">
                <a16:creationId xmlns:a16="http://schemas.microsoft.com/office/drawing/2014/main" id="{E19AC7FF-B1F7-B111-F03A-223FAAE43FDD}"/>
              </a:ext>
            </a:extLst>
          </p:cNvPr>
          <p:cNvSpPr txBox="1"/>
          <p:nvPr/>
        </p:nvSpPr>
        <p:spPr>
          <a:xfrm>
            <a:off x="6721079" y="2125293"/>
            <a:ext cx="5064843" cy="369332"/>
          </a:xfrm>
          <a:prstGeom prst="rect">
            <a:avLst/>
          </a:prstGeom>
          <a:noFill/>
        </p:spPr>
        <p:txBody>
          <a:bodyPr wrap="square" rtlCol="0">
            <a:spAutoFit/>
          </a:bodyPr>
          <a:lstStyle/>
          <a:p>
            <a:pPr marL="457200" indent="-457200" algn="r" rtl="1">
              <a:buFont typeface="Wingdings" panose="05000000000000000000" pitchFamily="2" charset="2"/>
              <a:buChar char="§"/>
            </a:pPr>
            <a:r>
              <a:rPr lang="fa-IR" b="1" dirty="0">
                <a:solidFill>
                  <a:schemeClr val="tx2">
                    <a:lumMod val="75000"/>
                  </a:schemeClr>
                </a:solidFill>
                <a:cs typeface="B Nazanin" panose="00000400000000000000" pitchFamily="2" charset="-78"/>
              </a:rPr>
              <a:t>فرصت ها و باورهای اشتباه در حکمرانی داده</a:t>
            </a:r>
            <a:endParaRPr lang="en-US" b="1" dirty="0">
              <a:solidFill>
                <a:schemeClr val="tx2">
                  <a:lumMod val="75000"/>
                </a:schemeClr>
              </a:solidFill>
              <a:cs typeface="B Nazanin" panose="00000400000000000000" pitchFamily="2" charset="-78"/>
            </a:endParaRPr>
          </a:p>
        </p:txBody>
      </p:sp>
      <p:sp>
        <p:nvSpPr>
          <p:cNvPr id="9" name="TextBox 8">
            <a:extLst>
              <a:ext uri="{FF2B5EF4-FFF2-40B4-BE49-F238E27FC236}">
                <a16:creationId xmlns:a16="http://schemas.microsoft.com/office/drawing/2014/main" id="{BA57E62D-67F8-7580-C101-AE29789345A1}"/>
              </a:ext>
            </a:extLst>
          </p:cNvPr>
          <p:cNvSpPr txBox="1"/>
          <p:nvPr/>
        </p:nvSpPr>
        <p:spPr>
          <a:xfrm>
            <a:off x="6721079" y="2567854"/>
            <a:ext cx="5064843" cy="369332"/>
          </a:xfrm>
          <a:prstGeom prst="rect">
            <a:avLst/>
          </a:prstGeom>
          <a:noFill/>
        </p:spPr>
        <p:txBody>
          <a:bodyPr wrap="square" rtlCol="0">
            <a:spAutoFit/>
          </a:bodyPr>
          <a:lstStyle/>
          <a:p>
            <a:pPr marL="457200" indent="-457200" algn="r" rtl="1">
              <a:buFont typeface="Wingdings" panose="05000000000000000000" pitchFamily="2" charset="2"/>
              <a:buChar char="§"/>
            </a:pPr>
            <a:r>
              <a:rPr lang="fa-IR" b="1" dirty="0">
                <a:solidFill>
                  <a:schemeClr val="tx2">
                    <a:lumMod val="75000"/>
                  </a:schemeClr>
                </a:solidFill>
                <a:cs typeface="B Nazanin" panose="00000400000000000000" pitchFamily="2" charset="-78"/>
              </a:rPr>
              <a:t>الزامات حکمرانی داده</a:t>
            </a:r>
            <a:endParaRPr lang="en-US" b="1" dirty="0">
              <a:solidFill>
                <a:schemeClr val="tx2">
                  <a:lumMod val="75000"/>
                </a:schemeClr>
              </a:solidFill>
              <a:cs typeface="B Nazanin" panose="00000400000000000000" pitchFamily="2" charset="-78"/>
            </a:endParaRPr>
          </a:p>
        </p:txBody>
      </p:sp>
      <p:sp>
        <p:nvSpPr>
          <p:cNvPr id="14" name="TextBox 13">
            <a:extLst>
              <a:ext uri="{FF2B5EF4-FFF2-40B4-BE49-F238E27FC236}">
                <a16:creationId xmlns:a16="http://schemas.microsoft.com/office/drawing/2014/main" id="{2A43A95F-CB7A-EBBC-52A1-E0E6BC32E3BC}"/>
              </a:ext>
            </a:extLst>
          </p:cNvPr>
          <p:cNvSpPr txBox="1"/>
          <p:nvPr/>
        </p:nvSpPr>
        <p:spPr>
          <a:xfrm>
            <a:off x="6693408" y="2994060"/>
            <a:ext cx="5064843" cy="369332"/>
          </a:xfrm>
          <a:prstGeom prst="rect">
            <a:avLst/>
          </a:prstGeom>
          <a:noFill/>
        </p:spPr>
        <p:txBody>
          <a:bodyPr wrap="square" rtlCol="0">
            <a:spAutoFit/>
          </a:bodyPr>
          <a:lstStyle/>
          <a:p>
            <a:pPr marL="457200" indent="-457200" algn="r" rtl="1">
              <a:buFont typeface="Wingdings" panose="05000000000000000000" pitchFamily="2" charset="2"/>
              <a:buChar char="§"/>
            </a:pPr>
            <a:r>
              <a:rPr lang="fa-IR" b="1" dirty="0">
                <a:solidFill>
                  <a:schemeClr val="tx2">
                    <a:lumMod val="75000"/>
                  </a:schemeClr>
                </a:solidFill>
                <a:cs typeface="B Nazanin" panose="00000400000000000000" pitchFamily="2" charset="-78"/>
              </a:rPr>
              <a:t>تجربیات وزارت تعاون، کار و رفاه اجتماعی</a:t>
            </a:r>
            <a:endParaRPr lang="en-US" b="1" dirty="0">
              <a:solidFill>
                <a:schemeClr val="tx2">
                  <a:lumMod val="75000"/>
                </a:schemeClr>
              </a:solidFill>
              <a:cs typeface="B Nazanin" panose="00000400000000000000" pitchFamily="2" charset="-78"/>
            </a:endParaRPr>
          </a:p>
        </p:txBody>
      </p:sp>
      <p:sp>
        <p:nvSpPr>
          <p:cNvPr id="11" name="TextBox 10">
            <a:extLst>
              <a:ext uri="{FF2B5EF4-FFF2-40B4-BE49-F238E27FC236}">
                <a16:creationId xmlns:a16="http://schemas.microsoft.com/office/drawing/2014/main" id="{2A43A95F-CB7A-EBBC-52A1-E0E6BC32E3BC}"/>
              </a:ext>
            </a:extLst>
          </p:cNvPr>
          <p:cNvSpPr txBox="1"/>
          <p:nvPr/>
        </p:nvSpPr>
        <p:spPr>
          <a:xfrm>
            <a:off x="6721078" y="3814167"/>
            <a:ext cx="5064843" cy="369332"/>
          </a:xfrm>
          <a:prstGeom prst="rect">
            <a:avLst/>
          </a:prstGeom>
          <a:noFill/>
        </p:spPr>
        <p:txBody>
          <a:bodyPr wrap="square" rtlCol="0">
            <a:spAutoFit/>
          </a:bodyPr>
          <a:lstStyle/>
          <a:p>
            <a:pPr marL="457200" indent="-457200" algn="r" rtl="1">
              <a:buFont typeface="Wingdings" panose="05000000000000000000" pitchFamily="2" charset="2"/>
              <a:buChar char="§"/>
            </a:pPr>
            <a:r>
              <a:rPr lang="fa-IR" b="1" dirty="0">
                <a:solidFill>
                  <a:schemeClr val="tx2">
                    <a:lumMod val="75000"/>
                  </a:schemeClr>
                </a:solidFill>
                <a:cs typeface="B Nazanin" panose="00000400000000000000" pitchFamily="2" charset="-78"/>
              </a:rPr>
              <a:t>چالش ها و نیازمندی ها</a:t>
            </a:r>
            <a:endParaRPr lang="en-US" b="1" dirty="0">
              <a:solidFill>
                <a:schemeClr val="tx2">
                  <a:lumMod val="75000"/>
                </a:schemeClr>
              </a:solidFill>
              <a:cs typeface="B Nazanin" panose="00000400000000000000" pitchFamily="2" charset="-78"/>
            </a:endParaRPr>
          </a:p>
        </p:txBody>
      </p:sp>
      <p:sp>
        <p:nvSpPr>
          <p:cNvPr id="15" name="TextBox 14">
            <a:extLst>
              <a:ext uri="{FF2B5EF4-FFF2-40B4-BE49-F238E27FC236}">
                <a16:creationId xmlns:a16="http://schemas.microsoft.com/office/drawing/2014/main" id="{2A43A95F-CB7A-EBBC-52A1-E0E6BC32E3BC}"/>
              </a:ext>
            </a:extLst>
          </p:cNvPr>
          <p:cNvSpPr txBox="1"/>
          <p:nvPr/>
        </p:nvSpPr>
        <p:spPr>
          <a:xfrm>
            <a:off x="6721078" y="4212094"/>
            <a:ext cx="5064843" cy="369332"/>
          </a:xfrm>
          <a:prstGeom prst="rect">
            <a:avLst/>
          </a:prstGeom>
          <a:noFill/>
        </p:spPr>
        <p:txBody>
          <a:bodyPr wrap="square" rtlCol="0">
            <a:spAutoFit/>
          </a:bodyPr>
          <a:lstStyle/>
          <a:p>
            <a:pPr marL="457200" indent="-457200" algn="r" rtl="1">
              <a:buFont typeface="Wingdings" panose="05000000000000000000" pitchFamily="2" charset="2"/>
              <a:buChar char="§"/>
            </a:pPr>
            <a:r>
              <a:rPr lang="fa-IR" b="1" dirty="0">
                <a:solidFill>
                  <a:schemeClr val="tx2">
                    <a:lumMod val="75000"/>
                  </a:schemeClr>
                </a:solidFill>
                <a:cs typeface="B Nazanin" panose="00000400000000000000" pitchFamily="2" charset="-78"/>
              </a:rPr>
              <a:t>برنامه آتی</a:t>
            </a:r>
            <a:endParaRPr lang="en-US" b="1" dirty="0">
              <a:solidFill>
                <a:schemeClr val="tx2">
                  <a:lumMod val="75000"/>
                </a:schemeClr>
              </a:solidFill>
              <a:cs typeface="B Nazanin" panose="00000400000000000000" pitchFamily="2" charset="-78"/>
            </a:endParaRPr>
          </a:p>
        </p:txBody>
      </p:sp>
      <p:sp>
        <p:nvSpPr>
          <p:cNvPr id="16" name="TextBox 15">
            <a:extLst>
              <a:ext uri="{FF2B5EF4-FFF2-40B4-BE49-F238E27FC236}">
                <a16:creationId xmlns:a16="http://schemas.microsoft.com/office/drawing/2014/main" id="{2A43A95F-CB7A-EBBC-52A1-E0E6BC32E3BC}"/>
              </a:ext>
            </a:extLst>
          </p:cNvPr>
          <p:cNvSpPr txBox="1"/>
          <p:nvPr/>
        </p:nvSpPr>
        <p:spPr>
          <a:xfrm>
            <a:off x="6693408" y="3404113"/>
            <a:ext cx="5064843" cy="369332"/>
          </a:xfrm>
          <a:prstGeom prst="rect">
            <a:avLst/>
          </a:prstGeom>
          <a:noFill/>
        </p:spPr>
        <p:txBody>
          <a:bodyPr wrap="square" rtlCol="0">
            <a:spAutoFit/>
          </a:bodyPr>
          <a:lstStyle/>
          <a:p>
            <a:pPr marL="457200" indent="-457200" algn="r" rtl="1">
              <a:buFont typeface="Wingdings" panose="05000000000000000000" pitchFamily="2" charset="2"/>
              <a:buChar char="§"/>
            </a:pPr>
            <a:r>
              <a:rPr lang="fa-IR" b="1" dirty="0">
                <a:solidFill>
                  <a:schemeClr val="tx2">
                    <a:lumMod val="75000"/>
                  </a:schemeClr>
                </a:solidFill>
                <a:cs typeface="B Nazanin" panose="00000400000000000000" pitchFamily="2" charset="-78"/>
              </a:rPr>
              <a:t>اقدامات انجام شده</a:t>
            </a:r>
            <a:endParaRPr lang="en-US" b="1" dirty="0">
              <a:solidFill>
                <a:schemeClr val="tx2">
                  <a:lumMod val="75000"/>
                </a:schemeClr>
              </a:solidFill>
              <a:cs typeface="B Nazanin" panose="00000400000000000000" pitchFamily="2" charset="-78"/>
            </a:endParaRPr>
          </a:p>
        </p:txBody>
      </p:sp>
    </p:spTree>
    <p:extLst>
      <p:ext uri="{BB962C8B-B14F-4D97-AF65-F5344CB8AC3E}">
        <p14:creationId xmlns:p14="http://schemas.microsoft.com/office/powerpoint/2010/main" val="171936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751C7-BDCA-05D3-D8BF-C5A8EB69E9AF}"/>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91C2F4B8-56A9-0528-0CFA-1868F7109362}"/>
              </a:ext>
            </a:extLst>
          </p:cNvPr>
          <p:cNvSpPr/>
          <p:nvPr/>
        </p:nvSpPr>
        <p:spPr>
          <a:xfrm>
            <a:off x="1015821" y="-1165540"/>
            <a:ext cx="12227234" cy="2062642"/>
          </a:xfrm>
          <a:prstGeom prst="roundRect">
            <a:avLst>
              <a:gd name="adj" fmla="val 50000"/>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DF2F67A-C4F6-9FC2-3466-36896932E601}"/>
              </a:ext>
            </a:extLst>
          </p:cNvPr>
          <p:cNvSpPr/>
          <p:nvPr/>
        </p:nvSpPr>
        <p:spPr>
          <a:xfrm>
            <a:off x="881668" y="-1139810"/>
            <a:ext cx="10464800" cy="1139886"/>
          </a:xfrm>
          <a:prstGeom prst="roundRect">
            <a:avLst/>
          </a:prstGeom>
          <a:solidFill>
            <a:schemeClr val="bg2">
              <a:lumMod val="5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a-IR" dirty="0">
                <a:cs typeface="B Titr" panose="00000700000000000000" pitchFamily="2" charset="-78"/>
              </a:rPr>
              <a:t>فهرست مطالب</a:t>
            </a:r>
          </a:p>
          <a:p>
            <a:pPr algn="ctr"/>
            <a:endParaRPr lang="en-US" dirty="0">
              <a:cs typeface="B Titr" panose="00000700000000000000" pitchFamily="2" charset="-78"/>
            </a:endParaRPr>
          </a:p>
        </p:txBody>
      </p:sp>
      <p:sp>
        <p:nvSpPr>
          <p:cNvPr id="2" name="Parallelogram 1">
            <a:extLst>
              <a:ext uri="{FF2B5EF4-FFF2-40B4-BE49-F238E27FC236}">
                <a16:creationId xmlns:a16="http://schemas.microsoft.com/office/drawing/2014/main" id="{1D5BAB73-67D0-5947-0895-6644EF40556D}"/>
              </a:ext>
            </a:extLst>
          </p:cNvPr>
          <p:cNvSpPr/>
          <p:nvPr/>
        </p:nvSpPr>
        <p:spPr>
          <a:xfrm>
            <a:off x="-2300328" y="1018842"/>
            <a:ext cx="16309074" cy="5128214"/>
          </a:xfrm>
          <a:prstGeom prst="parallelogram">
            <a:avLst>
              <a:gd name="adj" fmla="val 24643"/>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apezoid 4">
            <a:extLst>
              <a:ext uri="{FF2B5EF4-FFF2-40B4-BE49-F238E27FC236}">
                <a16:creationId xmlns:a16="http://schemas.microsoft.com/office/drawing/2014/main" id="{B1D7579B-08EA-E6B0-947C-70883079820B}"/>
              </a:ext>
            </a:extLst>
          </p:cNvPr>
          <p:cNvSpPr/>
          <p:nvPr/>
        </p:nvSpPr>
        <p:spPr>
          <a:xfrm>
            <a:off x="-1183144" y="2224897"/>
            <a:ext cx="9427005" cy="4283614"/>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56C9185F-A970-D05D-91EA-53DD01A28E73}"/>
              </a:ext>
            </a:extLst>
          </p:cNvPr>
          <p:cNvSpPr/>
          <p:nvPr/>
        </p:nvSpPr>
        <p:spPr>
          <a:xfrm>
            <a:off x="3915095" y="2253771"/>
            <a:ext cx="9427005" cy="4281672"/>
          </a:xfrm>
          <a:prstGeom prst="trapezoid">
            <a:avLst/>
          </a:prstGeom>
          <a:solidFill>
            <a:srgbClr val="FF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apezoid 6">
            <a:extLst>
              <a:ext uri="{FF2B5EF4-FFF2-40B4-BE49-F238E27FC236}">
                <a16:creationId xmlns:a16="http://schemas.microsoft.com/office/drawing/2014/main" id="{DF1927A5-8425-1AB7-E869-F31D65C452FB}"/>
              </a:ext>
            </a:extLst>
          </p:cNvPr>
          <p:cNvSpPr/>
          <p:nvPr/>
        </p:nvSpPr>
        <p:spPr>
          <a:xfrm rot="10800000">
            <a:off x="3178946" y="1026437"/>
            <a:ext cx="5834106" cy="666978"/>
          </a:xfrm>
          <a:prstGeom prst="trapezoid">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AAC71DEB-5AA2-4085-5F39-143F8C5A5B79}"/>
              </a:ext>
            </a:extLst>
          </p:cNvPr>
          <p:cNvSpPr txBox="1"/>
          <p:nvPr/>
        </p:nvSpPr>
        <p:spPr>
          <a:xfrm>
            <a:off x="3023682" y="926703"/>
            <a:ext cx="5834106" cy="769441"/>
          </a:xfrm>
          <a:prstGeom prst="rect">
            <a:avLst/>
          </a:prstGeom>
          <a:noFill/>
        </p:spPr>
        <p:txBody>
          <a:bodyPr wrap="square" rtlCol="0">
            <a:spAutoFit/>
          </a:bodyPr>
          <a:lstStyle/>
          <a:p>
            <a:pPr algn="ctr"/>
            <a:r>
              <a:rPr lang="fa-IR" sz="2400" dirty="0">
                <a:solidFill>
                  <a:schemeClr val="accent4">
                    <a:lumMod val="50000"/>
                    <a:alpha val="78000"/>
                  </a:schemeClr>
                </a:solidFill>
                <a:cs typeface="B Nazanin" panose="00000400000000000000" pitchFamily="2" charset="-78"/>
              </a:rPr>
              <a:t>نمای اولیه سامانه </a:t>
            </a:r>
            <a:r>
              <a:rPr lang="fa-IR" sz="2400" dirty="0" err="1">
                <a:solidFill>
                  <a:schemeClr val="accent4">
                    <a:lumMod val="50000"/>
                    <a:alpha val="78000"/>
                  </a:schemeClr>
                </a:solidFill>
                <a:cs typeface="B Nazanin" panose="00000400000000000000" pitchFamily="2" charset="-78"/>
              </a:rPr>
              <a:t>بهره‌مندی</a:t>
            </a:r>
            <a:r>
              <a:rPr lang="fa-IR" sz="2400" dirty="0">
                <a:solidFill>
                  <a:schemeClr val="accent4">
                    <a:lumMod val="50000"/>
                    <a:alpha val="78000"/>
                  </a:schemeClr>
                </a:solidFill>
                <a:cs typeface="B Nazanin" panose="00000400000000000000" pitchFamily="2" charset="-78"/>
              </a:rPr>
              <a:t> ایرانیان</a:t>
            </a:r>
          </a:p>
          <a:p>
            <a:pPr algn="ctr"/>
            <a:r>
              <a:rPr lang="fa-IR" sz="2000" dirty="0">
                <a:solidFill>
                  <a:schemeClr val="accent4">
                    <a:lumMod val="50000"/>
                    <a:alpha val="78000"/>
                  </a:schemeClr>
                </a:solidFill>
                <a:effectLst>
                  <a:outerShdw blurRad="38100" dist="38100" dir="2700000" algn="tl">
                    <a:srgbClr val="000000">
                      <a:alpha val="43137"/>
                    </a:srgbClr>
                  </a:outerShdw>
                </a:effectLst>
                <a:cs typeface="B Nazanin" panose="00000400000000000000" pitchFamily="2" charset="-78"/>
              </a:rPr>
              <a:t>شاخص: میانگین بعد خانوار به تفکیک گشت پستی در شهر تهران </a:t>
            </a:r>
          </a:p>
        </p:txBody>
      </p:sp>
      <p:pic>
        <p:nvPicPr>
          <p:cNvPr id="3" name="Graphic 2" descr="Line arrow Horizontal U turn">
            <a:hlinkClick r:id="rId2" action="ppaction://hlinksldjump"/>
            <a:extLst>
              <a:ext uri="{FF2B5EF4-FFF2-40B4-BE49-F238E27FC236}">
                <a16:creationId xmlns:a16="http://schemas.microsoft.com/office/drawing/2014/main" id="{2D6CD7A8-7428-B8BB-E3B5-B49AA0F386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150148" y="6147056"/>
            <a:ext cx="274320" cy="274320"/>
          </a:xfrm>
          <a:prstGeom prst="rect">
            <a:avLst/>
          </a:prstGeom>
        </p:spPr>
      </p:pic>
      <p:sp>
        <p:nvSpPr>
          <p:cNvPr id="33" name="Trapezoid 32">
            <a:extLst>
              <a:ext uri="{FF2B5EF4-FFF2-40B4-BE49-F238E27FC236}">
                <a16:creationId xmlns:a16="http://schemas.microsoft.com/office/drawing/2014/main" id="{39614315-7947-5ADA-E14D-97959A4B0C83}"/>
              </a:ext>
            </a:extLst>
          </p:cNvPr>
          <p:cNvSpPr/>
          <p:nvPr/>
        </p:nvSpPr>
        <p:spPr>
          <a:xfrm rot="10800000">
            <a:off x="12341178" y="4145290"/>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apezoid 58">
            <a:extLst>
              <a:ext uri="{FF2B5EF4-FFF2-40B4-BE49-F238E27FC236}">
                <a16:creationId xmlns:a16="http://schemas.microsoft.com/office/drawing/2014/main" id="{C80A6046-6D63-E893-512D-1F0EAB55938D}"/>
              </a:ext>
            </a:extLst>
          </p:cNvPr>
          <p:cNvSpPr/>
          <p:nvPr/>
        </p:nvSpPr>
        <p:spPr>
          <a:xfrm>
            <a:off x="14002612" y="425084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7BA1BA52-4481-8292-C40D-DC411CBDC2DB}"/>
              </a:ext>
            </a:extLst>
          </p:cNvPr>
          <p:cNvSpPr/>
          <p:nvPr/>
        </p:nvSpPr>
        <p:spPr>
          <a:xfrm rot="10800000">
            <a:off x="-5887322" y="4199329"/>
            <a:ext cx="5594831" cy="2306785"/>
          </a:xfrm>
          <a:prstGeom prst="trapezoid">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apezoid 61">
            <a:extLst>
              <a:ext uri="{FF2B5EF4-FFF2-40B4-BE49-F238E27FC236}">
                <a16:creationId xmlns:a16="http://schemas.microsoft.com/office/drawing/2014/main" id="{5C0F9579-B23E-B185-8CA2-1A2879C35FCE}"/>
              </a:ext>
            </a:extLst>
          </p:cNvPr>
          <p:cNvSpPr/>
          <p:nvPr/>
        </p:nvSpPr>
        <p:spPr>
          <a:xfrm>
            <a:off x="-5628118" y="4275799"/>
            <a:ext cx="3763283" cy="407009"/>
          </a:xfrm>
          <a:prstGeom prst="trapezoid">
            <a:avLst/>
          </a:prstGeom>
          <a:solidFill>
            <a:srgbClr val="FF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7340D2E3-2785-375F-91A9-D4470DC560B7}"/>
              </a:ext>
            </a:extLst>
          </p:cNvPr>
          <p:cNvSpPr/>
          <p:nvPr/>
        </p:nvSpPr>
        <p:spPr>
          <a:xfrm>
            <a:off x="12474199" y="1555333"/>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Trapezoid 64">
            <a:extLst>
              <a:ext uri="{FF2B5EF4-FFF2-40B4-BE49-F238E27FC236}">
                <a16:creationId xmlns:a16="http://schemas.microsoft.com/office/drawing/2014/main" id="{49368106-00B0-7604-EC17-C64510EB6B4D}"/>
              </a:ext>
            </a:extLst>
          </p:cNvPr>
          <p:cNvSpPr/>
          <p:nvPr/>
        </p:nvSpPr>
        <p:spPr>
          <a:xfrm>
            <a:off x="-3042858" y="1557918"/>
            <a:ext cx="3037413" cy="666978"/>
          </a:xfrm>
          <a:prstGeom prst="trapezoid">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11">
            <a:extLst>
              <a:ext uri="{FF2B5EF4-FFF2-40B4-BE49-F238E27FC236}">
                <a16:creationId xmlns:a16="http://schemas.microsoft.com/office/drawing/2014/main" id="{302BBD3B-1F96-30D3-044B-E9E32FC7299E}"/>
              </a:ext>
            </a:extLst>
          </p:cNvPr>
          <p:cNvGrpSpPr/>
          <p:nvPr/>
        </p:nvGrpSpPr>
        <p:grpSpPr>
          <a:xfrm>
            <a:off x="7347204" y="315003"/>
            <a:ext cx="3785486" cy="640080"/>
            <a:chOff x="1507788" y="4889549"/>
            <a:chExt cx="3785486" cy="640080"/>
          </a:xfrm>
        </p:grpSpPr>
        <p:sp>
          <p:nvSpPr>
            <p:cNvPr id="13" name="TextBox 12">
              <a:extLst>
                <a:ext uri="{FF2B5EF4-FFF2-40B4-BE49-F238E27FC236}">
                  <a16:creationId xmlns:a16="http://schemas.microsoft.com/office/drawing/2014/main" id="{E5E92B30-BD48-3188-649F-49DE98CF1F46}"/>
                </a:ext>
              </a:extLst>
            </p:cNvPr>
            <p:cNvSpPr txBox="1"/>
            <p:nvPr/>
          </p:nvSpPr>
          <p:spPr>
            <a:xfrm>
              <a:off x="1507788" y="4897103"/>
              <a:ext cx="2956144" cy="469359"/>
            </a:xfrm>
            <a:prstGeom prst="rect">
              <a:avLst/>
            </a:prstGeom>
            <a:noFill/>
          </p:spPr>
          <p:txBody>
            <a:bodyPr wrap="square" rtlCol="0">
              <a:spAutoFit/>
            </a:bodyPr>
            <a:lstStyle/>
            <a:p>
              <a:pPr algn="just" rtl="1">
                <a:lnSpc>
                  <a:spcPct val="200000"/>
                </a:lnSpc>
              </a:pPr>
              <a:r>
                <a:rPr lang="fa-IR" sz="1400" b="1" dirty="0">
                  <a:cs typeface="B Nazanin" panose="00000400000000000000" pitchFamily="2" charset="-78"/>
                </a:rPr>
                <a:t>معرفی سامانه اطلاعات </a:t>
              </a:r>
              <a:r>
                <a:rPr lang="fa-IR" sz="1400" b="1" dirty="0" err="1">
                  <a:cs typeface="B Nazanin" panose="00000400000000000000" pitchFamily="2" charset="-78"/>
                </a:rPr>
                <a:t>بهره‌مندی</a:t>
              </a:r>
              <a:r>
                <a:rPr lang="fa-IR" sz="1400" b="1" dirty="0">
                  <a:cs typeface="B Nazanin" panose="00000400000000000000" pitchFamily="2" charset="-78"/>
                </a:rPr>
                <a:t> ایرانیان </a:t>
              </a:r>
            </a:p>
          </p:txBody>
        </p:sp>
        <p:grpSp>
          <p:nvGrpSpPr>
            <p:cNvPr id="14" name="Group 13">
              <a:extLst>
                <a:ext uri="{FF2B5EF4-FFF2-40B4-BE49-F238E27FC236}">
                  <a16:creationId xmlns:a16="http://schemas.microsoft.com/office/drawing/2014/main" id="{10CB035D-5EB0-2A2F-1A3B-BB329DF445B5}"/>
                </a:ext>
              </a:extLst>
            </p:cNvPr>
            <p:cNvGrpSpPr/>
            <p:nvPr/>
          </p:nvGrpSpPr>
          <p:grpSpPr>
            <a:xfrm>
              <a:off x="4561754" y="4889549"/>
              <a:ext cx="731520" cy="640080"/>
              <a:chOff x="4561754" y="4889549"/>
              <a:chExt cx="731520" cy="640080"/>
            </a:xfrm>
          </p:grpSpPr>
          <p:grpSp>
            <p:nvGrpSpPr>
              <p:cNvPr id="15" name="Group 14">
                <a:extLst>
                  <a:ext uri="{FF2B5EF4-FFF2-40B4-BE49-F238E27FC236}">
                    <a16:creationId xmlns:a16="http://schemas.microsoft.com/office/drawing/2014/main" id="{1E984E26-082C-25E7-82C7-87C54474615B}"/>
                  </a:ext>
                </a:extLst>
              </p:cNvPr>
              <p:cNvGrpSpPr/>
              <p:nvPr/>
            </p:nvGrpSpPr>
            <p:grpSpPr>
              <a:xfrm>
                <a:off x="4561754" y="4889549"/>
                <a:ext cx="731520" cy="640080"/>
                <a:chOff x="4411243" y="4415744"/>
                <a:chExt cx="971998" cy="846777"/>
              </a:xfrm>
            </p:grpSpPr>
            <p:sp>
              <p:nvSpPr>
                <p:cNvPr id="18" name="Oval 17">
                  <a:extLst>
                    <a:ext uri="{FF2B5EF4-FFF2-40B4-BE49-F238E27FC236}">
                      <a16:creationId xmlns:a16="http://schemas.microsoft.com/office/drawing/2014/main" id="{4A9DF429-0449-B6E3-B4F1-4976795B8EA6}"/>
                    </a:ext>
                  </a:extLst>
                </p:cNvPr>
                <p:cNvSpPr/>
                <p:nvPr/>
              </p:nvSpPr>
              <p:spPr>
                <a:xfrm>
                  <a:off x="4536464" y="4415744"/>
                  <a:ext cx="846777" cy="846777"/>
                </a:xfrm>
                <a:prstGeom prst="ellipse">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Oval 18">
                  <a:hlinkClick r:id="rId5" action="ppaction://hlinksldjump"/>
                  <a:extLst>
                    <a:ext uri="{FF2B5EF4-FFF2-40B4-BE49-F238E27FC236}">
                      <a16:creationId xmlns:a16="http://schemas.microsoft.com/office/drawing/2014/main" id="{851BBB68-4BC2-BB29-1C59-FF09666D8A5A}"/>
                    </a:ext>
                  </a:extLst>
                </p:cNvPr>
                <p:cNvSpPr/>
                <p:nvPr/>
              </p:nvSpPr>
              <p:spPr>
                <a:xfrm>
                  <a:off x="4411243" y="4425737"/>
                  <a:ext cx="826791" cy="826791"/>
                </a:xfrm>
                <a:prstGeom prst="ellipse">
                  <a:avLst/>
                </a:prstGeom>
                <a:solidFill>
                  <a:schemeClr val="bg1"/>
                </a:solid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pic>
            <p:nvPicPr>
              <p:cNvPr id="17" name="Graphic 16" descr="Lecturer">
                <a:extLst>
                  <a:ext uri="{FF2B5EF4-FFF2-40B4-BE49-F238E27FC236}">
                    <a16:creationId xmlns:a16="http://schemas.microsoft.com/office/drawing/2014/main" id="{5646BDF4-D606-49FE-A410-D09F8C5C35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657538" y="4934718"/>
                <a:ext cx="492670" cy="492670"/>
              </a:xfrm>
              <a:prstGeom prst="rect">
                <a:avLst/>
              </a:prstGeom>
            </p:spPr>
          </p:pic>
        </p:grpSp>
      </p:grpSp>
      <p:pic>
        <p:nvPicPr>
          <p:cNvPr id="20" name="Picture 19">
            <a:extLst>
              <a:ext uri="{FF2B5EF4-FFF2-40B4-BE49-F238E27FC236}">
                <a16:creationId xmlns:a16="http://schemas.microsoft.com/office/drawing/2014/main" id="{14D69666-2FDA-CF3F-895D-F044A868BB9A}"/>
              </a:ext>
            </a:extLst>
          </p:cNvPr>
          <p:cNvPicPr>
            <a:picLocks noChangeAspect="1"/>
          </p:cNvPicPr>
          <p:nvPr/>
        </p:nvPicPr>
        <p:blipFill rotWithShape="1">
          <a:blip r:embed="rId8"/>
          <a:srcRect l="1401" t="38139" r="13711" b="15960"/>
          <a:stretch/>
        </p:blipFill>
        <p:spPr>
          <a:xfrm>
            <a:off x="207752" y="2343752"/>
            <a:ext cx="11963312" cy="3925043"/>
          </a:xfrm>
          <a:prstGeom prst="rect">
            <a:avLst/>
          </a:prstGeom>
        </p:spPr>
      </p:pic>
    </p:spTree>
    <p:extLst>
      <p:ext uri="{BB962C8B-B14F-4D97-AF65-F5344CB8AC3E}">
        <p14:creationId xmlns:p14="http://schemas.microsoft.com/office/powerpoint/2010/main" val="40611079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p14:dur="10" advClick="0">
        <p159:morph option="byObject"/>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1+#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1+#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32777" y="1654"/>
            <a:ext cx="714150"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طرح کالابرگ الکترونیکی</a:t>
            </a:r>
            <a:endParaRPr lang="en-US" sz="2800" b="1" dirty="0">
              <a:ln>
                <a:solidFill>
                  <a:schemeClr val="bg1"/>
                </a:solidFill>
              </a:ln>
              <a:solidFill>
                <a:schemeClr val="bg1"/>
              </a:solidFill>
              <a:cs typeface="B Nazanin" panose="00000400000000000000" pitchFamily="2" charset="-78"/>
            </a:endParaRPr>
          </a:p>
        </p:txBody>
      </p:sp>
      <p:graphicFrame>
        <p:nvGraphicFramePr>
          <p:cNvPr id="7" name="Diagram 6"/>
          <p:cNvGraphicFramePr/>
          <p:nvPr>
            <p:extLst>
              <p:ext uri="{D42A27DB-BD31-4B8C-83A1-F6EECF244321}">
                <p14:modId xmlns:p14="http://schemas.microsoft.com/office/powerpoint/2010/main" val="69156604"/>
              </p:ext>
            </p:extLst>
          </p:nvPr>
        </p:nvGraphicFramePr>
        <p:xfrm>
          <a:off x="4569403" y="2274018"/>
          <a:ext cx="7608529" cy="3170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4854089" y="5433610"/>
            <a:ext cx="7352714" cy="369332"/>
          </a:xfrm>
          <a:prstGeom prst="rect">
            <a:avLst/>
          </a:prstGeom>
        </p:spPr>
        <p:txBody>
          <a:bodyPr wrap="square">
            <a:spAutoFit/>
          </a:bodyPr>
          <a:lstStyle/>
          <a:p>
            <a:r>
              <a:rPr lang="ar-IQ" b="1" dirty="0">
                <a:latin typeface="IRAN"/>
                <a:cs typeface="B Nazanin" panose="00000400000000000000" pitchFamily="2" charset="-78"/>
              </a:rPr>
              <a:t>کمک به مردم پس از حذف ارز ترجیحی و تلاش برای جداسازی «تورم» از سفره‌ مردم</a:t>
            </a:r>
            <a:endParaRPr lang="en-US" b="1" dirty="0">
              <a:cs typeface="B Nazanin" panose="00000400000000000000" pitchFamily="2" charset="-78"/>
            </a:endParaRPr>
          </a:p>
        </p:txBody>
      </p:sp>
      <p:sp>
        <p:nvSpPr>
          <p:cNvPr id="8" name="AutoShape 2" descr="دولت مجاز به پرداخت کالابرگ الکترونیکی در کنار یارانه نقدی و معیشتی ش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دولت مجاز به پرداخت کالابرگ الکترونیکی در کنار یارانه نقدی و معیشتی شد"/>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244" y="4138427"/>
            <a:ext cx="4100288" cy="235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12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32777" y="1654"/>
            <a:ext cx="714150"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سایر طرح ها</a:t>
            </a:r>
            <a:endParaRPr lang="en-US" sz="2800" b="1" dirty="0">
              <a:ln>
                <a:solidFill>
                  <a:schemeClr val="bg1"/>
                </a:solidFill>
              </a:ln>
              <a:solidFill>
                <a:schemeClr val="bg1"/>
              </a:solidFill>
              <a:cs typeface="B Nazanin" panose="00000400000000000000" pitchFamily="2" charset="-78"/>
            </a:endParaRPr>
          </a:p>
        </p:txBody>
      </p:sp>
      <p:sp>
        <p:nvSpPr>
          <p:cNvPr id="8" name="AutoShape 2" descr="دولت مجاز به پرداخت کالابرگ الکترونیکی در کنار یارانه نقدی و معیشتی ش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2082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014652" y="220372"/>
            <a:ext cx="8091492" cy="1011238"/>
          </a:xfrm>
        </p:spPr>
        <p:txBody>
          <a:bodyPr anchor="ctr"/>
          <a:lstStyle/>
          <a:p>
            <a:pPr lvl="0" algn="r" rtl="1">
              <a:defRPr/>
            </a:pPr>
            <a:r>
              <a:rPr lang="fa-IR" sz="2000" b="1" dirty="0">
                <a:cs typeface="B Mitra" panose="00000400000000000000" pitchFamily="2" charset="-78"/>
              </a:rPr>
              <a:t>دستاوردها و کاربردهای پایگاه</a:t>
            </a:r>
            <a:endParaRPr lang="en-US" sz="2000" b="1" dirty="0">
              <a:cs typeface="B Mitra" panose="00000400000000000000" pitchFamily="2" charset="-78"/>
            </a:endParaRPr>
          </a:p>
        </p:txBody>
      </p:sp>
      <p:sp>
        <p:nvSpPr>
          <p:cNvPr id="3" name="TextBox 2">
            <a:extLst>
              <a:ext uri="{FF2B5EF4-FFF2-40B4-BE49-F238E27FC236}">
                <a16:creationId xmlns:a16="http://schemas.microsoft.com/office/drawing/2014/main" id="{7B6C5E1A-5686-6C42-5D3E-B5166EB39A51}"/>
              </a:ext>
            </a:extLst>
          </p:cNvPr>
          <p:cNvSpPr txBox="1"/>
          <p:nvPr/>
        </p:nvSpPr>
        <p:spPr>
          <a:xfrm>
            <a:off x="1075509" y="4157009"/>
            <a:ext cx="10380617" cy="923330"/>
          </a:xfrm>
          <a:prstGeom prst="rect">
            <a:avLst/>
          </a:prstGeom>
          <a:noFill/>
        </p:spPr>
        <p:txBody>
          <a:bodyPr wrap="square" rtlCol="0">
            <a:spAutoFit/>
          </a:bodyPr>
          <a:lstStyle/>
          <a:p>
            <a:pPr algn="r" defTabSz="457200" rtl="1" fontAlgn="auto">
              <a:spcBef>
                <a:spcPts val="0"/>
              </a:spcBef>
              <a:spcAft>
                <a:spcPts val="0"/>
              </a:spcAft>
              <a:defRPr/>
            </a:pPr>
            <a:endParaRPr lang="en-US" sz="1800" dirty="0">
              <a:cs typeface="B Nazanin" panose="00000400000000000000" pitchFamily="2" charset="-78"/>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fa-IR" sz="1800" dirty="0">
                <a:effectLst/>
                <a:cs typeface="B Nazanin" panose="00000400000000000000" pitchFamily="2" charset="-78"/>
              </a:rPr>
              <a:t> </a:t>
            </a:r>
            <a:endParaRPr lang="en-US" sz="1800" dirty="0">
              <a:cs typeface="B Nazanin" panose="00000400000000000000" pitchFamily="2" charset="-78"/>
            </a:endParaRPr>
          </a:p>
          <a:p>
            <a:pPr algn="r" rtl="1"/>
            <a:endParaRPr lang="en-US" sz="1800" dirty="0">
              <a:cs typeface="B Nazanin" panose="00000400000000000000" pitchFamily="2" charset="-78"/>
            </a:endParaRPr>
          </a:p>
        </p:txBody>
      </p:sp>
      <p:sp>
        <p:nvSpPr>
          <p:cNvPr id="4" name="TextBox 3">
            <a:extLst>
              <a:ext uri="{FF2B5EF4-FFF2-40B4-BE49-F238E27FC236}">
                <a16:creationId xmlns:a16="http://schemas.microsoft.com/office/drawing/2014/main" id="{493199AF-6B69-B562-69FF-78163DEFCF18}"/>
              </a:ext>
            </a:extLst>
          </p:cNvPr>
          <p:cNvSpPr txBox="1"/>
          <p:nvPr/>
        </p:nvSpPr>
        <p:spPr>
          <a:xfrm>
            <a:off x="1149532" y="1775039"/>
            <a:ext cx="10232572" cy="646331"/>
          </a:xfrm>
          <a:prstGeom prst="rect">
            <a:avLst/>
          </a:prstGeom>
          <a:noFill/>
        </p:spPr>
        <p:txBody>
          <a:bodyPr wrap="square" rtlCol="0">
            <a:spAutoFit/>
          </a:bodyPr>
          <a:lstStyle/>
          <a:p>
            <a:pPr algn="r" rtl="1"/>
            <a:endParaRPr lang="en-US" sz="1800" b="1" dirty="0">
              <a:cs typeface="B Nazanin" panose="00000400000000000000" pitchFamily="2" charset="-78"/>
            </a:endParaRPr>
          </a:p>
          <a:p>
            <a:pPr algn="r" rtl="1"/>
            <a:endParaRPr lang="en-US" sz="1800" dirty="0">
              <a:cs typeface="B Nazanin" panose="00000400000000000000" pitchFamily="2" charset="-78"/>
            </a:endParaRPr>
          </a:p>
        </p:txBody>
      </p:sp>
      <p:sp>
        <p:nvSpPr>
          <p:cNvPr id="5" name="Rectangle: Rounded Corners 4">
            <a:extLst>
              <a:ext uri="{FF2B5EF4-FFF2-40B4-BE49-F238E27FC236}">
                <a16:creationId xmlns:a16="http://schemas.microsoft.com/office/drawing/2014/main" id="{2E463A98-E8A5-FEF0-859E-586E13785CAA}"/>
              </a:ext>
            </a:extLst>
          </p:cNvPr>
          <p:cNvSpPr/>
          <p:nvPr/>
        </p:nvSpPr>
        <p:spPr>
          <a:xfrm>
            <a:off x="1698171" y="1666551"/>
            <a:ext cx="9440093" cy="1034440"/>
          </a:xfrm>
          <a:prstGeom prst="round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sz="1600" dirty="0">
                <a:solidFill>
                  <a:schemeClr val="tx1"/>
                </a:solidFill>
                <a:cs typeface="B Nazanin" panose="00000400000000000000" pitchFamily="2" charset="-78"/>
              </a:rPr>
              <a:t>1) طرح های ملی در حوزه رفع فقر و سوء تغذیه اجرا شده توسط وزارت تعاون، کار و رفاه اجتماعی مانند ارائه کالابرگ الکترونیک به خانوارهای واقع در هفت دهک اول بالغ بر 60 میلیون نفر، اجرای طرح یسنا، سامانه بهره مندی و ...</a:t>
            </a:r>
            <a:endParaRPr lang="en-US" sz="1600" dirty="0">
              <a:solidFill>
                <a:schemeClr val="tx1"/>
              </a:solidFill>
              <a:cs typeface="B Nazanin" panose="00000400000000000000" pitchFamily="2" charset="-78"/>
            </a:endParaRPr>
          </a:p>
        </p:txBody>
      </p:sp>
      <p:sp>
        <p:nvSpPr>
          <p:cNvPr id="6" name="Rectangle: Rounded Corners 5">
            <a:extLst>
              <a:ext uri="{FF2B5EF4-FFF2-40B4-BE49-F238E27FC236}">
                <a16:creationId xmlns:a16="http://schemas.microsoft.com/office/drawing/2014/main" id="{ABC90604-36AB-698F-48E9-582B0FE7739B}"/>
              </a:ext>
            </a:extLst>
          </p:cNvPr>
          <p:cNvSpPr/>
          <p:nvPr/>
        </p:nvSpPr>
        <p:spPr>
          <a:xfrm>
            <a:off x="1698170" y="2903378"/>
            <a:ext cx="9440093" cy="1230920"/>
          </a:xfrm>
          <a:prstGeom prst="round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fa-IR" dirty="0">
                <a:solidFill>
                  <a:schemeClr val="tx1"/>
                </a:solidFill>
                <a:cs typeface="B Nazanin" panose="00000400000000000000" pitchFamily="2" charset="-78"/>
              </a:rPr>
              <a:t>2) ارائه </a:t>
            </a:r>
            <a:r>
              <a:rPr lang="fa-IR" sz="1600" b="1" dirty="0">
                <a:solidFill>
                  <a:schemeClr val="tx1"/>
                </a:solidFill>
                <a:cs typeface="B Nazanin" panose="00000400000000000000" pitchFamily="2" charset="-78"/>
              </a:rPr>
              <a:t>داده های وسع سنجی و شناسنامه اقتصادی اجتماعی به دستگاه ها و نهادها مانند بنیاد شهید و امور ایثارگران، وزارت ارتباطات، کمیته امداد، بهزیستی، سازمان بیمه سلامت و دیگر نهادهای حمایتی جهت ارزیابی و شناسایی دقیق جامعه هدف</a:t>
            </a:r>
            <a:endParaRPr lang="en-US" sz="1600" b="1" dirty="0">
              <a:solidFill>
                <a:schemeClr val="tx1"/>
              </a:solidFill>
              <a:cs typeface="B Nazanin" panose="00000400000000000000" pitchFamily="2" charset="-78"/>
            </a:endParaRPr>
          </a:p>
        </p:txBody>
      </p:sp>
      <p:sp>
        <p:nvSpPr>
          <p:cNvPr id="7" name="Rectangle: Rounded Corners 6">
            <a:extLst>
              <a:ext uri="{FF2B5EF4-FFF2-40B4-BE49-F238E27FC236}">
                <a16:creationId xmlns:a16="http://schemas.microsoft.com/office/drawing/2014/main" id="{D6872FBD-B80E-B46B-2EDC-59ED35617ECD}"/>
              </a:ext>
            </a:extLst>
          </p:cNvPr>
          <p:cNvSpPr/>
          <p:nvPr/>
        </p:nvSpPr>
        <p:spPr>
          <a:xfrm>
            <a:off x="1698169" y="4325704"/>
            <a:ext cx="9440093" cy="2092516"/>
          </a:xfrm>
          <a:prstGeom prst="round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rtl="1" fontAlgn="auto">
              <a:spcBef>
                <a:spcPts val="0"/>
              </a:spcBef>
              <a:spcAft>
                <a:spcPts val="0"/>
              </a:spcAft>
              <a:defRPr/>
            </a:pPr>
            <a:r>
              <a:rPr lang="fa-IR" sz="1600">
                <a:solidFill>
                  <a:schemeClr val="tx1"/>
                </a:solidFill>
                <a:cs typeface="B Nazanin" panose="00000400000000000000" pitchFamily="2" charset="-78"/>
              </a:rPr>
              <a:t>3) ارائه گزارش های تحلیلی و آماری به دستگاههای مختلف جهت سیاست گذاری بهتر در حوزه تخصصی هر دستگاه  مانندوزارت علوم در رصد اشتغال فارغ التحصیلان، رفع فقر مطلق، </a:t>
            </a:r>
            <a:r>
              <a:rPr lang="fa-IR" sz="1600">
                <a:solidFill>
                  <a:schemeClr val="tx1"/>
                </a:solidFill>
                <a:effectLst/>
                <a:cs typeface="B Nazanin" panose="00000400000000000000" pitchFamily="2" charset="-78"/>
              </a:rPr>
              <a:t>متقاضیان دریافت حمایت در سفرهای استانی رئيس  محترم جمهور، کودکان بازمانده از تحصیل (وزارت آموزش و پرورش) و </a:t>
            </a:r>
            <a:r>
              <a:rPr lang="fa-IR" sz="1600">
                <a:solidFill>
                  <a:schemeClr val="tx1"/>
                </a:solidFill>
                <a:effectLst/>
                <a:latin typeface="+mn-lt"/>
                <a:ea typeface="+mn-ea"/>
                <a:cs typeface="B Nazanin" panose="00000400000000000000" pitchFamily="2" charset="-78"/>
              </a:rPr>
              <a:t>شرایط سرپرستی و اطلاعات دهک درآمدی زنان سرپرست خانوار متقاضی صدور ضمانتنامه تسهیلات اشتغال (معاونت زنان و خانواده ریاست جمهوری)</a:t>
            </a:r>
            <a:endParaRPr lang="en-US" sz="1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11268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014652" y="220372"/>
            <a:ext cx="8091492" cy="1011238"/>
          </a:xfrm>
        </p:spPr>
        <p:txBody>
          <a:bodyPr anchor="ctr"/>
          <a:lstStyle/>
          <a:p>
            <a:pPr lvl="0" algn="r" rtl="1">
              <a:defRPr/>
            </a:pPr>
            <a:r>
              <a:rPr lang="fa-IR" sz="2000" b="1" dirty="0">
                <a:cs typeface="B Mitra" panose="00000400000000000000" pitchFamily="2" charset="-78"/>
              </a:rPr>
              <a:t>طرح ملی کالابرگ </a:t>
            </a:r>
            <a:endParaRPr lang="en-US" sz="2000" b="1" dirty="0">
              <a:cs typeface="B Mitra" panose="00000400000000000000" pitchFamily="2" charset="-78"/>
            </a:endParaRPr>
          </a:p>
        </p:txBody>
      </p:sp>
      <p:sp>
        <p:nvSpPr>
          <p:cNvPr id="3" name="TextBox 2">
            <a:extLst>
              <a:ext uri="{FF2B5EF4-FFF2-40B4-BE49-F238E27FC236}">
                <a16:creationId xmlns:a16="http://schemas.microsoft.com/office/drawing/2014/main" id="{7B6C5E1A-5686-6C42-5D3E-B5166EB39A51}"/>
              </a:ext>
            </a:extLst>
          </p:cNvPr>
          <p:cNvSpPr txBox="1"/>
          <p:nvPr/>
        </p:nvSpPr>
        <p:spPr>
          <a:xfrm>
            <a:off x="1075509" y="4157009"/>
            <a:ext cx="10380617" cy="923330"/>
          </a:xfrm>
          <a:prstGeom prst="rect">
            <a:avLst/>
          </a:prstGeom>
          <a:noFill/>
        </p:spPr>
        <p:txBody>
          <a:bodyPr wrap="square" rtlCol="0">
            <a:spAutoFit/>
          </a:bodyPr>
          <a:lstStyle/>
          <a:p>
            <a:pPr algn="r" defTabSz="457200" rtl="1" fontAlgn="auto">
              <a:spcBef>
                <a:spcPts val="0"/>
              </a:spcBef>
              <a:spcAft>
                <a:spcPts val="0"/>
              </a:spcAft>
              <a:defRPr/>
            </a:pPr>
            <a:endParaRPr lang="en-US" sz="1800" dirty="0">
              <a:cs typeface="B Nazanin" panose="00000400000000000000" pitchFamily="2" charset="-78"/>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fa-IR" sz="1800" dirty="0">
                <a:effectLst/>
                <a:cs typeface="B Nazanin" panose="00000400000000000000" pitchFamily="2" charset="-78"/>
              </a:rPr>
              <a:t> </a:t>
            </a:r>
            <a:endParaRPr lang="en-US" sz="1800" dirty="0">
              <a:cs typeface="B Nazanin" panose="00000400000000000000" pitchFamily="2" charset="-78"/>
            </a:endParaRPr>
          </a:p>
          <a:p>
            <a:pPr algn="r" rtl="1"/>
            <a:endParaRPr lang="en-US" sz="1800" dirty="0">
              <a:cs typeface="B Nazanin" panose="00000400000000000000" pitchFamily="2" charset="-78"/>
            </a:endParaRPr>
          </a:p>
        </p:txBody>
      </p:sp>
      <p:sp>
        <p:nvSpPr>
          <p:cNvPr id="4" name="TextBox 3">
            <a:extLst>
              <a:ext uri="{FF2B5EF4-FFF2-40B4-BE49-F238E27FC236}">
                <a16:creationId xmlns:a16="http://schemas.microsoft.com/office/drawing/2014/main" id="{493199AF-6B69-B562-69FF-78163DEFCF18}"/>
              </a:ext>
            </a:extLst>
          </p:cNvPr>
          <p:cNvSpPr txBox="1"/>
          <p:nvPr/>
        </p:nvSpPr>
        <p:spPr>
          <a:xfrm>
            <a:off x="1149532" y="1775039"/>
            <a:ext cx="10232572" cy="646331"/>
          </a:xfrm>
          <a:prstGeom prst="rect">
            <a:avLst/>
          </a:prstGeom>
          <a:noFill/>
        </p:spPr>
        <p:txBody>
          <a:bodyPr wrap="square" rtlCol="0">
            <a:spAutoFit/>
          </a:bodyPr>
          <a:lstStyle/>
          <a:p>
            <a:pPr algn="r" rtl="1"/>
            <a:endParaRPr lang="en-US" sz="1800" b="1" dirty="0">
              <a:cs typeface="B Nazanin" panose="00000400000000000000" pitchFamily="2" charset="-78"/>
            </a:endParaRPr>
          </a:p>
          <a:p>
            <a:pPr algn="r" rtl="1"/>
            <a:endParaRPr lang="en-US" sz="1800" dirty="0">
              <a:cs typeface="B Nazanin" panose="00000400000000000000" pitchFamily="2" charset="-78"/>
            </a:endParaRPr>
          </a:p>
        </p:txBody>
      </p:sp>
      <p:sp>
        <p:nvSpPr>
          <p:cNvPr id="5" name="Rectangle: Rounded Corners 4">
            <a:extLst>
              <a:ext uri="{FF2B5EF4-FFF2-40B4-BE49-F238E27FC236}">
                <a16:creationId xmlns:a16="http://schemas.microsoft.com/office/drawing/2014/main" id="{2E463A98-E8A5-FEF0-859E-586E13785CAA}"/>
              </a:ext>
            </a:extLst>
          </p:cNvPr>
          <p:cNvSpPr/>
          <p:nvPr/>
        </p:nvSpPr>
        <p:spPr>
          <a:xfrm>
            <a:off x="1698171" y="1400305"/>
            <a:ext cx="9440093" cy="1300686"/>
          </a:xfrm>
          <a:prstGeom prst="round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rtl="1"/>
            <a:r>
              <a:rPr lang="fa-IR" dirty="0">
                <a:solidFill>
                  <a:schemeClr val="tx1"/>
                </a:solidFill>
                <a:cs typeface="B Nazanin" panose="00000400000000000000" pitchFamily="2" charset="-78"/>
              </a:rPr>
              <a:t>فاز اول : خرداد 1402 (5 مرحله )</a:t>
            </a:r>
          </a:p>
          <a:p>
            <a:pPr algn="r" rtl="1"/>
            <a:r>
              <a:rPr lang="fa-IR" dirty="0">
                <a:solidFill>
                  <a:schemeClr val="tx1"/>
                </a:solidFill>
                <a:cs typeface="B Nazanin" panose="00000400000000000000" pitchFamily="2" charset="-78"/>
              </a:rPr>
              <a:t>یارانه نقدی + 5 همت  </a:t>
            </a:r>
          </a:p>
          <a:p>
            <a:pPr algn="r" rtl="1"/>
            <a:r>
              <a:rPr lang="fa-IR" sz="1400" dirty="0">
                <a:solidFill>
                  <a:schemeClr val="tx1"/>
                </a:solidFill>
                <a:cs typeface="B Nazanin" panose="00000400000000000000" pitchFamily="2" charset="-78"/>
              </a:rPr>
              <a:t>دهک های 1 تا 7 درآمدی در صورتی که مبلغ 200 هزار تومان از یارانه خود را به صورت کالابرگی خرید نمایند مبلغ 120 هزار تومان اعتبار تشویقی به آن ها تخصیص داده خواهد شد (استقبال نشد)</a:t>
            </a:r>
          </a:p>
          <a:p>
            <a:pPr algn="r" rtl="1"/>
            <a:endParaRPr lang="en-US" sz="1600" dirty="0">
              <a:solidFill>
                <a:schemeClr val="tx1"/>
              </a:solidFill>
              <a:cs typeface="B Nazanin" panose="00000400000000000000" pitchFamily="2" charset="-78"/>
            </a:endParaRPr>
          </a:p>
        </p:txBody>
      </p:sp>
      <p:sp>
        <p:nvSpPr>
          <p:cNvPr id="6" name="Rectangle: Rounded Corners 5">
            <a:extLst>
              <a:ext uri="{FF2B5EF4-FFF2-40B4-BE49-F238E27FC236}">
                <a16:creationId xmlns:a16="http://schemas.microsoft.com/office/drawing/2014/main" id="{ABC90604-36AB-698F-48E9-582B0FE7739B}"/>
              </a:ext>
            </a:extLst>
          </p:cNvPr>
          <p:cNvSpPr/>
          <p:nvPr/>
        </p:nvSpPr>
        <p:spPr>
          <a:xfrm>
            <a:off x="1698170" y="2796103"/>
            <a:ext cx="9440093" cy="1360905"/>
          </a:xfrm>
          <a:prstGeom prst="round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rtl="1"/>
            <a:r>
              <a:rPr lang="fa-IR" dirty="0">
                <a:solidFill>
                  <a:schemeClr val="tx1"/>
                </a:solidFill>
                <a:cs typeface="B Nazanin" panose="00000400000000000000" pitchFamily="2" charset="-78"/>
              </a:rPr>
              <a:t>فاز دوم : </a:t>
            </a:r>
            <a:r>
              <a:rPr lang="fa-IR">
                <a:solidFill>
                  <a:schemeClr val="tx1"/>
                </a:solidFill>
                <a:cs typeface="B Nazanin" panose="00000400000000000000" pitchFamily="2" charset="-78"/>
              </a:rPr>
              <a:t>بهمن 1402 (5 مرحله)</a:t>
            </a:r>
            <a:endParaRPr lang="fa-IR" dirty="0">
              <a:solidFill>
                <a:schemeClr val="tx1"/>
              </a:solidFill>
              <a:cs typeface="B Nazanin" panose="00000400000000000000" pitchFamily="2" charset="-78"/>
            </a:endParaRPr>
          </a:p>
          <a:p>
            <a:pPr algn="r" rtl="1"/>
            <a:r>
              <a:rPr lang="fa-IR" dirty="0">
                <a:solidFill>
                  <a:schemeClr val="tx1"/>
                </a:solidFill>
                <a:cs typeface="B Nazanin" panose="00000400000000000000" pitchFamily="2" charset="-78"/>
              </a:rPr>
              <a:t>یارانه نقدی + 39.6 همت </a:t>
            </a:r>
          </a:p>
          <a:p>
            <a:pPr algn="r" rtl="1"/>
            <a:r>
              <a:rPr lang="fa-IR" sz="1400" dirty="0">
                <a:solidFill>
                  <a:schemeClr val="tx1"/>
                </a:solidFill>
                <a:cs typeface="B Nazanin" panose="00000400000000000000" pitchFamily="2" charset="-78"/>
              </a:rPr>
              <a:t>با توجه به اینکه قیمت روز سبد مشتمل بر 11 قلم  برابر 743750 تومان بوده که خانوارهای دهک‌های 1 تا 7 در صورت خرید سبد کامل می بایست قیمت سال 1401 را به مبلغ 523300 تومان را از جیب خود پرداخت نمایند و مابه التفاوت آن تا قیمت روز به مبلغ 220450 از محل اعتبار دولت به صورت اعتبار تشویقی تامین می  گردد.خانوار میتوانند اقلام طرح را در سقف وزنی و کالایی تعریف شده خرید نمایند</a:t>
            </a:r>
          </a:p>
          <a:p>
            <a:pPr algn="r" rtl="1"/>
            <a:endParaRPr lang="en-US" sz="1600" b="1" dirty="0">
              <a:solidFill>
                <a:schemeClr val="tx1"/>
              </a:solidFill>
              <a:cs typeface="B Nazanin" panose="00000400000000000000" pitchFamily="2" charset="-78"/>
            </a:endParaRPr>
          </a:p>
        </p:txBody>
      </p:sp>
      <p:sp>
        <p:nvSpPr>
          <p:cNvPr id="7" name="Rectangle: Rounded Corners 6">
            <a:extLst>
              <a:ext uri="{FF2B5EF4-FFF2-40B4-BE49-F238E27FC236}">
                <a16:creationId xmlns:a16="http://schemas.microsoft.com/office/drawing/2014/main" id="{D6872FBD-B80E-B46B-2EDC-59ED35617ECD}"/>
              </a:ext>
            </a:extLst>
          </p:cNvPr>
          <p:cNvSpPr/>
          <p:nvPr/>
        </p:nvSpPr>
        <p:spPr>
          <a:xfrm>
            <a:off x="1698169" y="4325704"/>
            <a:ext cx="9440093" cy="1214484"/>
          </a:xfrm>
          <a:prstGeom prst="round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defTabSz="457200" rtl="1" fontAlgn="auto">
              <a:spcBef>
                <a:spcPts val="0"/>
              </a:spcBef>
              <a:spcAft>
                <a:spcPts val="0"/>
              </a:spcAft>
              <a:defRPr/>
            </a:pPr>
            <a:r>
              <a:rPr lang="fa-IR" sz="1600" dirty="0">
                <a:solidFill>
                  <a:schemeClr val="tx1"/>
                </a:solidFill>
                <a:cs typeface="B Nazanin" panose="00000400000000000000" pitchFamily="2" charset="-78"/>
              </a:rPr>
              <a:t>فاز سوم : اسفند 1403 (4 دوره)</a:t>
            </a:r>
          </a:p>
          <a:p>
            <a:pPr algn="r" defTabSz="457200" rtl="1" fontAlgn="auto">
              <a:spcBef>
                <a:spcPts val="0"/>
              </a:spcBef>
              <a:spcAft>
                <a:spcPts val="0"/>
              </a:spcAft>
              <a:defRPr/>
            </a:pPr>
            <a:r>
              <a:rPr lang="fa-IR" dirty="0">
                <a:solidFill>
                  <a:schemeClr val="tx1"/>
                </a:solidFill>
                <a:cs typeface="B Nazanin" panose="00000400000000000000" pitchFamily="2" charset="-78"/>
              </a:rPr>
              <a:t>یارانه نقدی + 60 همت</a:t>
            </a:r>
            <a:endParaRPr lang="fa-IR" sz="1600" dirty="0">
              <a:solidFill>
                <a:schemeClr val="tx1"/>
              </a:solidFill>
              <a:cs typeface="B Nazanin" panose="00000400000000000000" pitchFamily="2" charset="-78"/>
            </a:endParaRPr>
          </a:p>
          <a:p>
            <a:pPr algn="r" defTabSz="457200" rtl="1" fontAlgn="auto">
              <a:spcBef>
                <a:spcPts val="0"/>
              </a:spcBef>
              <a:spcAft>
                <a:spcPts val="0"/>
              </a:spcAft>
              <a:defRPr/>
            </a:pPr>
            <a:r>
              <a:rPr lang="fa-IR" sz="1400" dirty="0">
                <a:solidFill>
                  <a:schemeClr val="tx1"/>
                </a:solidFill>
                <a:cs typeface="B Nazanin" panose="00000400000000000000" pitchFamily="2" charset="-78"/>
              </a:rPr>
              <a:t>با توجه به تورم مقرر شد خانوارهای واقع در دهک 1 تا 3 به ازای هر نفر مبلغ 500 هزار تومان و خانوارهای واقع در دهک 4 تا 7 به ازای هر نفر مبلغ 350 هزار تومان جهت خرید 11 قلم از فروشگاه های معین شده، دریافت نمایند. </a:t>
            </a:r>
            <a:endParaRPr lang="en-US" sz="1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3440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6411" y="304885"/>
            <a:ext cx="9085307" cy="1011238"/>
          </a:xfrm>
        </p:spPr>
        <p:txBody>
          <a:bodyPr anchor="ctr">
            <a:normAutofit/>
          </a:bodyPr>
          <a:lstStyle/>
          <a:p>
            <a:pPr algn="r" rtl="1"/>
            <a:r>
              <a:rPr lang="fa-IR" sz="2000" b="1" dirty="0">
                <a:cs typeface="B Mitra" panose="00000400000000000000" pitchFamily="2" charset="-78"/>
              </a:rPr>
              <a:t>همکاری با سایر دستگاههای کشور</a:t>
            </a:r>
            <a:br>
              <a:rPr lang="fa-IR" sz="2000" b="1" dirty="0">
                <a:cs typeface="B Mitra" panose="00000400000000000000" pitchFamily="2" charset="-78"/>
              </a:rPr>
            </a:br>
            <a:r>
              <a:rPr lang="fa-IR" sz="2000" b="1" dirty="0">
                <a:solidFill>
                  <a:srgbClr val="C00000"/>
                </a:solidFill>
                <a:cs typeface="B Mitra" panose="00000400000000000000" pitchFamily="2" charset="-78"/>
              </a:rPr>
              <a:t>دستاوردهای حاصل شده برای هر دستگاه</a:t>
            </a:r>
            <a:endParaRPr lang="en-US" sz="2000" b="1" dirty="0">
              <a:latin typeface="Calibri" panose="020F0502020204030204" pitchFamily="34" charset="0"/>
              <a:cs typeface="B Mitra" panose="00000400000000000000" pitchFamily="2" charset="-78"/>
            </a:endParaRPr>
          </a:p>
        </p:txBody>
      </p:sp>
      <p:sp>
        <p:nvSpPr>
          <p:cNvPr id="17" name="Slide Number Placeholder 16">
            <a:extLst>
              <a:ext uri="{FF2B5EF4-FFF2-40B4-BE49-F238E27FC236}">
                <a16:creationId xmlns:a16="http://schemas.microsoft.com/office/drawing/2014/main" id="{00E0CF94-2A9E-6747-699A-A0E3364F2925}"/>
              </a:ext>
            </a:extLst>
          </p:cNvPr>
          <p:cNvSpPr>
            <a:spLocks noGrp="1"/>
          </p:cNvSpPr>
          <p:nvPr>
            <p:ph type="sldNum" sz="quarter" idx="11"/>
          </p:nvPr>
        </p:nvSpPr>
        <p:spPr/>
        <p:txBody>
          <a:bodyPr/>
          <a:lstStyle/>
          <a:p>
            <a:pPr>
              <a:defRPr/>
            </a:pPr>
            <a:fld id="{EF62D93A-3BA0-8848-BFA3-D7046C1B555D}" type="slidenum">
              <a:rPr lang="en-US" smtClean="0"/>
              <a:pPr>
                <a:defRPr/>
              </a:pPr>
              <a:t>25</a:t>
            </a:fld>
            <a:endParaRPr lang="en-US" dirty="0"/>
          </a:p>
        </p:txBody>
      </p:sp>
      <p:graphicFrame>
        <p:nvGraphicFramePr>
          <p:cNvPr id="4" name="Table 3">
            <a:extLst>
              <a:ext uri="{FF2B5EF4-FFF2-40B4-BE49-F238E27FC236}">
                <a16:creationId xmlns:a16="http://schemas.microsoft.com/office/drawing/2014/main" id="{6F7946DD-7228-28F4-B3FE-C6C69660AA16}"/>
              </a:ext>
            </a:extLst>
          </p:cNvPr>
          <p:cNvGraphicFramePr>
            <a:graphicFrameLocks noGrp="1"/>
          </p:cNvGraphicFramePr>
          <p:nvPr/>
        </p:nvGraphicFramePr>
        <p:xfrm>
          <a:off x="1466335" y="1461417"/>
          <a:ext cx="9259329" cy="4720281"/>
        </p:xfrm>
        <a:graphic>
          <a:graphicData uri="http://schemas.openxmlformats.org/drawingml/2006/table">
            <a:tbl>
              <a:tblPr rtl="1" firstRow="1" firstCol="1" bandRow="1"/>
              <a:tblGrid>
                <a:gridCol w="382040">
                  <a:extLst>
                    <a:ext uri="{9D8B030D-6E8A-4147-A177-3AD203B41FA5}">
                      <a16:colId xmlns:a16="http://schemas.microsoft.com/office/drawing/2014/main" val="322710825"/>
                    </a:ext>
                  </a:extLst>
                </a:gridCol>
                <a:gridCol w="2677033">
                  <a:extLst>
                    <a:ext uri="{9D8B030D-6E8A-4147-A177-3AD203B41FA5}">
                      <a16:colId xmlns:a16="http://schemas.microsoft.com/office/drawing/2014/main" val="2926944921"/>
                    </a:ext>
                  </a:extLst>
                </a:gridCol>
                <a:gridCol w="1692370">
                  <a:extLst>
                    <a:ext uri="{9D8B030D-6E8A-4147-A177-3AD203B41FA5}">
                      <a16:colId xmlns:a16="http://schemas.microsoft.com/office/drawing/2014/main" val="169215498"/>
                    </a:ext>
                  </a:extLst>
                </a:gridCol>
                <a:gridCol w="4507886">
                  <a:extLst>
                    <a:ext uri="{9D8B030D-6E8A-4147-A177-3AD203B41FA5}">
                      <a16:colId xmlns:a16="http://schemas.microsoft.com/office/drawing/2014/main" val="802153872"/>
                    </a:ext>
                  </a:extLst>
                </a:gridCol>
              </a:tblGrid>
              <a:tr h="429116">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اقدام شاخص</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مخاطب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دستاورد و نتیجه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extLst>
                  <a:ext uri="{0D108BD9-81ED-4DB2-BD59-A6C34878D82A}">
                    <a16:rowId xmlns:a16="http://schemas.microsoft.com/office/drawing/2014/main" val="2917441253"/>
                  </a:ext>
                </a:extLst>
              </a:tr>
              <a:tr h="85823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1</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دهک بندی جهت شناسایی دهک های پایین درآمدی فاقد حمایت</a:t>
                      </a:r>
                      <a:endParaRPr lang="en-US" sz="1400" dirty="0">
                        <a:effectLst/>
                        <a:cs typeface="B Nazanin" panose="00000400000000000000" pitchFamily="2" charset="-78"/>
                      </a:endParaRPr>
                    </a:p>
                  </a:txBody>
                  <a:tcPr marL="20688" marR="20688"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کمیته امداد امام خمینی (ره)</a:t>
                      </a:r>
                      <a:endParaRPr lang="en-US" sz="1400" dirty="0">
                        <a:effectLst/>
                        <a:cs typeface="B Nazanin" panose="00000400000000000000" pitchFamily="2" charset="-78"/>
                      </a:endParaRPr>
                    </a:p>
                  </a:txBody>
                  <a:tcPr marL="20688" marR="20688"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با توجه به مراجعه افراد مختلف به سازمانهای حمایتی و تقاضای دریافت حمایت دولتی با ارائه اطلاعات دهک بندی به این دستگاهها امکان راستی آزمایی وضعیت اقتصادی و اجتماعی افراد امکان پذیر می باشد.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1775744494"/>
                  </a:ext>
                </a:extLst>
              </a:tr>
              <a:tr h="85823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2</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سه دهک پایین درآمدی به وزارت ارتباطات  جهت برخورداری از  بسته های اینترنت رایگان</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سه دهک پایین درآمدی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با توجه به ایجاد پایگاه اطلاعات رفاه ایرانیان و شناسایی و دهک بندی وضعیت اقتصادی افراد ، این اطلاعات به وزارت ارتباطات جهت ارائه خدمات اینترنت رایگان ارائه شده است.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89769603"/>
                  </a:ext>
                </a:extLst>
              </a:tr>
              <a:tr h="85823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3</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دهک بندی جهت شناسایی دهک های پایین درآمدی فاقد حمایت</a:t>
                      </a:r>
                      <a:endParaRPr lang="en-US" sz="1400" dirty="0">
                        <a:effectLst/>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سازمان بهزیستی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با توجه به مراجعه افراد مختلف به سازمانهای حمایتی و تقاضای دریافت حمایت دولتی با ارائه اطلاعات دهک بندی به این دستگاهها امکان راستی آزمایی وضعیت اقتصادی و اجتماعی افراد امکان پذیر می باشد.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3760217920"/>
                  </a:ext>
                </a:extLst>
              </a:tr>
              <a:tr h="85823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4</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دهک بندی جهت شناسایی دهک های پایین درآمدی فاقد بیمه درمانی</a:t>
                      </a:r>
                      <a:endParaRPr lang="en-US" sz="1400" dirty="0">
                        <a:effectLst/>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بیمه سلامت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برای اولین بار در تاریخ کشور افراد کم برخوردار فاقد بیمه درمانی شناسایی شده و به منظور فعال سازی بیمه سلامت (بدون مراجعه متقاضیان) به سازمان بیمه سلامت معرفی گردیدند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05666177"/>
                  </a:ext>
                </a:extLst>
              </a:tr>
              <a:tr h="85823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b="1" dirty="0">
                          <a:effectLst/>
                          <a:cs typeface="B Nazanin" panose="00000400000000000000" pitchFamily="2" charset="-78"/>
                        </a:rPr>
                        <a:t>5</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وسع متقاضیان جهت شمول از خدمات حمایتی</a:t>
                      </a:r>
                      <a:endParaRPr lang="en-US" sz="1400" dirty="0">
                        <a:effectLst/>
                        <a:cs typeface="B Nazanin" panose="00000400000000000000" pitchFamily="2" charset="-78"/>
                      </a:endParaRPr>
                    </a:p>
                  </a:txBody>
                  <a:tcPr marL="20688" marR="20688"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بنیاد شهید و امور ایثارگران</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با توجه به مراجعه افراد مختلف به سازمانهای حمایتی و تقاضای دریافت حمایت دولتی با ارائه اطلاعات دهک بندی به این دستگاهها امکان راستی آزمایی وضعیت اقتصادی و اجتماعی افراد امکان پذیر می باشد.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1773928718"/>
                  </a:ext>
                </a:extLst>
              </a:tr>
            </a:tbl>
          </a:graphicData>
        </a:graphic>
      </p:graphicFrame>
    </p:spTree>
    <p:extLst>
      <p:ext uri="{BB962C8B-B14F-4D97-AF65-F5344CB8AC3E}">
        <p14:creationId xmlns:p14="http://schemas.microsoft.com/office/powerpoint/2010/main" val="3098979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6411" y="304885"/>
            <a:ext cx="9085307" cy="1011238"/>
          </a:xfrm>
        </p:spPr>
        <p:txBody>
          <a:bodyPr anchor="ctr">
            <a:normAutofit/>
          </a:bodyPr>
          <a:lstStyle/>
          <a:p>
            <a:pPr algn="r" rtl="1"/>
            <a:r>
              <a:rPr lang="fa-IR" sz="2000" b="1" dirty="0">
                <a:cs typeface="B Mitra" panose="00000400000000000000" pitchFamily="2" charset="-78"/>
              </a:rPr>
              <a:t>همکاری با سایر دستگاههای کشور</a:t>
            </a:r>
            <a:br>
              <a:rPr lang="fa-IR" sz="2000" b="1" dirty="0">
                <a:cs typeface="B Mitra" panose="00000400000000000000" pitchFamily="2" charset="-78"/>
              </a:rPr>
            </a:br>
            <a:r>
              <a:rPr lang="fa-IR" sz="2000" b="1" dirty="0">
                <a:solidFill>
                  <a:srgbClr val="C00000"/>
                </a:solidFill>
                <a:cs typeface="B Mitra" panose="00000400000000000000" pitchFamily="2" charset="-78"/>
              </a:rPr>
              <a:t>دستاوردهای حاصل شده برای هر دستگاه</a:t>
            </a:r>
            <a:endParaRPr lang="en-US" sz="2000" b="1" dirty="0">
              <a:latin typeface="Calibri" panose="020F0502020204030204" pitchFamily="34" charset="0"/>
              <a:cs typeface="B Mitra" panose="00000400000000000000" pitchFamily="2" charset="-78"/>
            </a:endParaRPr>
          </a:p>
        </p:txBody>
      </p:sp>
      <p:sp>
        <p:nvSpPr>
          <p:cNvPr id="17" name="Slide Number Placeholder 16">
            <a:extLst>
              <a:ext uri="{FF2B5EF4-FFF2-40B4-BE49-F238E27FC236}">
                <a16:creationId xmlns:a16="http://schemas.microsoft.com/office/drawing/2014/main" id="{00E0CF94-2A9E-6747-699A-A0E3364F2925}"/>
              </a:ext>
            </a:extLst>
          </p:cNvPr>
          <p:cNvSpPr>
            <a:spLocks noGrp="1"/>
          </p:cNvSpPr>
          <p:nvPr>
            <p:ph type="sldNum" sz="quarter" idx="11"/>
          </p:nvPr>
        </p:nvSpPr>
        <p:spPr/>
        <p:txBody>
          <a:bodyPr/>
          <a:lstStyle/>
          <a:p>
            <a:pPr>
              <a:defRPr/>
            </a:pPr>
            <a:fld id="{EF62D93A-3BA0-8848-BFA3-D7046C1B555D}" type="slidenum">
              <a:rPr lang="en-US" smtClean="0"/>
              <a:pPr>
                <a:defRPr/>
              </a:pPr>
              <a:t>26</a:t>
            </a:fld>
            <a:endParaRPr lang="en-US" dirty="0"/>
          </a:p>
        </p:txBody>
      </p:sp>
      <p:graphicFrame>
        <p:nvGraphicFramePr>
          <p:cNvPr id="3" name="Table 2">
            <a:extLst>
              <a:ext uri="{FF2B5EF4-FFF2-40B4-BE49-F238E27FC236}">
                <a16:creationId xmlns:a16="http://schemas.microsoft.com/office/drawing/2014/main" id="{45224AC5-4591-3795-A89D-91CF7F656FBC}"/>
              </a:ext>
            </a:extLst>
          </p:cNvPr>
          <p:cNvGraphicFramePr>
            <a:graphicFrameLocks noGrp="1"/>
          </p:cNvGraphicFramePr>
          <p:nvPr/>
        </p:nvGraphicFramePr>
        <p:xfrm>
          <a:off x="1714193" y="1461917"/>
          <a:ext cx="9144000" cy="5057393"/>
        </p:xfrm>
        <a:graphic>
          <a:graphicData uri="http://schemas.openxmlformats.org/drawingml/2006/table">
            <a:tbl>
              <a:tblPr rtl="1" firstRow="1" firstCol="1" bandRow="1"/>
              <a:tblGrid>
                <a:gridCol w="735314">
                  <a:extLst>
                    <a:ext uri="{9D8B030D-6E8A-4147-A177-3AD203B41FA5}">
                      <a16:colId xmlns:a16="http://schemas.microsoft.com/office/drawing/2014/main" val="2593470085"/>
                    </a:ext>
                  </a:extLst>
                </a:gridCol>
                <a:gridCol w="2285657">
                  <a:extLst>
                    <a:ext uri="{9D8B030D-6E8A-4147-A177-3AD203B41FA5}">
                      <a16:colId xmlns:a16="http://schemas.microsoft.com/office/drawing/2014/main" val="2111747425"/>
                    </a:ext>
                  </a:extLst>
                </a:gridCol>
                <a:gridCol w="1671291">
                  <a:extLst>
                    <a:ext uri="{9D8B030D-6E8A-4147-A177-3AD203B41FA5}">
                      <a16:colId xmlns:a16="http://schemas.microsoft.com/office/drawing/2014/main" val="1427353193"/>
                    </a:ext>
                  </a:extLst>
                </a:gridCol>
                <a:gridCol w="4451738">
                  <a:extLst>
                    <a:ext uri="{9D8B030D-6E8A-4147-A177-3AD203B41FA5}">
                      <a16:colId xmlns:a16="http://schemas.microsoft.com/office/drawing/2014/main" val="1730220481"/>
                    </a:ext>
                  </a:extLst>
                </a:gridCol>
              </a:tblGrid>
              <a:tr h="195029">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اقدام شاخص</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مخاطب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دستاورد و نتیجه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extLst>
                  <a:ext uri="{0D108BD9-81ED-4DB2-BD59-A6C34878D82A}">
                    <a16:rowId xmlns:a16="http://schemas.microsoft.com/office/drawing/2014/main" val="358424995"/>
                  </a:ext>
                </a:extLst>
              </a:tr>
              <a:tr h="72002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6</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اقتصادی و اجتماعی فارغ التحصیلان دانشگاهی جهت رصد اشتغال دانش آموختگان</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پژوهشکده مطالعات فناوری ریاست جمهوری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در راستای سیاستگذاری کلان در خصوص رشته های دانشگاهی و بازار کار،  اطلاعات مورد نیاز به پژوهشکده ارسال می گردد و آن پژوهشکده با ترکیب اطلاعات مذکور و اطلاعات موجود در وزارت علوم نسبت به بررسی رشته های تحصیلی و میزان جذب افراد در رشته های مختلف متناسب با بازار کار اقدام می نماید.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1503208589"/>
                  </a:ext>
                </a:extLst>
              </a:tr>
              <a:tr h="72002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7</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خانوار به طرح بازتوزیع بنزین در منطقه کیش</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معاونت اقتصادی ریاست جمهوری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با عنایت به اجرای طرح پایلوت  بازتوزیع بنزین در منطقه کیش جهت هدفمند نمودن مصرف بنزین بر اساس بعد خانوار، اطلاعات مورد نیاز به آن معاونت جهت اقدامات لازم ارسال شده است.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04908174"/>
                  </a:ext>
                </a:extLst>
              </a:tr>
              <a:tr h="72002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8</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بررسی وضعیت اقتصادی و اجتماعی معرفی شدگان متقاضی حمایت در سامانه حامی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latin typeface="+mn-lt"/>
                          <a:ea typeface="+mn-ea"/>
                          <a:cs typeface="B Nazanin" panose="00000400000000000000" pitchFamily="2" charset="-78"/>
                        </a:rPr>
                        <a:t>پروژه</a:t>
                      </a:r>
                      <a:r>
                        <a:rPr lang="fa-IR" sz="1400" baseline="0" dirty="0">
                          <a:effectLst/>
                          <a:latin typeface="+mn-lt"/>
                          <a:ea typeface="+mn-ea"/>
                          <a:cs typeface="B Nazanin" panose="00000400000000000000" pitchFamily="2" charset="-78"/>
                        </a:rPr>
                        <a:t> رفع فقر مطلق به دستور ریاست محترم جمهور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در راستای وسع سنجی معرفی شدگان متقاضی حمایت در سامانه حامی، اطلاعات پس از دریافت بررسی و تحلیل می گردد و جهت شناسایی خانوارهای کم درآمد فاقد حمایت به دفتر مطالعات معرفی میگردد. آن دفتر با ترکیب اطلاعات پایگاه و بهره گیری از شاخص های مختلف نسبت به شناسایی گروههای کم درآمد اقدام می‌نماید.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1458978082"/>
                  </a:ext>
                </a:extLst>
              </a:tr>
              <a:tr h="597465">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9</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ارائه اطلاعات وضعیت اقتصادی و اجتماعی دریافت کنندگان وام های کلان بانکی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ستاد مبارزه با مفاسد اقتصادی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با توجه به درخواست ستاد مبارزه با مفاسد اقتصادی،  اطلاعات اقتصادی و اجتماعی ۵۰ نفر از دریافت کنندگان وام های کلان بانکی جهت تصمیم گیری به آن ستاد ارسال شده است.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30257128"/>
                  </a:ext>
                </a:extLst>
              </a:tr>
              <a:tr h="663851">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10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ارائه اطلاعات اقتصادی و اجتماعی متقاضیان دریافت حمایت در سفرهای استانی رئيس  محترم جمهور به استانداری های  گیلان، قم، خراسان رضوی و …</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نهاد ریاست جمهوری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با عنایت به سفرهای استانی ریاست محترم جمهور و تقاضای بسیاری از هموطنان جهت دریافت کمک های بلاعوض، اطلاعات از سوی استانداری ها به تفکیک کدملی به پایگاه اطلاعات رفاه ارسال میگردد و پس از بررسی و مشخص شدن وضعیت اقتصادی آنها، برای الویت بندی به استانداری ها ارسال می گردد.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2696322739"/>
                  </a:ext>
                </a:extLst>
              </a:tr>
            </a:tbl>
          </a:graphicData>
        </a:graphic>
      </p:graphicFrame>
    </p:spTree>
    <p:extLst>
      <p:ext uri="{BB962C8B-B14F-4D97-AF65-F5344CB8AC3E}">
        <p14:creationId xmlns:p14="http://schemas.microsoft.com/office/powerpoint/2010/main" val="316152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6411" y="304885"/>
            <a:ext cx="9085307" cy="1011238"/>
          </a:xfrm>
        </p:spPr>
        <p:txBody>
          <a:bodyPr anchor="ctr">
            <a:normAutofit/>
          </a:bodyPr>
          <a:lstStyle/>
          <a:p>
            <a:pPr algn="r" rtl="1"/>
            <a:r>
              <a:rPr lang="fa-IR" sz="2000" b="1" dirty="0">
                <a:cs typeface="B Mitra" panose="00000400000000000000" pitchFamily="2" charset="-78"/>
              </a:rPr>
              <a:t>همکاری با سایر دستگاههای کشور</a:t>
            </a:r>
            <a:br>
              <a:rPr lang="fa-IR" sz="2000" b="1" dirty="0">
                <a:cs typeface="B Mitra" panose="00000400000000000000" pitchFamily="2" charset="-78"/>
              </a:rPr>
            </a:br>
            <a:r>
              <a:rPr lang="fa-IR" sz="2000" b="1" dirty="0">
                <a:solidFill>
                  <a:srgbClr val="C00000"/>
                </a:solidFill>
                <a:cs typeface="B Mitra" panose="00000400000000000000" pitchFamily="2" charset="-78"/>
              </a:rPr>
              <a:t>دستاوردهای حاصل شده برای هر دستگاه</a:t>
            </a:r>
            <a:endParaRPr lang="en-US" sz="2000" b="1" dirty="0">
              <a:latin typeface="Calibri" panose="020F0502020204030204" pitchFamily="34" charset="0"/>
              <a:cs typeface="B Mitra" panose="00000400000000000000" pitchFamily="2" charset="-78"/>
            </a:endParaRPr>
          </a:p>
        </p:txBody>
      </p:sp>
      <p:sp>
        <p:nvSpPr>
          <p:cNvPr id="17" name="Slide Number Placeholder 16">
            <a:extLst>
              <a:ext uri="{FF2B5EF4-FFF2-40B4-BE49-F238E27FC236}">
                <a16:creationId xmlns:a16="http://schemas.microsoft.com/office/drawing/2014/main" id="{00E0CF94-2A9E-6747-699A-A0E3364F2925}"/>
              </a:ext>
            </a:extLst>
          </p:cNvPr>
          <p:cNvSpPr>
            <a:spLocks noGrp="1"/>
          </p:cNvSpPr>
          <p:nvPr>
            <p:ph type="sldNum" sz="quarter" idx="11"/>
          </p:nvPr>
        </p:nvSpPr>
        <p:spPr/>
        <p:txBody>
          <a:bodyPr/>
          <a:lstStyle/>
          <a:p>
            <a:pPr>
              <a:defRPr/>
            </a:pPr>
            <a:fld id="{EF62D93A-3BA0-8848-BFA3-D7046C1B555D}" type="slidenum">
              <a:rPr lang="en-US" smtClean="0"/>
              <a:pPr>
                <a:defRPr/>
              </a:pPr>
              <a:t>27</a:t>
            </a:fld>
            <a:endParaRPr lang="en-US" dirty="0"/>
          </a:p>
        </p:txBody>
      </p:sp>
      <p:graphicFrame>
        <p:nvGraphicFramePr>
          <p:cNvPr id="4" name="Table 3">
            <a:extLst>
              <a:ext uri="{FF2B5EF4-FFF2-40B4-BE49-F238E27FC236}">
                <a16:creationId xmlns:a16="http://schemas.microsoft.com/office/drawing/2014/main" id="{CCE261A0-1C73-843C-90DD-FE98A0E7DDD9}"/>
              </a:ext>
            </a:extLst>
          </p:cNvPr>
          <p:cNvGraphicFramePr>
            <a:graphicFrameLocks noGrp="1"/>
          </p:cNvGraphicFramePr>
          <p:nvPr/>
        </p:nvGraphicFramePr>
        <p:xfrm>
          <a:off x="1796414" y="1438676"/>
          <a:ext cx="8215127" cy="5031142"/>
        </p:xfrm>
        <a:graphic>
          <a:graphicData uri="http://schemas.openxmlformats.org/drawingml/2006/table">
            <a:tbl>
              <a:tblPr rtl="1" firstRow="1" firstCol="1" bandRow="1"/>
              <a:tblGrid>
                <a:gridCol w="660619">
                  <a:extLst>
                    <a:ext uri="{9D8B030D-6E8A-4147-A177-3AD203B41FA5}">
                      <a16:colId xmlns:a16="http://schemas.microsoft.com/office/drawing/2014/main" val="3246101894"/>
                    </a:ext>
                  </a:extLst>
                </a:gridCol>
                <a:gridCol w="2053474">
                  <a:extLst>
                    <a:ext uri="{9D8B030D-6E8A-4147-A177-3AD203B41FA5}">
                      <a16:colId xmlns:a16="http://schemas.microsoft.com/office/drawing/2014/main" val="1073334481"/>
                    </a:ext>
                  </a:extLst>
                </a:gridCol>
                <a:gridCol w="1501516">
                  <a:extLst>
                    <a:ext uri="{9D8B030D-6E8A-4147-A177-3AD203B41FA5}">
                      <a16:colId xmlns:a16="http://schemas.microsoft.com/office/drawing/2014/main" val="3878725749"/>
                    </a:ext>
                  </a:extLst>
                </a:gridCol>
                <a:gridCol w="3999518">
                  <a:extLst>
                    <a:ext uri="{9D8B030D-6E8A-4147-A177-3AD203B41FA5}">
                      <a16:colId xmlns:a16="http://schemas.microsoft.com/office/drawing/2014/main" val="1198709855"/>
                    </a:ext>
                  </a:extLst>
                </a:gridCol>
              </a:tblGrid>
              <a:tr h="237209">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اقدام شاخص</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مخاطب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دستاورد و نتیجه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extLst>
                  <a:ext uri="{0D108BD9-81ED-4DB2-BD59-A6C34878D82A}">
                    <a16:rowId xmlns:a16="http://schemas.microsoft.com/office/drawing/2014/main" val="2529666862"/>
                  </a:ext>
                </a:extLst>
              </a:tr>
              <a:tr h="83402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11</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ارايه اطلاعات دو صدک پردرآمد به سازمان مالیاتی کشور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سازمان مالیاتی کشور</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از آنجا که سازمان مالیاتی مکلف به دریافت مالیات از گروه های مختلف است، اطلاعات دو صدک بالای درآمدی احصا و برای سازمان مالیاتی ارسال شده است. آن سازمان نیز با بهره گیری از اطلاعات پایگاه نسبت به شناسایی افراد فاقد مالیات اقدام می نماید.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2873713853"/>
                  </a:ext>
                </a:extLst>
              </a:tr>
              <a:tr h="83402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12</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ارائه اطلاعات مورد نیاز گروه های آسیب پذیر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شهرداری تهران</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در راستای ارائه خدمات به گروه های آسیب پذیر ساکن در شهر تهران از سوی شهرداری تهران، اطلاعات ارسالی از سوی آن سازمان پس از مشخص شدن وضعیت اقتصادی جهت اقدامات حمایتی به سازمان شهرداری ارسال میگردد.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1242710"/>
                  </a:ext>
                </a:extLst>
              </a:tr>
              <a:tr h="625518">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13</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شناسایی افراد و انجام دهک بندی در راستای اجرای طرح مردمی سازی و توزیع عادلانه یارانه ها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سازمان هدفمندسازی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در راستای اجرای طرح مردمی سازی و توزیع عادلانه یارانه ها با استفاده از پایگاه اطلاعات، وضعیت وسع همه خانوارهای کشور شناسایی گردید.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3996685876"/>
                  </a:ext>
                </a:extLst>
              </a:tr>
              <a:tr h="1251035">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14</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شناسایی وضعیت اجتماعی و اقتصادی کودکان بازمانده از تحصیل</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هکاری با آموزش و پروروش</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در راستای همکاری با دفاتر تخصصی معاونت رفاه اجتماعی و شناسایی گروه های آسیب پذیر از جمله کودکان بازمانده از تحصیل،  اطلاعات احصاء شده از کودکان بازمانده از تحصیل از سوی دفتر آسیب های اجتماعی دریافت و وضعیت اقتصادی و اجتماعی کودکان و خانوارشان مشخص گردید. این اطلاعات سپس برای اقدامات حمایتی به آن دفتر ارسال گردیده است.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28463580"/>
                  </a:ext>
                </a:extLst>
              </a:tr>
              <a:tr h="834023">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15</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ارائه اطلاعات اجتماعی و اقتصادی افراد به بنیاد مستضعفان</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بنیاد مستضعفان</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در چارچوب همکاری های مشترک و در راستای وسع سنجی متقاضیان دریافت خدمات از بنیاد مستصعفان اطلاعات ارسالی بررسی و تحلیل و نتیجه وضعیت اقتصادی و اجتماعی افراد به آن بنیاد جهت اقدامات لازم و الویت بندی افراد ارسال میگردد.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2255865805"/>
                  </a:ext>
                </a:extLst>
              </a:tr>
            </a:tbl>
          </a:graphicData>
        </a:graphic>
      </p:graphicFrame>
    </p:spTree>
    <p:extLst>
      <p:ext uri="{BB962C8B-B14F-4D97-AF65-F5344CB8AC3E}">
        <p14:creationId xmlns:p14="http://schemas.microsoft.com/office/powerpoint/2010/main" val="3122970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6411" y="304885"/>
            <a:ext cx="9085307" cy="1011238"/>
          </a:xfrm>
        </p:spPr>
        <p:txBody>
          <a:bodyPr anchor="ctr">
            <a:normAutofit/>
          </a:bodyPr>
          <a:lstStyle/>
          <a:p>
            <a:pPr algn="r" rtl="1"/>
            <a:r>
              <a:rPr lang="fa-IR" sz="2000" b="1" dirty="0">
                <a:cs typeface="B Mitra" panose="00000400000000000000" pitchFamily="2" charset="-78"/>
              </a:rPr>
              <a:t>همکاری با سایر دستگاههای کشور</a:t>
            </a:r>
            <a:br>
              <a:rPr lang="fa-IR" sz="2000" b="1" dirty="0">
                <a:cs typeface="B Mitra" panose="00000400000000000000" pitchFamily="2" charset="-78"/>
              </a:rPr>
            </a:br>
            <a:r>
              <a:rPr lang="fa-IR" sz="2000" b="1" dirty="0">
                <a:solidFill>
                  <a:srgbClr val="C00000"/>
                </a:solidFill>
                <a:cs typeface="B Mitra" panose="00000400000000000000" pitchFamily="2" charset="-78"/>
              </a:rPr>
              <a:t>دستاوردهای حاصل شده برای هر دستگاه</a:t>
            </a:r>
            <a:endParaRPr lang="en-US" sz="2000" b="1" dirty="0">
              <a:latin typeface="Calibri" panose="020F0502020204030204" pitchFamily="34" charset="0"/>
              <a:cs typeface="B Mitra" panose="00000400000000000000" pitchFamily="2" charset="-78"/>
            </a:endParaRPr>
          </a:p>
        </p:txBody>
      </p:sp>
      <p:sp>
        <p:nvSpPr>
          <p:cNvPr id="17" name="Slide Number Placeholder 16">
            <a:extLst>
              <a:ext uri="{FF2B5EF4-FFF2-40B4-BE49-F238E27FC236}">
                <a16:creationId xmlns:a16="http://schemas.microsoft.com/office/drawing/2014/main" id="{00E0CF94-2A9E-6747-699A-A0E3364F2925}"/>
              </a:ext>
            </a:extLst>
          </p:cNvPr>
          <p:cNvSpPr>
            <a:spLocks noGrp="1"/>
          </p:cNvSpPr>
          <p:nvPr>
            <p:ph type="sldNum" sz="quarter" idx="11"/>
          </p:nvPr>
        </p:nvSpPr>
        <p:spPr/>
        <p:txBody>
          <a:bodyPr/>
          <a:lstStyle/>
          <a:p>
            <a:pPr>
              <a:defRPr/>
            </a:pPr>
            <a:fld id="{EF62D93A-3BA0-8848-BFA3-D7046C1B555D}" type="slidenum">
              <a:rPr lang="en-US" smtClean="0"/>
              <a:pPr>
                <a:defRPr/>
              </a:pPr>
              <a:t>28</a:t>
            </a:fld>
            <a:endParaRPr lang="en-US" dirty="0"/>
          </a:p>
        </p:txBody>
      </p:sp>
      <p:graphicFrame>
        <p:nvGraphicFramePr>
          <p:cNvPr id="3" name="Table 2">
            <a:extLst>
              <a:ext uri="{FF2B5EF4-FFF2-40B4-BE49-F238E27FC236}">
                <a16:creationId xmlns:a16="http://schemas.microsoft.com/office/drawing/2014/main" id="{628C950F-4936-B1B4-7FB0-0C7A7853B1A4}"/>
              </a:ext>
            </a:extLst>
          </p:cNvPr>
          <p:cNvGraphicFramePr>
            <a:graphicFrameLocks noGrp="1"/>
          </p:cNvGraphicFramePr>
          <p:nvPr/>
        </p:nvGraphicFramePr>
        <p:xfrm>
          <a:off x="1422828" y="1826178"/>
          <a:ext cx="9144001" cy="3990759"/>
        </p:xfrm>
        <a:graphic>
          <a:graphicData uri="http://schemas.openxmlformats.org/drawingml/2006/table">
            <a:tbl>
              <a:tblPr rtl="1" firstRow="1" firstCol="1" bandRow="1"/>
              <a:tblGrid>
                <a:gridCol w="735314">
                  <a:extLst>
                    <a:ext uri="{9D8B030D-6E8A-4147-A177-3AD203B41FA5}">
                      <a16:colId xmlns:a16="http://schemas.microsoft.com/office/drawing/2014/main" val="3920614477"/>
                    </a:ext>
                  </a:extLst>
                </a:gridCol>
                <a:gridCol w="2285657">
                  <a:extLst>
                    <a:ext uri="{9D8B030D-6E8A-4147-A177-3AD203B41FA5}">
                      <a16:colId xmlns:a16="http://schemas.microsoft.com/office/drawing/2014/main" val="1157438470"/>
                    </a:ext>
                  </a:extLst>
                </a:gridCol>
                <a:gridCol w="1671291">
                  <a:extLst>
                    <a:ext uri="{9D8B030D-6E8A-4147-A177-3AD203B41FA5}">
                      <a16:colId xmlns:a16="http://schemas.microsoft.com/office/drawing/2014/main" val="127392194"/>
                    </a:ext>
                  </a:extLst>
                </a:gridCol>
                <a:gridCol w="4451739">
                  <a:extLst>
                    <a:ext uri="{9D8B030D-6E8A-4147-A177-3AD203B41FA5}">
                      <a16:colId xmlns:a16="http://schemas.microsoft.com/office/drawing/2014/main" val="726559338"/>
                    </a:ext>
                  </a:extLst>
                </a:gridCol>
              </a:tblGrid>
              <a:tr h="257089">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اقدام شاخص</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مخاطب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دستاورد و نتیجه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extLst>
                  <a:ext uri="{0D108BD9-81ED-4DB2-BD59-A6C34878D82A}">
                    <a16:rowId xmlns:a16="http://schemas.microsoft.com/office/drawing/2014/main" val="1927880856"/>
                  </a:ext>
                </a:extLst>
              </a:tr>
              <a:tr h="952659">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16</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کالا برگ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معاونت رفاه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کالابرگ الکترونیک به 7 دهک جامعه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2771293271"/>
                  </a:ext>
                </a:extLst>
              </a:tr>
              <a:tr h="498185">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17</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ارائه اطلاعات دهک بندی افراد و وضعیت بیمه آنها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مرکز آمار ایران</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درچارچوب طرح سرشماری داده محور در سال 1405، اطلاعات دهک بندی جهت بهره برداری آن مرکز ارسال شده است .</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0957645"/>
                  </a:ext>
                </a:extLst>
              </a:tr>
              <a:tr h="6224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a:effectLst/>
                          <a:cs typeface="B Nazanin" panose="00000400000000000000" pitchFamily="2" charset="-78"/>
                        </a:rPr>
                        <a:t>18</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ارائه اطلاعات ۶ دهک پایین درآمدی</a:t>
                      </a:r>
                      <a:endParaRPr lang="en-US" sz="1400" dirty="0">
                        <a:effectLst/>
                        <a:cs typeface="B Nazanin" panose="00000400000000000000" pitchFamily="2" charset="-78"/>
                      </a:endParaRPr>
                    </a:p>
                    <a:p>
                      <a:pPr marL="0" marR="0" algn="ctr" rtl="1">
                        <a:lnSpc>
                          <a:spcPct val="107000"/>
                        </a:lnSpc>
                        <a:spcBef>
                          <a:spcPts val="0"/>
                        </a:spcBef>
                        <a:spcAft>
                          <a:spcPts val="800"/>
                        </a:spcAft>
                      </a:pPr>
                      <a:r>
                        <a:rPr lang="fa-IR" sz="1400" dirty="0">
                          <a:effectLst/>
                          <a:cs typeface="B Nazanin" panose="00000400000000000000" pitchFamily="2" charset="-78"/>
                        </a:rPr>
                        <a:t>جهت بهره مندی از سهام عدالت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سازمان خصوصی سازی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در راستای همکاری های مشترک با سازمان خصوصی سازی، اطلاعات ۶ دهک پایین درآمدی به آن سازمان ارسال گردیده است تا با تطبیق اطلاعات پایگاه با آخرین وضعیت دارندگان سهام عدالت، افراد فاقد سهام عدالت شناسایی گردند.</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2742892614"/>
                  </a:ext>
                </a:extLst>
              </a:tr>
              <a:tr h="6224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19</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راه اندازی سامانه اطلاعات بهره مندی ایرانیان مشتمل بر اطلاعات زیرساختی و سایر اطلاعات اساسی مورد نیاز به تفکیک آبادی های دارای سکنه</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قرارگاه جهادی پیشرفت همه جانبه روستا</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شاخص های احصا شده ارسال گردید</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9964615"/>
                  </a:ext>
                </a:extLst>
              </a:tr>
              <a:tr h="6224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20</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ارائه اطلاعات تا سطح 6 رقم پستی مربوط به مناطق ا و 20 </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شهرداری- سازمان فناوری اطلاعات و ارتباطات</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اطلاعات زنان سرپرست خانوار، دهک رفاهی، مالکیت خودروها، درآمد بانکی، بیمه درمانی، بازنشستگی، شغل، مالکیت خودرو، بیماران خاص، معلولان بهزیستی، کودکان برحسب سن ارسال گردید</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495288785"/>
                  </a:ext>
                </a:extLst>
              </a:tr>
            </a:tbl>
          </a:graphicData>
        </a:graphic>
      </p:graphicFrame>
    </p:spTree>
    <p:extLst>
      <p:ext uri="{BB962C8B-B14F-4D97-AF65-F5344CB8AC3E}">
        <p14:creationId xmlns:p14="http://schemas.microsoft.com/office/powerpoint/2010/main" val="1243020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6411" y="304885"/>
            <a:ext cx="9085307" cy="1011238"/>
          </a:xfrm>
        </p:spPr>
        <p:txBody>
          <a:bodyPr anchor="ctr">
            <a:normAutofit/>
          </a:bodyPr>
          <a:lstStyle/>
          <a:p>
            <a:pPr algn="r" rtl="1"/>
            <a:r>
              <a:rPr lang="fa-IR" sz="2000" b="1" dirty="0">
                <a:cs typeface="B Mitra" panose="00000400000000000000" pitchFamily="2" charset="-78"/>
              </a:rPr>
              <a:t>همکاری با سایر دستگاههای کشور</a:t>
            </a:r>
            <a:br>
              <a:rPr lang="fa-IR" sz="2000" b="1" dirty="0">
                <a:cs typeface="B Mitra" panose="00000400000000000000" pitchFamily="2" charset="-78"/>
              </a:rPr>
            </a:br>
            <a:r>
              <a:rPr lang="fa-IR" sz="2000" b="1" dirty="0">
                <a:solidFill>
                  <a:srgbClr val="C00000"/>
                </a:solidFill>
                <a:cs typeface="B Mitra" panose="00000400000000000000" pitchFamily="2" charset="-78"/>
              </a:rPr>
              <a:t>دستاوردهای حاصل شده برای هر دستگاه</a:t>
            </a:r>
            <a:endParaRPr lang="en-US" sz="2000" b="1" dirty="0">
              <a:latin typeface="Calibri" panose="020F0502020204030204" pitchFamily="34" charset="0"/>
              <a:cs typeface="B Mitra" panose="00000400000000000000" pitchFamily="2" charset="-78"/>
            </a:endParaRPr>
          </a:p>
        </p:txBody>
      </p:sp>
      <p:sp>
        <p:nvSpPr>
          <p:cNvPr id="17" name="Slide Number Placeholder 16">
            <a:extLst>
              <a:ext uri="{FF2B5EF4-FFF2-40B4-BE49-F238E27FC236}">
                <a16:creationId xmlns:a16="http://schemas.microsoft.com/office/drawing/2014/main" id="{00E0CF94-2A9E-6747-699A-A0E3364F2925}"/>
              </a:ext>
            </a:extLst>
          </p:cNvPr>
          <p:cNvSpPr>
            <a:spLocks noGrp="1"/>
          </p:cNvSpPr>
          <p:nvPr>
            <p:ph type="sldNum" sz="quarter" idx="11"/>
          </p:nvPr>
        </p:nvSpPr>
        <p:spPr/>
        <p:txBody>
          <a:bodyPr/>
          <a:lstStyle/>
          <a:p>
            <a:pPr>
              <a:defRPr/>
            </a:pPr>
            <a:fld id="{EF62D93A-3BA0-8848-BFA3-D7046C1B555D}" type="slidenum">
              <a:rPr lang="en-US" smtClean="0"/>
              <a:pPr>
                <a:defRPr/>
              </a:pPr>
              <a:t>29</a:t>
            </a:fld>
            <a:endParaRPr lang="en-US" dirty="0"/>
          </a:p>
        </p:txBody>
      </p:sp>
      <p:graphicFrame>
        <p:nvGraphicFramePr>
          <p:cNvPr id="4" name="Table 3">
            <a:extLst>
              <a:ext uri="{FF2B5EF4-FFF2-40B4-BE49-F238E27FC236}">
                <a16:creationId xmlns:a16="http://schemas.microsoft.com/office/drawing/2014/main" id="{DA42D022-222E-B09C-9BE3-0AA120232FE2}"/>
              </a:ext>
            </a:extLst>
          </p:cNvPr>
          <p:cNvGraphicFramePr>
            <a:graphicFrameLocks noGrp="1"/>
          </p:cNvGraphicFramePr>
          <p:nvPr/>
        </p:nvGraphicFramePr>
        <p:xfrm>
          <a:off x="1524000" y="1412807"/>
          <a:ext cx="9144000" cy="4817501"/>
        </p:xfrm>
        <a:graphic>
          <a:graphicData uri="http://schemas.openxmlformats.org/drawingml/2006/table">
            <a:tbl>
              <a:tblPr rtl="1" firstRow="1" firstCol="1" bandRow="1"/>
              <a:tblGrid>
                <a:gridCol w="725307">
                  <a:extLst>
                    <a:ext uri="{9D8B030D-6E8A-4147-A177-3AD203B41FA5}">
                      <a16:colId xmlns:a16="http://schemas.microsoft.com/office/drawing/2014/main" val="3920614477"/>
                    </a:ext>
                  </a:extLst>
                </a:gridCol>
                <a:gridCol w="2295663">
                  <a:extLst>
                    <a:ext uri="{9D8B030D-6E8A-4147-A177-3AD203B41FA5}">
                      <a16:colId xmlns:a16="http://schemas.microsoft.com/office/drawing/2014/main" val="1157438470"/>
                    </a:ext>
                  </a:extLst>
                </a:gridCol>
                <a:gridCol w="1671291">
                  <a:extLst>
                    <a:ext uri="{9D8B030D-6E8A-4147-A177-3AD203B41FA5}">
                      <a16:colId xmlns:a16="http://schemas.microsoft.com/office/drawing/2014/main" val="127392194"/>
                    </a:ext>
                  </a:extLst>
                </a:gridCol>
                <a:gridCol w="4451739">
                  <a:extLst>
                    <a:ext uri="{9D8B030D-6E8A-4147-A177-3AD203B41FA5}">
                      <a16:colId xmlns:a16="http://schemas.microsoft.com/office/drawing/2014/main" val="726559338"/>
                    </a:ext>
                  </a:extLst>
                </a:gridCol>
              </a:tblGrid>
              <a:tr h="257089">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ردیف</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اقدام شاخص</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مخاطب</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دستاورد و نتیجه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20688" marR="20688" marT="0" marB="0" anchor="ctr">
                    <a:lnL>
                      <a:noFill/>
                    </a:lnL>
                    <a:lnR>
                      <a:noFill/>
                    </a:lnR>
                    <a:lnT w="12700" cmpd="sng">
                      <a:solidFill>
                        <a:srgbClr val="4AB5C4"/>
                      </a:solidFill>
                    </a:lnT>
                    <a:lnB w="12700" cmpd="sng">
                      <a:solidFill>
                        <a:srgbClr val="4AB5C4"/>
                      </a:solidFill>
                    </a:lnB>
                    <a:lnTlToBr w="12700" cmpd="sng">
                      <a:noFill/>
                      <a:prstDash val="solid"/>
                    </a:lnTlToBr>
                    <a:lnBlToTr w="12700" cmpd="sng">
                      <a:noFill/>
                      <a:prstDash val="solid"/>
                    </a:lnBlToTr>
                    <a:noFill/>
                  </a:tcPr>
                </a:tc>
                <a:extLst>
                  <a:ext uri="{0D108BD9-81ED-4DB2-BD59-A6C34878D82A}">
                    <a16:rowId xmlns:a16="http://schemas.microsoft.com/office/drawing/2014/main" val="1927880856"/>
                  </a:ext>
                </a:extLst>
              </a:tr>
              <a:tr h="952659">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21</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احراز شرایط زنان سرپرست خانوار متقاضی صدور ضمانتنامه تسهیلات اشتغال </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a:solidFill>
                            <a:schemeClr val="tx1"/>
                          </a:solidFill>
                          <a:effectLst/>
                          <a:latin typeface="+mn-lt"/>
                          <a:ea typeface="+mn-ea"/>
                          <a:cs typeface="B Nazanin" panose="00000400000000000000" pitchFamily="2" charset="-78"/>
                        </a:rPr>
                        <a:t>معاونت امور زنان و خانواده ریاست جمهوری</a:t>
                      </a:r>
                      <a:endParaRPr lang="en-US" sz="1400" kern="1200">
                        <a:solidFill>
                          <a:schemeClr val="tx1"/>
                        </a:solidFill>
                        <a:effectLst/>
                        <a:latin typeface="+mn-lt"/>
                        <a:ea typeface="+mn-ea"/>
                        <a:cs typeface="B Nazanin" panose="00000400000000000000" pitchFamily="2" charset="-78"/>
                      </a:endParaRPr>
                    </a:p>
                  </a:txBody>
                  <a:tcPr marL="68580" marR="68580"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a:solidFill>
                            <a:schemeClr val="tx1"/>
                          </a:solidFill>
                          <a:effectLst/>
                          <a:latin typeface="+mn-lt"/>
                          <a:ea typeface="+mn-ea"/>
                          <a:cs typeface="B Nazanin" panose="00000400000000000000" pitchFamily="2" charset="-78"/>
                        </a:rPr>
                        <a:t>وضعیت سرپرست خانوار بودن و دهک درآمدی ارسال گردید</a:t>
                      </a:r>
                      <a:endParaRPr lang="en-US" sz="1400" kern="1200">
                        <a:solidFill>
                          <a:schemeClr val="tx1"/>
                        </a:solidFill>
                        <a:effectLst/>
                        <a:latin typeface="+mn-lt"/>
                        <a:ea typeface="+mn-ea"/>
                        <a:cs typeface="B Nazanin" panose="00000400000000000000" pitchFamily="2" charset="-78"/>
                      </a:endParaRPr>
                    </a:p>
                  </a:txBody>
                  <a:tcPr marL="68580" marR="68580" marT="0" marB="0" anchor="ctr">
                    <a:lnL>
                      <a:noFill/>
                    </a:lnL>
                    <a:lnR>
                      <a:noFill/>
                    </a:lnR>
                    <a:lnT w="12700" cmpd="sng">
                      <a:solidFill>
                        <a:srgbClr val="4AB5C4"/>
                      </a:solid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2771293271"/>
                  </a:ext>
                </a:extLst>
              </a:tr>
              <a:tr h="498185">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22</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دهک بندی لیست متقاضیان بهره مندی از طرح مسکن جهش</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a:solidFill>
                            <a:schemeClr val="tx1"/>
                          </a:solidFill>
                          <a:effectLst/>
                          <a:latin typeface="+mn-lt"/>
                          <a:ea typeface="+mn-ea"/>
                          <a:cs typeface="B Nazanin" panose="00000400000000000000" pitchFamily="2" charset="-78"/>
                        </a:rPr>
                        <a:t>معاونت امور تعاون وزارت متبوع</a:t>
                      </a:r>
                      <a:endParaRPr lang="en-US" sz="1400" kern="120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در راستای تصویب و ابلاغ قانون جهش تولید مسکن توسط مجلس شورای اسلامی در تاریخ 24/06/1400 برای خانواده های واجد شرایط کارگری ، بازنشستگان و مستمری بگیران ، لیست دهک بندی  متقاضیان بهره مندی از طرح مسکن جهش ( نهضت ملی مسکن) ارسال گردید.</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0957645"/>
                  </a:ext>
                </a:extLst>
              </a:tr>
              <a:tr h="6224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cs typeface="B Nazanin" panose="00000400000000000000" pitchFamily="2" charset="-78"/>
                        </a:rPr>
                        <a:t>23</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6164" marR="36164"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احراز شرایط سرپرستی و اطلاعات دهک درآمدی زنان سرپرست خانوار متقاضی صدور ضمانتنامه تسهیلات اشتغال</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a:solidFill>
                            <a:schemeClr val="tx1"/>
                          </a:solidFill>
                          <a:effectLst/>
                          <a:latin typeface="+mn-lt"/>
                          <a:ea typeface="+mn-ea"/>
                          <a:cs typeface="B Nazanin" panose="00000400000000000000" pitchFamily="2" charset="-78"/>
                        </a:rPr>
                        <a:t>معاونت امور زنان و خانواده ریاست جمهوری</a:t>
                      </a:r>
                      <a:endParaRPr lang="en-US" sz="1400" kern="120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وضعیت سرپرست خانوار بودن و اطلاعات دهک درآمدی فهرست سوم زنان سرپرست خانوار متقاضی صدور ضمانتنامه تسهیلات اشتغال ارسال گردید</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2742892614"/>
                  </a:ext>
                </a:extLst>
              </a:tr>
              <a:tr h="6224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24</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اطلاعات رتبه بندی روستاهای کشور برحسب محرومیت و شاخص های سنجش محرومیت روستایی ارسال گردید</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r"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معاونت هماهنگی و برنامه ریزی مرکز بررسی های استراتژیک ریاست جمهوری </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just" rtl="1">
                        <a:lnSpc>
                          <a:spcPct val="107000"/>
                        </a:lnSpc>
                        <a:spcAft>
                          <a:spcPts val="800"/>
                        </a:spcAft>
                      </a:pPr>
                      <a:r>
                        <a:rPr lang="fa-IR" sz="1400" kern="1200" dirty="0">
                          <a:solidFill>
                            <a:schemeClr val="tx1"/>
                          </a:solidFill>
                          <a:effectLst/>
                          <a:latin typeface="+mn-lt"/>
                          <a:ea typeface="+mn-ea"/>
                          <a:cs typeface="B Nazanin" panose="00000400000000000000" pitchFamily="2" charset="-78"/>
                        </a:rPr>
                        <a:t>در چارچوب طرح احیای عدالت بنیان و مردم محور روستا ذیل تفاهم نامه فی مابین مرکز بررسی های استراتژیک ریاست جمهوری، وزارت متبوع، دستیار ویژه ریاست جمهوری درمردمی سازی، طراحی مدل مطلوب محرومیت زدایی، گسترش عدالت، توسعه تعاون، مردمی سازی و احیای روستا در دستور کار مرکز مذکور قرار گرفت برهمین اساس به منظور تدوین مدل مطلوب احیای روستا، اطلاعات درخواستی ارسال گردید </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899964615"/>
                  </a:ext>
                </a:extLst>
              </a:tr>
              <a:tr h="622444">
                <a:tc>
                  <a:txBody>
                    <a:bodyPr/>
                    <a:lstStyle>
                      <a:lvl1pPr marL="0" algn="l" defTabSz="914400" rtl="0" eaLnBrk="1" latinLnBrk="0" hangingPunct="1">
                        <a:defRPr sz="1800" b="1" kern="1200">
                          <a:solidFill>
                            <a:schemeClr val="tx1"/>
                          </a:solidFill>
                          <a:latin typeface="Century Gothic" panose="020B0502020202020204"/>
                        </a:defRPr>
                      </a:lvl1pPr>
                      <a:lvl2pPr marL="457200" algn="l" defTabSz="914400" rtl="0" eaLnBrk="1" latinLnBrk="0" hangingPunct="1">
                        <a:defRPr sz="1800" b="1" kern="1200">
                          <a:solidFill>
                            <a:schemeClr val="tx1"/>
                          </a:solidFill>
                          <a:latin typeface="Century Gothic" panose="020B0502020202020204"/>
                        </a:defRPr>
                      </a:lvl2pPr>
                      <a:lvl3pPr marL="914400" algn="l" defTabSz="914400" rtl="0" eaLnBrk="1" latinLnBrk="0" hangingPunct="1">
                        <a:defRPr sz="1800" b="1" kern="1200">
                          <a:solidFill>
                            <a:schemeClr val="tx1"/>
                          </a:solidFill>
                          <a:latin typeface="Century Gothic" panose="020B0502020202020204"/>
                        </a:defRPr>
                      </a:lvl3pPr>
                      <a:lvl4pPr marL="1371600" algn="l" defTabSz="914400" rtl="0" eaLnBrk="1" latinLnBrk="0" hangingPunct="1">
                        <a:defRPr sz="1800" b="1" kern="1200">
                          <a:solidFill>
                            <a:schemeClr val="tx1"/>
                          </a:solidFill>
                          <a:latin typeface="Century Gothic" panose="020B0502020202020204"/>
                        </a:defRPr>
                      </a:lvl4pPr>
                      <a:lvl5pPr marL="1828800" algn="l" defTabSz="914400" rtl="0" eaLnBrk="1" latinLnBrk="0" hangingPunct="1">
                        <a:defRPr sz="1800" b="1" kern="1200">
                          <a:solidFill>
                            <a:schemeClr val="tx1"/>
                          </a:solidFill>
                          <a:latin typeface="Century Gothic" panose="020B0502020202020204"/>
                        </a:defRPr>
                      </a:lvl5pPr>
                      <a:lvl6pPr marL="2286000" algn="l" defTabSz="914400" rtl="0" eaLnBrk="1" latinLnBrk="0" hangingPunct="1">
                        <a:defRPr sz="1800" b="1" kern="1200">
                          <a:solidFill>
                            <a:schemeClr val="tx1"/>
                          </a:solidFill>
                          <a:latin typeface="Century Gothic" panose="020B0502020202020204"/>
                        </a:defRPr>
                      </a:lvl6pPr>
                      <a:lvl7pPr marL="2743200" algn="l" defTabSz="914400" rtl="0" eaLnBrk="1" latinLnBrk="0" hangingPunct="1">
                        <a:defRPr sz="1800" b="1" kern="1200">
                          <a:solidFill>
                            <a:schemeClr val="tx1"/>
                          </a:solidFill>
                          <a:latin typeface="Century Gothic" panose="020B0502020202020204"/>
                        </a:defRPr>
                      </a:lvl7pPr>
                      <a:lvl8pPr marL="3200400" algn="l" defTabSz="914400" rtl="0" eaLnBrk="1" latinLnBrk="0" hangingPunct="1">
                        <a:defRPr sz="1800" b="1" kern="1200">
                          <a:solidFill>
                            <a:schemeClr val="tx1"/>
                          </a:solidFill>
                          <a:latin typeface="Century Gothic" panose="020B0502020202020204"/>
                        </a:defRPr>
                      </a:lvl8pPr>
                      <a:lvl9pPr marL="3657600" algn="l" defTabSz="914400" rtl="0" eaLnBrk="1" latinLnBrk="0" hangingPunct="1">
                        <a:defRPr sz="1800" b="1" kern="1200">
                          <a:solidFill>
                            <a:schemeClr val="tx1"/>
                          </a:solidFill>
                          <a:latin typeface="Century Gothic" panose="020B0502020202020204"/>
                        </a:defRPr>
                      </a:lvl9pPr>
                    </a:lstStyle>
                    <a:p>
                      <a:pPr marL="0" marR="0" algn="ctr" rtl="1">
                        <a:lnSpc>
                          <a:spcPct val="107000"/>
                        </a:lnSpc>
                        <a:spcBef>
                          <a:spcPts val="0"/>
                        </a:spcBef>
                        <a:spcAft>
                          <a:spcPts val="800"/>
                        </a:spcAft>
                      </a:pPr>
                      <a:r>
                        <a:rPr lang="fa-IR" sz="1400" dirty="0">
                          <a:effectLst/>
                          <a:latin typeface="Calibri" panose="020F0502020204030204" pitchFamily="34" charset="0"/>
                          <a:ea typeface="Calibri" panose="020F0502020204030204" pitchFamily="34" charset="0"/>
                          <a:cs typeface="B Nazanin" panose="00000400000000000000" pitchFamily="2" charset="-78"/>
                        </a:rPr>
                        <a:t>25</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22696" marR="22696"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p>
                      <a:pPr algn="ctr"/>
                      <a:r>
                        <a:rPr lang="fa-IR" sz="1400" kern="1200" dirty="0">
                          <a:solidFill>
                            <a:schemeClr val="tx1"/>
                          </a:solidFill>
                          <a:effectLst/>
                          <a:latin typeface="+mn-lt"/>
                          <a:ea typeface="+mn-ea"/>
                          <a:cs typeface="B Nazanin" panose="00000400000000000000" pitchFamily="2" charset="-78"/>
                        </a:rPr>
                        <a:t>طرح یسنا </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p>
                      <a:pPr algn="ctr"/>
                      <a:r>
                        <a:rPr lang="fa-IR" sz="1400" kern="1200" dirty="0">
                          <a:solidFill>
                            <a:schemeClr val="tx1"/>
                          </a:solidFill>
                          <a:effectLst/>
                          <a:latin typeface="+mn-lt"/>
                          <a:ea typeface="+mn-ea"/>
                          <a:cs typeface="B Nazanin" panose="00000400000000000000" pitchFamily="2" charset="-78"/>
                        </a:rPr>
                        <a:t>مادران شیرده دارای فرزند زیر ۲ سال در دهک یک درآمدی </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tc>
                  <a:txBody>
                    <a:bodyPr/>
                    <a:lstStyle/>
                    <a:p>
                      <a:pPr algn="ctr"/>
                      <a:r>
                        <a:rPr lang="fa-IR" sz="1400" kern="1200" dirty="0">
                          <a:solidFill>
                            <a:schemeClr val="tx1"/>
                          </a:solidFill>
                          <a:effectLst/>
                          <a:latin typeface="+mn-lt"/>
                          <a:ea typeface="+mn-ea"/>
                          <a:cs typeface="B Nazanin" panose="00000400000000000000" pitchFamily="2" charset="-78"/>
                        </a:rPr>
                        <a:t>ارائه سبد غذایی رایگان و افزایش امنیت غذایی </a:t>
                      </a:r>
                      <a:endParaRPr lang="en-US" sz="1400" kern="1200" dirty="0">
                        <a:solidFill>
                          <a:schemeClr val="tx1"/>
                        </a:solidFill>
                        <a:effectLst/>
                        <a:latin typeface="+mn-lt"/>
                        <a:ea typeface="+mn-ea"/>
                        <a:cs typeface="B Nazanin" panose="00000400000000000000" pitchFamily="2" charset="-78"/>
                      </a:endParaRPr>
                    </a:p>
                  </a:txBody>
                  <a:tcPr marL="68580" marR="68580" marT="0" marB="0" anchor="ctr">
                    <a:lnL>
                      <a:noFill/>
                    </a:lnL>
                    <a:lnR>
                      <a:noFill/>
                    </a:lnR>
                    <a:lnT>
                      <a:noFill/>
                    </a:lnT>
                    <a:lnB w="12700" cmpd="sng">
                      <a:solidFill>
                        <a:srgbClr val="4AB5C4"/>
                      </a:solidFill>
                    </a:lnB>
                    <a:lnTlToBr w="12700" cmpd="sng">
                      <a:noFill/>
                      <a:prstDash val="solid"/>
                    </a:lnTlToBr>
                    <a:lnBlToTr w="12700" cmpd="sng">
                      <a:noFill/>
                      <a:prstDash val="solid"/>
                    </a:lnBlToTr>
                    <a:solidFill>
                      <a:srgbClr val="4AB5C4">
                        <a:alpha val="20000"/>
                      </a:srgbClr>
                    </a:solidFill>
                  </a:tcPr>
                </a:tc>
                <a:extLst>
                  <a:ext uri="{0D108BD9-81ED-4DB2-BD59-A6C34878D82A}">
                    <a16:rowId xmlns:a16="http://schemas.microsoft.com/office/drawing/2014/main" val="495288785"/>
                  </a:ext>
                </a:extLst>
              </a:tr>
            </a:tbl>
          </a:graphicData>
        </a:graphic>
      </p:graphicFrame>
    </p:spTree>
    <p:extLst>
      <p:ext uri="{BB962C8B-B14F-4D97-AF65-F5344CB8AC3E}">
        <p14:creationId xmlns:p14="http://schemas.microsoft.com/office/powerpoint/2010/main" val="94421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24091" y="747642"/>
            <a:ext cx="3854548"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چارچوب حاکمیت داده</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2228908" y="4010309"/>
            <a:ext cx="278512" cy="45720"/>
            <a:chOff x="2992574" y="3708047"/>
            <a:chExt cx="278512" cy="45720"/>
          </a:xfrm>
        </p:grpSpPr>
        <p:sp>
          <p:nvSpPr>
            <p:cNvPr id="15" name="Flowchart: Connector 14"/>
            <p:cNvSpPr/>
            <p:nvPr/>
          </p:nvSpPr>
          <p:spPr>
            <a:xfrm>
              <a:off x="2992574" y="3708047"/>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6" name="Flowchart: Connector 15"/>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225367"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629517" y="4662034"/>
            <a:ext cx="3681940" cy="835613"/>
          </a:xfrm>
          <a:prstGeom prst="rect">
            <a:avLst/>
          </a:prstGeom>
          <a:noFill/>
        </p:spPr>
        <p:txBody>
          <a:bodyPr wrap="square" rtlCol="0">
            <a:spAutoFit/>
          </a:bodyPr>
          <a:lstStyle/>
          <a:p>
            <a:pPr marL="457200" algn="ctr" rtl="1">
              <a:lnSpc>
                <a:spcPct val="115000"/>
              </a:lnSpc>
              <a:spcAft>
                <a:spcPts val="800"/>
              </a:spcAft>
            </a:pPr>
            <a:r>
              <a:rPr lang="ar-SA" sz="1400" dirty="0">
                <a:ln>
                  <a:solidFill>
                    <a:schemeClr val="tx2">
                      <a:lumMod val="20000"/>
                      <a:lumOff val="80000"/>
                    </a:schemeClr>
                  </a:solidFill>
                </a:ln>
                <a:solidFill>
                  <a:schemeClr val="tx2">
                    <a:lumMod val="20000"/>
                    <a:lumOff val="80000"/>
                  </a:schemeClr>
                </a:solidFill>
                <a:cs typeface="B Nazanin" panose="00000400000000000000" pitchFamily="2" charset="-78"/>
              </a:rPr>
              <a:t>حاکمیت داده، یک عمل سازماندهی شده </a:t>
            </a:r>
            <a:r>
              <a:rPr lang="fa-IR" sz="1400" dirty="0">
                <a:ln>
                  <a:solidFill>
                    <a:schemeClr val="tx2">
                      <a:lumMod val="20000"/>
                      <a:lumOff val="80000"/>
                    </a:schemeClr>
                  </a:solidFill>
                </a:ln>
                <a:solidFill>
                  <a:schemeClr val="tx2">
                    <a:lumMod val="20000"/>
                    <a:lumOff val="80000"/>
                  </a:schemeClr>
                </a:solidFill>
                <a:cs typeface="B Nazanin" panose="00000400000000000000" pitchFamily="2" charset="-78"/>
              </a:rPr>
              <a:t>است</a:t>
            </a:r>
            <a:r>
              <a:rPr lang="ar-SA" sz="1400" dirty="0">
                <a:ln>
                  <a:solidFill>
                    <a:schemeClr val="tx2">
                      <a:lumMod val="20000"/>
                      <a:lumOff val="80000"/>
                    </a:schemeClr>
                  </a:solidFill>
                </a:ln>
                <a:solidFill>
                  <a:schemeClr val="tx2">
                    <a:lumMod val="20000"/>
                    <a:lumOff val="80000"/>
                  </a:schemeClr>
                </a:solidFill>
                <a:cs typeface="B Nazanin" panose="00000400000000000000" pitchFamily="2" charset="-78"/>
              </a:rPr>
              <a:t> که در آن استراتژی‌ها، فرایندها، استانداردها، قوانین و مسئولیت‌های مرتبط با مدیریت داده‌ها تعیین می‌شود</a:t>
            </a:r>
            <a:endParaRPr lang="en-US" sz="1400" dirty="0">
              <a:ln>
                <a:solidFill>
                  <a:schemeClr val="tx2">
                    <a:lumMod val="20000"/>
                    <a:lumOff val="80000"/>
                  </a:schemeClr>
                </a:solidFill>
              </a:ln>
              <a:solidFill>
                <a:schemeClr val="tx2">
                  <a:lumMod val="20000"/>
                  <a:lumOff val="80000"/>
                </a:schemeClr>
              </a:solidFill>
              <a:cs typeface="B Nazanin" panose="00000400000000000000" pitchFamily="2" charset="-78"/>
            </a:endParaRPr>
          </a:p>
        </p:txBody>
      </p:sp>
      <p:sp>
        <p:nvSpPr>
          <p:cNvPr id="22" name="Flowchart: Connector 21"/>
          <p:cNvSpPr/>
          <p:nvPr/>
        </p:nvSpPr>
        <p:spPr>
          <a:xfrm>
            <a:off x="1580380" y="2829174"/>
            <a:ext cx="1541593"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01</a:t>
            </a:r>
            <a:endParaRPr lang="en-US" sz="7200" b="1" dirty="0">
              <a:ln>
                <a:solidFill>
                  <a:srgbClr val="FFC000"/>
                </a:solidFill>
              </a:ln>
              <a:solidFill>
                <a:srgbClr val="FFC000"/>
              </a:solidFill>
              <a:cs typeface="B Titr" panose="00000700000000000000" pitchFamily="2" charset="-78"/>
            </a:endParaRPr>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5" name="TextBox 24">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حاکمیت داده</a:t>
            </a:r>
            <a:endParaRPr lang="en-US" sz="3600" b="1" dirty="0">
              <a:ln>
                <a:solidFill>
                  <a:schemeClr val="bg1"/>
                </a:solidFill>
              </a:ln>
              <a:solidFill>
                <a:schemeClr val="bg1"/>
              </a:solidFill>
              <a:cs typeface="B Nazanin" panose="00000400000000000000" pitchFamily="2" charset="-78"/>
            </a:endParaRPr>
          </a:p>
        </p:txBody>
      </p:sp>
      <p:grpSp>
        <p:nvGrpSpPr>
          <p:cNvPr id="20" name="Group 19"/>
          <p:cNvGrpSpPr/>
          <p:nvPr/>
        </p:nvGrpSpPr>
        <p:grpSpPr>
          <a:xfrm>
            <a:off x="5014842" y="1670972"/>
            <a:ext cx="6883970" cy="4516893"/>
            <a:chOff x="6063179" y="1463040"/>
            <a:chExt cx="6013937" cy="4375052"/>
          </a:xfrm>
        </p:grpSpPr>
        <p:sp>
          <p:nvSpPr>
            <p:cNvPr id="31" name="Rounded Rectangle 30"/>
            <p:cNvSpPr/>
            <p:nvPr/>
          </p:nvSpPr>
          <p:spPr>
            <a:xfrm rot="5400000">
              <a:off x="5362586" y="3524609"/>
              <a:ext cx="2532853" cy="109025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گزارش ها و تحلیل ها</a:t>
              </a:r>
              <a:endParaRPr lang="en-US" b="1" dirty="0">
                <a:cs typeface="B Nazanin" panose="00000400000000000000" pitchFamily="2" charset="-78"/>
              </a:endParaRPr>
            </a:p>
          </p:txBody>
        </p:sp>
        <p:sp>
          <p:nvSpPr>
            <p:cNvPr id="36" name="Rounded Rectangle 35"/>
            <p:cNvSpPr/>
            <p:nvPr/>
          </p:nvSpPr>
          <p:spPr>
            <a:xfrm rot="5400000">
              <a:off x="10265563" y="3534838"/>
              <a:ext cx="2532853" cy="109025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سیسات ها، استانداردها و ضوابط</a:t>
              </a:r>
              <a:endParaRPr lang="en-US" b="1" dirty="0">
                <a:cs typeface="B Nazanin" panose="00000400000000000000" pitchFamily="2" charset="-78"/>
              </a:endParaRPr>
            </a:p>
          </p:txBody>
        </p:sp>
        <p:sp>
          <p:nvSpPr>
            <p:cNvPr id="43" name="Rounded Rectangle 42"/>
            <p:cNvSpPr/>
            <p:nvPr/>
          </p:nvSpPr>
          <p:spPr>
            <a:xfrm rot="5400000">
              <a:off x="5470910" y="3560626"/>
              <a:ext cx="2303832" cy="101821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Nazanin" panose="00000400000000000000" pitchFamily="2" charset="-78"/>
              </a:endParaRPr>
            </a:p>
          </p:txBody>
        </p:sp>
        <p:sp>
          <p:nvSpPr>
            <p:cNvPr id="5" name="Rounded Rectangle 4"/>
            <p:cNvSpPr/>
            <p:nvPr/>
          </p:nvSpPr>
          <p:spPr>
            <a:xfrm>
              <a:off x="6063179" y="5418698"/>
              <a:ext cx="6013936" cy="419394"/>
            </a:xfrm>
            <a:prstGeom prst="roundRect">
              <a:avLst/>
            </a:prstGeom>
            <a:solidFill>
              <a:srgbClr val="3149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افراد، فرایندها و تکنولوژی</a:t>
              </a:r>
              <a:endParaRPr lang="en-US" b="1" dirty="0">
                <a:cs typeface="B Nazanin" panose="00000400000000000000" pitchFamily="2" charset="-78"/>
              </a:endParaRPr>
            </a:p>
          </p:txBody>
        </p:sp>
        <p:sp>
          <p:nvSpPr>
            <p:cNvPr id="33" name="Rounded Rectangle 32"/>
            <p:cNvSpPr/>
            <p:nvPr/>
          </p:nvSpPr>
          <p:spPr>
            <a:xfrm rot="5400000">
              <a:off x="6551690" y="3534841"/>
              <a:ext cx="2532853" cy="109025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معماری و یکپارچگی اطلاعات</a:t>
              </a:r>
              <a:endParaRPr lang="en-US" b="1" dirty="0">
                <a:cs typeface="B Nazanin" panose="00000400000000000000" pitchFamily="2" charset="-78"/>
              </a:endParaRPr>
            </a:p>
          </p:txBody>
        </p:sp>
        <p:sp>
          <p:nvSpPr>
            <p:cNvPr id="34" name="Rounded Rectangle 33"/>
            <p:cNvSpPr/>
            <p:nvPr/>
          </p:nvSpPr>
          <p:spPr>
            <a:xfrm rot="5400000">
              <a:off x="7764648" y="3534841"/>
              <a:ext cx="2532853" cy="1090250"/>
            </a:xfrm>
            <a:prstGeom prst="round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امنیت و رعایت حریم خصوی</a:t>
              </a:r>
              <a:endParaRPr lang="en-US" b="1" dirty="0">
                <a:cs typeface="B Nazanin" panose="00000400000000000000" pitchFamily="2" charset="-78"/>
              </a:endParaRPr>
            </a:p>
          </p:txBody>
        </p:sp>
        <p:sp>
          <p:nvSpPr>
            <p:cNvPr id="35" name="Rounded Rectangle 34"/>
            <p:cNvSpPr/>
            <p:nvPr/>
          </p:nvSpPr>
          <p:spPr>
            <a:xfrm rot="5400000">
              <a:off x="9003363" y="3534840"/>
              <a:ext cx="2532853" cy="1090250"/>
            </a:xfrm>
            <a:prstGeom prst="roundRect">
              <a:avLst/>
            </a:prstGeom>
            <a:solidFill>
              <a:srgbClr val="31494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چارچوب کیفیت داده ها</a:t>
              </a:r>
              <a:endParaRPr lang="en-US" b="1" dirty="0">
                <a:cs typeface="B Nazanin" panose="00000400000000000000" pitchFamily="2" charset="-78"/>
              </a:endParaRPr>
            </a:p>
          </p:txBody>
        </p:sp>
        <p:sp>
          <p:nvSpPr>
            <p:cNvPr id="7" name="Isosceles Triangle 6"/>
            <p:cNvSpPr/>
            <p:nvPr/>
          </p:nvSpPr>
          <p:spPr>
            <a:xfrm>
              <a:off x="6175718" y="1463040"/>
              <a:ext cx="5901398" cy="1205879"/>
            </a:xfrm>
            <a:prstGeom prst="triangle">
              <a:avLst/>
            </a:prstGeom>
            <a:solidFill>
              <a:srgbClr val="3149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cs typeface="B Nazanin" panose="00000400000000000000" pitchFamily="2" charset="-78"/>
                </a:rPr>
                <a:t>تصمیمات داده محوره و نتایج قابل اندازه گیری</a:t>
              </a:r>
              <a:endParaRPr lang="en-US" b="1" dirty="0">
                <a:cs typeface="B Nazanin" panose="00000400000000000000" pitchFamily="2" charset="-78"/>
              </a:endParaRPr>
            </a:p>
          </p:txBody>
        </p:sp>
        <p:sp>
          <p:nvSpPr>
            <p:cNvPr id="45" name="Rounded Rectangle 44"/>
            <p:cNvSpPr/>
            <p:nvPr/>
          </p:nvSpPr>
          <p:spPr>
            <a:xfrm rot="5400000">
              <a:off x="6666200" y="3560727"/>
              <a:ext cx="2303832" cy="101821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Nazanin" panose="00000400000000000000" pitchFamily="2" charset="-78"/>
              </a:endParaRPr>
            </a:p>
          </p:txBody>
        </p:sp>
        <p:sp>
          <p:nvSpPr>
            <p:cNvPr id="46" name="Rounded Rectangle 45"/>
            <p:cNvSpPr/>
            <p:nvPr/>
          </p:nvSpPr>
          <p:spPr>
            <a:xfrm rot="5400000">
              <a:off x="7887098" y="3560626"/>
              <a:ext cx="2303832" cy="101821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Nazanin" panose="00000400000000000000" pitchFamily="2" charset="-78"/>
              </a:endParaRPr>
            </a:p>
          </p:txBody>
        </p:sp>
        <p:sp>
          <p:nvSpPr>
            <p:cNvPr id="48" name="Rounded Rectangle 47"/>
            <p:cNvSpPr/>
            <p:nvPr/>
          </p:nvSpPr>
          <p:spPr>
            <a:xfrm rot="5400000">
              <a:off x="9115548" y="3570855"/>
              <a:ext cx="2303832" cy="101821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Nazanin" panose="00000400000000000000" pitchFamily="2" charset="-78"/>
              </a:endParaRPr>
            </a:p>
          </p:txBody>
        </p:sp>
        <p:sp>
          <p:nvSpPr>
            <p:cNvPr id="49" name="Rounded Rectangle 48"/>
            <p:cNvSpPr/>
            <p:nvPr/>
          </p:nvSpPr>
          <p:spPr>
            <a:xfrm rot="5400000">
              <a:off x="10380073" y="3570855"/>
              <a:ext cx="2303832" cy="101821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Nazanin" panose="00000400000000000000" pitchFamily="2" charset="-78"/>
              </a:endParaRPr>
            </a:p>
          </p:txBody>
        </p:sp>
      </p:grpSp>
    </p:spTree>
    <p:extLst>
      <p:ext uri="{BB962C8B-B14F-4D97-AF65-F5344CB8AC3E}">
        <p14:creationId xmlns:p14="http://schemas.microsoft.com/office/powerpoint/2010/main" val="130341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اقدامات انجام شده</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05</a:t>
            </a:r>
            <a:endParaRPr lang="en-US" sz="7200" b="1" dirty="0">
              <a:ln>
                <a:solidFill>
                  <a:srgbClr val="FFC000"/>
                </a:solidFill>
              </a:ln>
              <a:solidFill>
                <a:srgbClr val="FFC000"/>
              </a:solidFill>
              <a:cs typeface="B Titr" panose="00000700000000000000" pitchFamily="2" charset="-78"/>
            </a:endParaRPr>
          </a:p>
        </p:txBody>
      </p:sp>
      <p:sp>
        <p:nvSpPr>
          <p:cNvPr id="8" name="AutoShape 2" descr="دولت مجاز به پرداخت کالابرگ الکترونیکی در کنار یارانه نقدی و معیشتی ش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ounded Rectangle 18">
            <a:extLst>
              <a:ext uri="{FF2B5EF4-FFF2-40B4-BE49-F238E27FC236}">
                <a16:creationId xmlns:a16="http://schemas.microsoft.com/office/drawing/2014/main" id="{9FA462C3-3F72-53F1-60CF-654E1F4F866C}"/>
              </a:ext>
            </a:extLst>
          </p:cNvPr>
          <p:cNvSpPr/>
          <p:nvPr/>
        </p:nvSpPr>
        <p:spPr>
          <a:xfrm>
            <a:off x="4683945" y="1740779"/>
            <a:ext cx="7315200" cy="4498355"/>
          </a:xfrm>
          <a:prstGeom prst="roundRect">
            <a:avLst/>
          </a:prstGeom>
          <a:solidFill>
            <a:schemeClr val="bg1">
              <a:lumMod val="85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r" rtl="1">
              <a:lnSpc>
                <a:spcPct val="200000"/>
              </a:lnSpc>
              <a:buFont typeface="Wingdings" panose="05000000000000000000" pitchFamily="2" charset="2"/>
              <a:buChar char="v"/>
            </a:pPr>
            <a:r>
              <a:rPr lang="fa-IR" dirty="0">
                <a:solidFill>
                  <a:schemeClr val="tx1"/>
                </a:solidFill>
                <a:cs typeface="B Titr" panose="00000700000000000000" pitchFamily="2" charset="-78"/>
              </a:rPr>
              <a:t>اقدامات زیرساختی</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انفکاک سرورهای داده از اینترنت</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معماری چندلایه سرورها (سیاست دفاع در عمق)</a:t>
            </a:r>
            <a:endParaRPr lang="en-US" dirty="0">
              <a:cs typeface="B Nazanin" panose="00000400000000000000" pitchFamily="2" charset="-78"/>
            </a:endParaRP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تلفیق سرورهای لینوکسی و ویندوزی</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محدود کردن پورت و آی‌پی ها</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پروتکل اشتراک داخلی فایل امن (</a:t>
            </a:r>
            <a:r>
              <a:rPr lang="en-US" dirty="0">
                <a:cs typeface="B Nazanin" panose="00000400000000000000" pitchFamily="2" charset="-78"/>
              </a:rPr>
              <a:t>FTPS</a:t>
            </a:r>
            <a:r>
              <a:rPr lang="fa-IR" dirty="0">
                <a:cs typeface="B Nazanin" panose="00000400000000000000" pitchFamily="2" charset="-78"/>
              </a:rPr>
              <a:t>)</a:t>
            </a:r>
            <a:endParaRPr lang="en-US" dirty="0">
              <a:cs typeface="B Nazanin" panose="00000400000000000000" pitchFamily="2" charset="-78"/>
            </a:endParaRP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راه‌اندازی سیستم مدیریت امن رمزهای کاربری</a:t>
            </a:r>
            <a:endParaRPr lang="en-US" dirty="0">
              <a:cs typeface="B Nazanin" panose="00000400000000000000" pitchFamily="2" charset="-78"/>
            </a:endParaRP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استقرار نظام مدیریت امنیت اطلاعات در فاوا</a:t>
            </a:r>
            <a:endParaRPr lang="en-US" dirty="0">
              <a:cs typeface="B Nazanin" panose="00000400000000000000" pitchFamily="2" charset="-78"/>
            </a:endParaRPr>
          </a:p>
        </p:txBody>
      </p:sp>
    </p:spTree>
    <p:extLst>
      <p:ext uri="{BB962C8B-B14F-4D97-AF65-F5344CB8AC3E}">
        <p14:creationId xmlns:p14="http://schemas.microsoft.com/office/powerpoint/2010/main" val="13117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اقدامات انجام شده</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05</a:t>
            </a:r>
            <a:endParaRPr lang="en-US" sz="7200" b="1" dirty="0">
              <a:ln>
                <a:solidFill>
                  <a:srgbClr val="FFC000"/>
                </a:solidFill>
              </a:ln>
              <a:solidFill>
                <a:srgbClr val="FFC000"/>
              </a:solidFill>
              <a:cs typeface="B Titr" panose="00000700000000000000" pitchFamily="2" charset="-78"/>
            </a:endParaRPr>
          </a:p>
        </p:txBody>
      </p:sp>
      <p:sp>
        <p:nvSpPr>
          <p:cNvPr id="8" name="AutoShape 2" descr="دولت مجاز به پرداخت کالابرگ الکترونیکی در کنار یارانه نقدی و معیشتی ش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ounded Rectangle 15">
            <a:extLst>
              <a:ext uri="{FF2B5EF4-FFF2-40B4-BE49-F238E27FC236}">
                <a16:creationId xmlns:a16="http://schemas.microsoft.com/office/drawing/2014/main" id="{9FA462C3-3F72-53F1-60CF-654E1F4F866C}"/>
              </a:ext>
            </a:extLst>
          </p:cNvPr>
          <p:cNvSpPr/>
          <p:nvPr/>
        </p:nvSpPr>
        <p:spPr>
          <a:xfrm>
            <a:off x="4679800" y="1670972"/>
            <a:ext cx="7315200" cy="4498355"/>
          </a:xfrm>
          <a:prstGeom prst="roundRect">
            <a:avLst/>
          </a:prstGeom>
          <a:solidFill>
            <a:schemeClr val="bg1">
              <a:lumMod val="85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r" rtl="1">
              <a:lnSpc>
                <a:spcPct val="200000"/>
              </a:lnSpc>
              <a:buFont typeface="Wingdings" panose="05000000000000000000" pitchFamily="2" charset="2"/>
              <a:buChar char="v"/>
            </a:pPr>
            <a:r>
              <a:rPr lang="fa-IR" dirty="0">
                <a:solidFill>
                  <a:schemeClr val="tx1"/>
                </a:solidFill>
                <a:cs typeface="B Titr" panose="00000700000000000000" pitchFamily="2" charset="-78"/>
              </a:rPr>
              <a:t>افزایش محرمانگی اطلاعات</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گم‌نام سازی داده‌ها با شناسه‌داخلی و شناسه خارجی</a:t>
            </a:r>
            <a:endParaRPr lang="en-US" dirty="0">
              <a:cs typeface="B Nazanin" panose="00000400000000000000" pitchFamily="2" charset="-78"/>
            </a:endParaRP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تعریف شماهای معین برای نیازمندی‌های جداگانه داخلی</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تعریف استفاده از نمونه‌های داده مرجع</a:t>
            </a:r>
            <a:endParaRPr lang="en-US" dirty="0">
              <a:cs typeface="B Nazanin" panose="00000400000000000000" pitchFamily="2" charset="-78"/>
            </a:endParaRP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بازبینی داده‌های دریافتی از دستگاه‌های مبدا</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206613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اقدامات انجام شده</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05</a:t>
            </a:r>
            <a:endParaRPr lang="en-US" sz="7200" b="1" dirty="0">
              <a:ln>
                <a:solidFill>
                  <a:srgbClr val="FFC000"/>
                </a:solidFill>
              </a:ln>
              <a:solidFill>
                <a:srgbClr val="FFC000"/>
              </a:solidFill>
              <a:cs typeface="B Titr" panose="00000700000000000000" pitchFamily="2" charset="-78"/>
            </a:endParaRPr>
          </a:p>
        </p:txBody>
      </p:sp>
      <p:sp>
        <p:nvSpPr>
          <p:cNvPr id="8" name="AutoShape 2" descr="دولت مجاز به پرداخت کالابرگ الکترونیکی در کنار یارانه نقدی و معیشتی ش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ounded Rectangle 16">
            <a:extLst>
              <a:ext uri="{FF2B5EF4-FFF2-40B4-BE49-F238E27FC236}">
                <a16:creationId xmlns:a16="http://schemas.microsoft.com/office/drawing/2014/main" id="{9FA462C3-3F72-53F1-60CF-654E1F4F866C}"/>
              </a:ext>
            </a:extLst>
          </p:cNvPr>
          <p:cNvSpPr/>
          <p:nvPr/>
        </p:nvSpPr>
        <p:spPr>
          <a:xfrm>
            <a:off x="4679800" y="1885218"/>
            <a:ext cx="7315200" cy="4498355"/>
          </a:xfrm>
          <a:prstGeom prst="roundRect">
            <a:avLst/>
          </a:prstGeom>
          <a:solidFill>
            <a:schemeClr val="bg1">
              <a:lumMod val="85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r" rtl="1">
              <a:lnSpc>
                <a:spcPct val="200000"/>
              </a:lnSpc>
              <a:buFont typeface="Wingdings" panose="05000000000000000000" pitchFamily="2" charset="2"/>
              <a:buChar char="v"/>
            </a:pPr>
            <a:r>
              <a:rPr lang="fa-IR" dirty="0">
                <a:solidFill>
                  <a:schemeClr val="tx1"/>
                </a:solidFill>
                <a:cs typeface="B Titr" panose="00000700000000000000" pitchFamily="2" charset="-78"/>
              </a:rPr>
              <a:t>مدیریت دسترسی‌ها</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بازبینی پروتکل‌های ارائه‌ داده</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تعریف گروه‌ه‌های کاربری با سطوح دسترسی تعریف شده</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لاگ‌گذاری فراخوانی سرویس‌ها</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شناسایی، مستندسازی (محرمانه) و مانیتورینگ اطلاعات بالک ارائه شده</a:t>
            </a:r>
          </a:p>
          <a:p>
            <a:pPr marL="800100" lvl="1" indent="-342900" algn="r" rtl="1">
              <a:lnSpc>
                <a:spcPct val="200000"/>
              </a:lnSpc>
              <a:buFont typeface="Wingdings" panose="05000000000000000000" pitchFamily="2" charset="2"/>
              <a:buChar char="v"/>
            </a:pPr>
            <a:r>
              <a:rPr lang="fa-IR" dirty="0">
                <a:cs typeface="B Nazanin" panose="00000400000000000000" pitchFamily="2" charset="-78"/>
              </a:rPr>
              <a:t>ایجاد سایت تحلیلگران همکار با محدودیت دانلود چند کیلوبایت</a:t>
            </a:r>
            <a:endParaRPr lang="en-US" dirty="0">
              <a:cs typeface="B Nazanin" panose="00000400000000000000" pitchFamily="2" charset="-78"/>
            </a:endParaRPr>
          </a:p>
          <a:p>
            <a:pPr marL="800100" lvl="1" indent="-342900" algn="r" rtl="1">
              <a:lnSpc>
                <a:spcPct val="200000"/>
              </a:lnSpc>
              <a:buFont typeface="Wingdings" panose="05000000000000000000" pitchFamily="2" charset="2"/>
              <a:buChar char="v"/>
            </a:pPr>
            <a:endParaRPr lang="en-US" dirty="0"/>
          </a:p>
          <a:p>
            <a:pPr marL="800100" lvl="1" indent="-342900" algn="r" rtl="1">
              <a:lnSpc>
                <a:spcPct val="200000"/>
              </a:lnSpc>
              <a:buFont typeface="Wingdings" panose="05000000000000000000" pitchFamily="2" charset="2"/>
              <a:buChar char="v"/>
            </a:pPr>
            <a:endParaRPr lang="en-US" dirty="0"/>
          </a:p>
        </p:txBody>
      </p:sp>
    </p:spTree>
    <p:extLst>
      <p:ext uri="{BB962C8B-B14F-4D97-AF65-F5344CB8AC3E}">
        <p14:creationId xmlns:p14="http://schemas.microsoft.com/office/powerpoint/2010/main" val="29097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چالش ها و نیازمندی ها</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06</a:t>
            </a:r>
            <a:endParaRPr lang="en-US" sz="7200" b="1" dirty="0">
              <a:ln>
                <a:solidFill>
                  <a:srgbClr val="FFC000"/>
                </a:solidFill>
              </a:ln>
              <a:solidFill>
                <a:srgbClr val="FFC000"/>
              </a:solidFill>
              <a:cs typeface="B Titr" panose="00000700000000000000" pitchFamily="2" charset="-78"/>
            </a:endParaRPr>
          </a:p>
        </p:txBody>
      </p:sp>
      <p:sp>
        <p:nvSpPr>
          <p:cNvPr id="8" name="AutoShape 2" descr="دولت مجاز به پرداخت کالابرگ الکترونیکی در کنار یارانه نقدی و معیشتی ش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ounded Rectangle 17">
            <a:extLst>
              <a:ext uri="{FF2B5EF4-FFF2-40B4-BE49-F238E27FC236}">
                <a16:creationId xmlns:a16="http://schemas.microsoft.com/office/drawing/2014/main" id="{9FA462C3-3F72-53F1-60CF-654E1F4F866C}"/>
              </a:ext>
            </a:extLst>
          </p:cNvPr>
          <p:cNvSpPr/>
          <p:nvPr/>
        </p:nvSpPr>
        <p:spPr>
          <a:xfrm>
            <a:off x="4679800" y="1763638"/>
            <a:ext cx="7315200" cy="4498355"/>
          </a:xfrm>
          <a:prstGeom prst="roundRect">
            <a:avLst/>
          </a:prstGeom>
          <a:solidFill>
            <a:schemeClr val="bg1">
              <a:lumMod val="85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800100" lvl="1" indent="-342900" algn="r" rtl="1">
              <a:lnSpc>
                <a:spcPct val="200000"/>
              </a:lnSpc>
              <a:buFont typeface="Wingdings" panose="05000000000000000000" pitchFamily="2" charset="2"/>
              <a:buChar char="v"/>
            </a:pPr>
            <a:r>
              <a:rPr lang="fa-IR" dirty="0">
                <a:solidFill>
                  <a:schemeClr val="tx1"/>
                </a:solidFill>
                <a:cs typeface="B Titr" panose="00000700000000000000" pitchFamily="2" charset="-78"/>
              </a:rPr>
              <a:t>تقویت پشتوانه‌های قانونی استفاده مسئولانه از داده‌ها</a:t>
            </a:r>
          </a:p>
          <a:p>
            <a:pPr marL="800100" lvl="1" indent="-342900" algn="r" rtl="1">
              <a:lnSpc>
                <a:spcPct val="200000"/>
              </a:lnSpc>
              <a:buFont typeface="Wingdings" panose="05000000000000000000" pitchFamily="2" charset="2"/>
              <a:buChar char="v"/>
            </a:pPr>
            <a:r>
              <a:rPr lang="fa-IR" dirty="0">
                <a:solidFill>
                  <a:schemeClr val="tx1"/>
                </a:solidFill>
                <a:cs typeface="B Titr" panose="00000700000000000000" pitchFamily="2" charset="-78"/>
              </a:rPr>
              <a:t>ارائه داده ها بصورت </a:t>
            </a:r>
            <a:r>
              <a:rPr lang="fa-IR" u="sng" dirty="0">
                <a:solidFill>
                  <a:schemeClr val="tx1"/>
                </a:solidFill>
                <a:cs typeface="B Titr" panose="00000700000000000000" pitchFamily="2" charset="-78"/>
              </a:rPr>
              <a:t>برخط</a:t>
            </a:r>
            <a:r>
              <a:rPr lang="fa-IR" dirty="0">
                <a:solidFill>
                  <a:schemeClr val="tx1"/>
                </a:solidFill>
                <a:cs typeface="B Titr" panose="00000700000000000000" pitchFamily="2" charset="-78"/>
              </a:rPr>
              <a:t>، </a:t>
            </a:r>
            <a:r>
              <a:rPr lang="fa-IR" u="sng" dirty="0">
                <a:solidFill>
                  <a:schemeClr val="tx1"/>
                </a:solidFill>
                <a:cs typeface="B Titr" panose="00000700000000000000" pitchFamily="2" charset="-78"/>
              </a:rPr>
              <a:t>مستمر</a:t>
            </a:r>
            <a:r>
              <a:rPr lang="fa-IR" dirty="0">
                <a:solidFill>
                  <a:schemeClr val="tx1"/>
                </a:solidFill>
                <a:cs typeface="B Titr" panose="00000700000000000000" pitchFamily="2" charset="-78"/>
              </a:rPr>
              <a:t> و </a:t>
            </a:r>
            <a:r>
              <a:rPr lang="fa-IR" u="sng" dirty="0">
                <a:solidFill>
                  <a:schemeClr val="tx1"/>
                </a:solidFill>
                <a:cs typeface="B Titr" panose="00000700000000000000" pitchFamily="2" charset="-78"/>
              </a:rPr>
              <a:t>اعتبارسنجی شده</a:t>
            </a:r>
          </a:p>
          <a:p>
            <a:pPr marL="800100" lvl="1" indent="-342900" algn="r" rtl="1">
              <a:lnSpc>
                <a:spcPct val="200000"/>
              </a:lnSpc>
              <a:buFont typeface="Wingdings" panose="05000000000000000000" pitchFamily="2" charset="2"/>
              <a:buChar char="v"/>
            </a:pPr>
            <a:r>
              <a:rPr lang="fa-IR" dirty="0">
                <a:solidFill>
                  <a:schemeClr val="tx1"/>
                </a:solidFill>
                <a:cs typeface="B Titr" panose="00000700000000000000" pitchFamily="2" charset="-78"/>
              </a:rPr>
              <a:t>ایجاد و ارائه داده های موثر در نظام رفاهی کشور مشتمل بر: </a:t>
            </a:r>
          </a:p>
          <a:p>
            <a:pPr lvl="3" algn="r" rtl="1">
              <a:lnSpc>
                <a:spcPct val="150000"/>
              </a:lnSpc>
            </a:pPr>
            <a:r>
              <a:rPr lang="fa-IR" dirty="0">
                <a:solidFill>
                  <a:schemeClr val="tx1"/>
                </a:solidFill>
                <a:cs typeface="B Titr" panose="00000700000000000000" pitchFamily="2" charset="-78"/>
              </a:rPr>
              <a:t>اقامت خارجی</a:t>
            </a:r>
          </a:p>
          <a:p>
            <a:pPr lvl="3" algn="r" rtl="1">
              <a:lnSpc>
                <a:spcPct val="150000"/>
              </a:lnSpc>
            </a:pPr>
            <a:r>
              <a:rPr lang="fa-IR" dirty="0">
                <a:solidFill>
                  <a:schemeClr val="tx1"/>
                </a:solidFill>
                <a:cs typeface="B Titr" panose="00000700000000000000" pitchFamily="2" charset="-78"/>
              </a:rPr>
              <a:t>خانوار</a:t>
            </a:r>
          </a:p>
          <a:p>
            <a:pPr lvl="3" algn="r" rtl="1">
              <a:lnSpc>
                <a:spcPct val="150000"/>
              </a:lnSpc>
            </a:pPr>
            <a:r>
              <a:rPr lang="fa-IR" dirty="0">
                <a:solidFill>
                  <a:schemeClr val="tx1"/>
                </a:solidFill>
                <a:cs typeface="B Titr" panose="00000700000000000000" pitchFamily="2" charset="-78"/>
              </a:rPr>
              <a:t>مسکن</a:t>
            </a:r>
          </a:p>
          <a:p>
            <a:pPr lvl="3" algn="r" rtl="1">
              <a:lnSpc>
                <a:spcPct val="150000"/>
              </a:lnSpc>
            </a:pPr>
            <a:r>
              <a:rPr lang="fa-IR" dirty="0">
                <a:solidFill>
                  <a:schemeClr val="tx1"/>
                </a:solidFill>
                <a:cs typeface="B Titr" panose="00000700000000000000" pitchFamily="2" charset="-78"/>
              </a:rPr>
              <a:t>موقعیت جغرافیایی </a:t>
            </a:r>
          </a:p>
          <a:p>
            <a:pPr lvl="3" algn="r" rtl="1">
              <a:lnSpc>
                <a:spcPct val="150000"/>
              </a:lnSpc>
            </a:pPr>
            <a:r>
              <a:rPr lang="fa-IR" dirty="0">
                <a:solidFill>
                  <a:schemeClr val="tx1"/>
                </a:solidFill>
                <a:cs typeface="B Titr" panose="00000700000000000000" pitchFamily="2" charset="-78"/>
              </a:rPr>
              <a:t>درآمد</a:t>
            </a:r>
          </a:p>
        </p:txBody>
      </p:sp>
    </p:spTree>
    <p:extLst>
      <p:ext uri="{BB962C8B-B14F-4D97-AF65-F5344CB8AC3E}">
        <p14:creationId xmlns:p14="http://schemas.microsoft.com/office/powerpoint/2010/main" val="14443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برنامه آتی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07</a:t>
            </a:r>
            <a:endParaRPr lang="en-US" sz="7200" b="1" dirty="0">
              <a:ln>
                <a:solidFill>
                  <a:srgbClr val="FFC000"/>
                </a:solidFill>
              </a:ln>
              <a:solidFill>
                <a:srgbClr val="FFC000"/>
              </a:solidFill>
              <a:cs typeface="B Titr" panose="00000700000000000000" pitchFamily="2" charset="-78"/>
            </a:endParaRPr>
          </a:p>
        </p:txBody>
      </p:sp>
      <p:sp>
        <p:nvSpPr>
          <p:cNvPr id="8" name="AutoShape 2" descr="دولت مجاز به پرداخت کالابرگ الکترونیکی در کنار یارانه نقدی و معیشتی ش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ounded Rectangle 17">
            <a:extLst>
              <a:ext uri="{FF2B5EF4-FFF2-40B4-BE49-F238E27FC236}">
                <a16:creationId xmlns:a16="http://schemas.microsoft.com/office/drawing/2014/main" id="{9FA462C3-3F72-53F1-60CF-654E1F4F866C}"/>
              </a:ext>
            </a:extLst>
          </p:cNvPr>
          <p:cNvSpPr/>
          <p:nvPr/>
        </p:nvSpPr>
        <p:spPr>
          <a:xfrm>
            <a:off x="4679800" y="2396685"/>
            <a:ext cx="7315200" cy="2456670"/>
          </a:xfrm>
          <a:prstGeom prst="roundRect">
            <a:avLst/>
          </a:prstGeom>
          <a:solidFill>
            <a:schemeClr val="bg1">
              <a:lumMod val="85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marL="800100" lvl="1" indent="-342900" algn="r" rtl="1">
              <a:lnSpc>
                <a:spcPct val="200000"/>
              </a:lnSpc>
              <a:buFont typeface="Wingdings" panose="05000000000000000000" pitchFamily="2" charset="2"/>
              <a:buChar char="v"/>
            </a:pPr>
            <a:r>
              <a:rPr lang="fa-IR" dirty="0">
                <a:solidFill>
                  <a:schemeClr val="tx1"/>
                </a:solidFill>
                <a:cs typeface="B Titr" panose="00000700000000000000" pitchFamily="2" charset="-78"/>
              </a:rPr>
              <a:t>تحلیل مسائل اقتصادی اجتماعی روز کشور</a:t>
            </a:r>
          </a:p>
          <a:p>
            <a:pPr marL="800100" lvl="1" indent="-342900" algn="r" rtl="1">
              <a:lnSpc>
                <a:spcPct val="200000"/>
              </a:lnSpc>
              <a:buFont typeface="Wingdings" panose="05000000000000000000" pitchFamily="2" charset="2"/>
              <a:buChar char="v"/>
            </a:pPr>
            <a:r>
              <a:rPr lang="fa-IR" u="sng" dirty="0">
                <a:solidFill>
                  <a:schemeClr val="tx1"/>
                </a:solidFill>
                <a:cs typeface="B Titr" panose="00000700000000000000" pitchFamily="2" charset="-78"/>
              </a:rPr>
              <a:t>ارزیابی بهره مندی در سطح کشور از لایه ها و زوایای مختلف</a:t>
            </a:r>
          </a:p>
          <a:p>
            <a:pPr marL="800100" lvl="1" indent="-342900" algn="r" rtl="1">
              <a:lnSpc>
                <a:spcPct val="200000"/>
              </a:lnSpc>
              <a:buFont typeface="Wingdings" panose="05000000000000000000" pitchFamily="2" charset="2"/>
              <a:buChar char="v"/>
            </a:pPr>
            <a:r>
              <a:rPr lang="fa-IR" u="sng" dirty="0">
                <a:solidFill>
                  <a:schemeClr val="tx1"/>
                </a:solidFill>
                <a:cs typeface="B Titr" panose="00000700000000000000" pitchFamily="2" charset="-78"/>
              </a:rPr>
              <a:t>رصد نحوه توزیع یارانه های پنهان در کشور</a:t>
            </a:r>
          </a:p>
        </p:txBody>
      </p:sp>
    </p:spTree>
    <p:extLst>
      <p:ext uri="{BB962C8B-B14F-4D97-AF65-F5344CB8AC3E}">
        <p14:creationId xmlns:p14="http://schemas.microsoft.com/office/powerpoint/2010/main" val="313746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894363" cy="6858000"/>
          </a:xfrm>
          <a:prstGeom prst="rect">
            <a:avLst/>
          </a:prstGeom>
          <a:solidFill>
            <a:srgbClr val="FFC000"/>
          </a:solidFill>
        </p:spPr>
        <p:txBody>
          <a:bodyPr wrap="square" rtlCol="0">
            <a:spAutoFit/>
          </a:bodyPr>
          <a:lstStyle/>
          <a:p>
            <a:endParaRPr lang="en-US" dirty="0"/>
          </a:p>
        </p:txBody>
      </p:sp>
      <p:sp>
        <p:nvSpPr>
          <p:cNvPr id="5" name="TextBox 4"/>
          <p:cNvSpPr txBox="1"/>
          <p:nvPr/>
        </p:nvSpPr>
        <p:spPr>
          <a:xfrm>
            <a:off x="274319" y="277836"/>
            <a:ext cx="11240086" cy="6302327"/>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8900000" scaled="1"/>
            <a:tileRect/>
          </a:gradFill>
        </p:spPr>
        <p:txBody>
          <a:bodyPr wrap="square" rtlCol="0">
            <a:spAutoFit/>
          </a:bodyPr>
          <a:lstStyle/>
          <a:p>
            <a:endParaRPr lang="en-US" dirty="0"/>
          </a:p>
        </p:txBody>
      </p:sp>
      <p:sp>
        <p:nvSpPr>
          <p:cNvPr id="6" name="TextBox 5"/>
          <p:cNvSpPr txBox="1"/>
          <p:nvPr/>
        </p:nvSpPr>
        <p:spPr>
          <a:xfrm>
            <a:off x="2377440" y="1561514"/>
            <a:ext cx="7371471" cy="3416320"/>
          </a:xfrm>
          <a:prstGeom prst="rect">
            <a:avLst/>
          </a:prstGeom>
          <a:solidFill>
            <a:schemeClr val="tx2">
              <a:lumMod val="75000"/>
            </a:schemeClr>
          </a:solidFill>
          <a:ln>
            <a:solidFill>
              <a:schemeClr val="tx2">
                <a:lumMod val="75000"/>
              </a:schemeClr>
            </a:solidFill>
          </a:ln>
        </p:spPr>
        <p:txBody>
          <a:bodyPr wrap="square" rtlCol="0">
            <a:spAutoFit/>
          </a:bodyPr>
          <a:lstStyle/>
          <a:p>
            <a:pPr algn="ctr" rtl="1">
              <a:lnSpc>
                <a:spcPct val="200000"/>
              </a:lnSpc>
            </a:pPr>
            <a:r>
              <a:rPr lang="fa-IR" sz="8800" b="1" dirty="0">
                <a:solidFill>
                  <a:schemeClr val="bg1"/>
                </a:solidFill>
                <a:latin typeface="IranNastaliq" panose="02020505000000020003" pitchFamily="18" charset="0"/>
                <a:cs typeface="IranNastaliq" panose="02020505000000020003" pitchFamily="18" charset="0"/>
              </a:rPr>
              <a:t>پایان</a:t>
            </a:r>
            <a:endParaRPr lang="fa-IR" sz="5400" b="1" dirty="0">
              <a:solidFill>
                <a:schemeClr val="bg1"/>
              </a:solidFill>
              <a:latin typeface="IranNastaliq" panose="02020505000000020003" pitchFamily="18" charset="0"/>
              <a:cs typeface="IranNastaliq" panose="02020505000000020003" pitchFamily="18" charset="0"/>
            </a:endParaRPr>
          </a:p>
          <a:p>
            <a:pPr algn="ctr" rtl="1"/>
            <a:endParaRPr lang="en-VU" sz="2000" b="1" dirty="0">
              <a:ln>
                <a:solidFill>
                  <a:srgbClr val="FFC000"/>
                </a:solidFill>
              </a:ln>
              <a:solidFill>
                <a:srgbClr val="FFC000"/>
              </a:solidFill>
              <a:cs typeface="B Nazanin" panose="00000400000000000000" pitchFamily="2" charset="-78"/>
            </a:endParaRPr>
          </a:p>
          <a:p>
            <a:pPr algn="ctr" rtl="1"/>
            <a:endParaRPr lang="en-US" sz="2000" b="1" dirty="0">
              <a:ln>
                <a:solidFill>
                  <a:srgbClr val="FFC000"/>
                </a:solidFill>
              </a:ln>
              <a:solidFill>
                <a:srgbClr val="FFC000"/>
              </a:solidFill>
              <a:cs typeface="B Nazanin" panose="00000400000000000000" pitchFamily="2" charset="-78"/>
            </a:endParaRPr>
          </a:p>
        </p:txBody>
      </p:sp>
    </p:spTree>
    <p:extLst>
      <p:ext uri="{BB962C8B-B14F-4D97-AF65-F5344CB8AC3E}">
        <p14:creationId xmlns:p14="http://schemas.microsoft.com/office/powerpoint/2010/main" val="301994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فرصت ها و باورهای اشتباه در حکمرانی داده</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5" name="TextBox 24">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حاکمیت داده</a:t>
            </a:r>
            <a:endParaRPr lang="en-US" sz="3600" b="1" dirty="0">
              <a:ln>
                <a:solidFill>
                  <a:schemeClr val="bg1"/>
                </a:solidFill>
              </a:ln>
              <a:solidFill>
                <a:schemeClr val="bg1"/>
              </a:solidFill>
              <a:cs typeface="B Nazanin" panose="00000400000000000000" pitchFamily="2" charset="-78"/>
            </a:endParaRPr>
          </a:p>
        </p:txBody>
      </p:sp>
      <p:grpSp>
        <p:nvGrpSpPr>
          <p:cNvPr id="28" name="Group 27"/>
          <p:cNvGrpSpPr/>
          <p:nvPr/>
        </p:nvGrpSpPr>
        <p:grpSpPr>
          <a:xfrm>
            <a:off x="2261057" y="4059932"/>
            <a:ext cx="278512" cy="45720"/>
            <a:chOff x="2992574" y="3708047"/>
            <a:chExt cx="278512" cy="45720"/>
          </a:xfrm>
        </p:grpSpPr>
        <p:sp>
          <p:nvSpPr>
            <p:cNvPr id="29" name="Flowchart: Connector 28"/>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0" name="Flowchart: Connector 29"/>
            <p:cNvSpPr/>
            <p:nvPr/>
          </p:nvSpPr>
          <p:spPr>
            <a:xfrm>
              <a:off x="3072013" y="3708047"/>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225367"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lowchart: Connector 37"/>
          <p:cNvSpPr/>
          <p:nvPr/>
        </p:nvSpPr>
        <p:spPr>
          <a:xfrm>
            <a:off x="1577341" y="2827812"/>
            <a:ext cx="1541593"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02</a:t>
            </a:r>
            <a:endParaRPr lang="en-US" sz="7200" b="1" dirty="0">
              <a:ln>
                <a:solidFill>
                  <a:srgbClr val="FFC000"/>
                </a:solidFill>
              </a:ln>
              <a:solidFill>
                <a:srgbClr val="FFC000"/>
              </a:solidFill>
              <a:cs typeface="B Titr" panose="00000700000000000000" pitchFamily="2" charset="-78"/>
            </a:endParaRPr>
          </a:p>
        </p:txBody>
      </p:sp>
      <p:graphicFrame>
        <p:nvGraphicFramePr>
          <p:cNvPr id="39" name="Diagram 38">
            <a:extLst>
              <a:ext uri="{FF2B5EF4-FFF2-40B4-BE49-F238E27FC236}">
                <a16:creationId xmlns:a16="http://schemas.microsoft.com/office/drawing/2014/main" id="{119C26A0-2A4F-C92B-0D0B-998ACAC3E28E}"/>
              </a:ext>
            </a:extLst>
          </p:cNvPr>
          <p:cNvGraphicFramePr/>
          <p:nvPr>
            <p:extLst>
              <p:ext uri="{D42A27DB-BD31-4B8C-83A1-F6EECF244321}">
                <p14:modId xmlns:p14="http://schemas.microsoft.com/office/powerpoint/2010/main" val="1053413421"/>
              </p:ext>
            </p:extLst>
          </p:nvPr>
        </p:nvGraphicFramePr>
        <p:xfrm>
          <a:off x="6453799" y="1498617"/>
          <a:ext cx="5491254" cy="5014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753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الزامات حکمرانی داده</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grpSp>
        <p:nvGrpSpPr>
          <p:cNvPr id="15" name="Group 14"/>
          <p:cNvGrpSpPr/>
          <p:nvPr/>
        </p:nvGrpSpPr>
        <p:grpSpPr>
          <a:xfrm>
            <a:off x="2246986" y="3989596"/>
            <a:ext cx="278512" cy="45720"/>
            <a:chOff x="2992574" y="3708047"/>
            <a:chExt cx="278512" cy="45720"/>
          </a:xfrm>
        </p:grpSpPr>
        <p:sp>
          <p:nvSpPr>
            <p:cNvPr id="16" name="Flowchart: Connector 15"/>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7" name="Flowchart: Connector 16"/>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148690"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3225367"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Connector 19"/>
          <p:cNvSpPr/>
          <p:nvPr/>
        </p:nvSpPr>
        <p:spPr>
          <a:xfrm>
            <a:off x="1412396" y="2757476"/>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03</a:t>
            </a:r>
            <a:endParaRPr lang="en-US" sz="7200" b="1" dirty="0">
              <a:ln>
                <a:solidFill>
                  <a:srgbClr val="FFC000"/>
                </a:solidFill>
              </a:ln>
              <a:solidFill>
                <a:srgbClr val="FFC000"/>
              </a:solidFill>
              <a:cs typeface="B Titr" panose="00000700000000000000" pitchFamily="2" charset="-78"/>
            </a:endParaRPr>
          </a:p>
        </p:txBody>
      </p:sp>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حاکمیت داده</a:t>
            </a:r>
            <a:endParaRPr lang="en-US" sz="3600" b="1" dirty="0">
              <a:ln>
                <a:solidFill>
                  <a:schemeClr val="bg1"/>
                </a:solidFill>
              </a:ln>
              <a:solidFill>
                <a:schemeClr val="bg1"/>
              </a:solidFill>
              <a:cs typeface="B Nazanin" panose="00000400000000000000" pitchFamily="2" charset="-78"/>
            </a:endParaRPr>
          </a:p>
        </p:txBody>
      </p:sp>
      <p:graphicFrame>
        <p:nvGraphicFramePr>
          <p:cNvPr id="4" name="Diagram 3"/>
          <p:cNvGraphicFramePr/>
          <p:nvPr>
            <p:extLst>
              <p:ext uri="{D42A27DB-BD31-4B8C-83A1-F6EECF244321}">
                <p14:modId xmlns:p14="http://schemas.microsoft.com/office/powerpoint/2010/main" val="2482813405"/>
              </p:ext>
            </p:extLst>
          </p:nvPr>
        </p:nvGraphicFramePr>
        <p:xfrm>
          <a:off x="5009648" y="1731946"/>
          <a:ext cx="6994042" cy="4922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388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645920"/>
            <a:ext cx="3868615" cy="519098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74523" y="747642"/>
            <a:ext cx="4804116" cy="461665"/>
          </a:xfrm>
          <a:prstGeom prst="rect">
            <a:avLst/>
          </a:prstGeom>
          <a:noFill/>
        </p:spPr>
        <p:txBody>
          <a:bodyPr wrap="square" rtlCol="0">
            <a:spAutoFit/>
          </a:bodyPr>
          <a:lstStyle/>
          <a:p>
            <a:pPr algn="r" rtl="1"/>
            <a:r>
              <a:rPr lang="fa-IR" sz="2400" b="1" dirty="0">
                <a:solidFill>
                  <a:schemeClr val="tx2">
                    <a:lumMod val="75000"/>
                  </a:schemeClr>
                </a:solidFill>
                <a:cs typeface="B Nazanin" panose="00000400000000000000" pitchFamily="2" charset="-78"/>
              </a:rPr>
              <a:t>تجربیات وزارت تعاون، کار و رفاه اجتماعی</a:t>
            </a:r>
            <a:endParaRPr lang="en-US" sz="3200" b="1" dirty="0">
              <a:solidFill>
                <a:schemeClr val="tx2">
                  <a:lumMod val="75000"/>
                </a:schemeClr>
              </a:solidFill>
              <a:cs typeface="B Nazanin" panose="00000400000000000000" pitchFamily="2" charset="-78"/>
            </a:endParaRPr>
          </a:p>
        </p:txBody>
      </p:sp>
      <p:cxnSp>
        <p:nvCxnSpPr>
          <p:cNvPr id="10" name="Straight Connector 9"/>
          <p:cNvCxnSpPr/>
          <p:nvPr/>
        </p:nvCxnSpPr>
        <p:spPr>
          <a:xfrm flipH="1" flipV="1">
            <a:off x="5261317" y="1209307"/>
            <a:ext cx="6916615" cy="0"/>
          </a:xfrm>
          <a:prstGeom prst="line">
            <a:avLst/>
          </a:prstGeom>
          <a:ln w="28575">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a:xfrm rot="5400000">
            <a:off x="-931211" y="1417154"/>
            <a:ext cx="6872069" cy="4129158"/>
          </a:xfrm>
          <a:prstGeom prst="round2Diag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3DA943C-0022-D625-BFB2-BBD03C4A5430}"/>
              </a:ext>
            </a:extLst>
          </p:cNvPr>
          <p:cNvPicPr>
            <a:picLocks noChangeAspect="1"/>
          </p:cNvPicPr>
          <p:nvPr/>
        </p:nvPicPr>
        <p:blipFill>
          <a:blip r:embed="rId3"/>
          <a:stretch>
            <a:fillRect/>
          </a:stretch>
        </p:blipFill>
        <p:spPr>
          <a:xfrm>
            <a:off x="11235396" y="70340"/>
            <a:ext cx="914400" cy="750975"/>
          </a:xfrm>
          <a:prstGeom prst="rect">
            <a:avLst/>
          </a:prstGeom>
        </p:spPr>
      </p:pic>
      <p:sp>
        <p:nvSpPr>
          <p:cNvPr id="21" name="TextBox 20">
            <a:extLst>
              <a:ext uri="{FF2B5EF4-FFF2-40B4-BE49-F238E27FC236}">
                <a16:creationId xmlns:a16="http://schemas.microsoft.com/office/drawing/2014/main" id="{79E8F42F-2E40-3F98-5163-84052395D05E}"/>
              </a:ext>
            </a:extLst>
          </p:cNvPr>
          <p:cNvSpPr txBox="1"/>
          <p:nvPr/>
        </p:nvSpPr>
        <p:spPr>
          <a:xfrm>
            <a:off x="469115" y="1623608"/>
            <a:ext cx="3854548" cy="523220"/>
          </a:xfrm>
          <a:prstGeom prst="rect">
            <a:avLst/>
          </a:prstGeom>
          <a:noFill/>
        </p:spPr>
        <p:txBody>
          <a:bodyPr wrap="square" rtlCol="0">
            <a:spAutoFit/>
          </a:bodyPr>
          <a:lstStyle/>
          <a:p>
            <a:pPr algn="ctr" rtl="1"/>
            <a:r>
              <a:rPr lang="fa-IR" sz="2800" b="1" dirty="0">
                <a:ln>
                  <a:solidFill>
                    <a:schemeClr val="bg1"/>
                  </a:solidFill>
                </a:ln>
                <a:solidFill>
                  <a:schemeClr val="bg1"/>
                </a:solidFill>
                <a:cs typeface="B Nazanin" panose="00000400000000000000" pitchFamily="2" charset="-78"/>
              </a:rPr>
              <a:t>حکمرانی داده</a:t>
            </a:r>
            <a:endParaRPr lang="en-US" sz="3600" b="1" dirty="0">
              <a:ln>
                <a:solidFill>
                  <a:schemeClr val="bg1"/>
                </a:solidFill>
              </a:ln>
              <a:solidFill>
                <a:schemeClr val="bg1"/>
              </a:solidFill>
              <a:cs typeface="B Nazanin" panose="00000400000000000000" pitchFamily="2" charset="-78"/>
            </a:endParaRPr>
          </a:p>
        </p:txBody>
      </p:sp>
      <p:grpSp>
        <p:nvGrpSpPr>
          <p:cNvPr id="22" name="Group 21"/>
          <p:cNvGrpSpPr/>
          <p:nvPr/>
        </p:nvGrpSpPr>
        <p:grpSpPr>
          <a:xfrm>
            <a:off x="2257133" y="3989957"/>
            <a:ext cx="278512" cy="45720"/>
            <a:chOff x="2992574" y="3708047"/>
            <a:chExt cx="278512" cy="45720"/>
          </a:xfrm>
        </p:grpSpPr>
        <p:sp>
          <p:nvSpPr>
            <p:cNvPr id="24" name="Flowchart: Connector 23"/>
            <p:cNvSpPr/>
            <p:nvPr/>
          </p:nvSpPr>
          <p:spPr>
            <a:xfrm>
              <a:off x="2992574"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5" name="Flowchart: Connector 24"/>
            <p:cNvSpPr/>
            <p:nvPr/>
          </p:nvSpPr>
          <p:spPr>
            <a:xfrm>
              <a:off x="3072013" y="3708047"/>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3148690" y="3708048"/>
              <a:ext cx="45719"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3225367" y="3708048"/>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Connector 27"/>
          <p:cNvSpPr/>
          <p:nvPr/>
        </p:nvSpPr>
        <p:spPr>
          <a:xfrm>
            <a:off x="1425264" y="2716089"/>
            <a:ext cx="1692468" cy="1183850"/>
          </a:xfrm>
          <a:prstGeom prst="flowChartConnector">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b="1" dirty="0">
                <a:ln>
                  <a:solidFill>
                    <a:srgbClr val="FFC000"/>
                  </a:solidFill>
                </a:ln>
                <a:solidFill>
                  <a:srgbClr val="FFC000"/>
                </a:solidFill>
                <a:cs typeface="B Titr" panose="00000700000000000000" pitchFamily="2" charset="-78"/>
              </a:rPr>
              <a:t>04</a:t>
            </a:r>
            <a:endParaRPr lang="en-US" sz="7200" b="1" dirty="0">
              <a:ln>
                <a:solidFill>
                  <a:srgbClr val="FFC000"/>
                </a:solidFill>
              </a:ln>
              <a:solidFill>
                <a:srgbClr val="FFC000"/>
              </a:solidFill>
              <a:cs typeface="B Titr" panose="00000700000000000000" pitchFamily="2" charset="-78"/>
            </a:endParaRPr>
          </a:p>
        </p:txBody>
      </p:sp>
      <p:sp>
        <p:nvSpPr>
          <p:cNvPr id="5" name="Pentagon 4"/>
          <p:cNvSpPr/>
          <p:nvPr/>
        </p:nvSpPr>
        <p:spPr>
          <a:xfrm rot="5400000">
            <a:off x="8195313" y="-60882"/>
            <a:ext cx="589078" cy="3305907"/>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9E8F42F-2E40-3F98-5163-84052395D05E}"/>
              </a:ext>
            </a:extLst>
          </p:cNvPr>
          <p:cNvSpPr txBox="1"/>
          <p:nvPr/>
        </p:nvSpPr>
        <p:spPr>
          <a:xfrm>
            <a:off x="6562578" y="1261814"/>
            <a:ext cx="3854548" cy="400110"/>
          </a:xfrm>
          <a:prstGeom prst="rect">
            <a:avLst/>
          </a:prstGeom>
          <a:noFill/>
        </p:spPr>
        <p:txBody>
          <a:bodyPr wrap="square" rtlCol="0">
            <a:spAutoFit/>
          </a:bodyPr>
          <a:lstStyle/>
          <a:p>
            <a:pPr algn="ctr" rtl="1"/>
            <a:r>
              <a:rPr lang="fa-IR" sz="2000" b="1" dirty="0">
                <a:ln>
                  <a:solidFill>
                    <a:schemeClr val="bg1"/>
                  </a:solidFill>
                </a:ln>
                <a:solidFill>
                  <a:schemeClr val="bg1"/>
                </a:solidFill>
                <a:cs typeface="B Nazanin" panose="00000400000000000000" pitchFamily="2" charset="-78"/>
              </a:rPr>
              <a:t>پروژه های تجزیه و تحلیل</a:t>
            </a:r>
            <a:endParaRPr lang="en-US" sz="2800" b="1" dirty="0">
              <a:ln>
                <a:solidFill>
                  <a:schemeClr val="bg1"/>
                </a:solidFill>
              </a:ln>
              <a:solidFill>
                <a:schemeClr val="bg1"/>
              </a:solidFill>
              <a:cs typeface="B Nazanin" panose="00000400000000000000" pitchFamily="2" charset="-78"/>
            </a:endParaRPr>
          </a:p>
        </p:txBody>
      </p:sp>
      <p:pic>
        <p:nvPicPr>
          <p:cNvPr id="30" name="Picture 29">
            <a:extLst>
              <a:ext uri="{FF2B5EF4-FFF2-40B4-BE49-F238E27FC236}">
                <a16:creationId xmlns:a16="http://schemas.microsoft.com/office/drawing/2014/main" id="{EA1BEBD3-8AD9-8400-CEF7-A5590D32F62E}"/>
              </a:ext>
            </a:extLst>
          </p:cNvPr>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5117505" y="1886609"/>
            <a:ext cx="6586819" cy="4232837"/>
          </a:xfrm>
          <a:prstGeom prst="rect">
            <a:avLst/>
          </a:prstGeom>
        </p:spPr>
      </p:pic>
      <p:sp>
        <p:nvSpPr>
          <p:cNvPr id="6" name="Rectangle 5"/>
          <p:cNvSpPr/>
          <p:nvPr/>
        </p:nvSpPr>
        <p:spPr>
          <a:xfrm>
            <a:off x="6400978" y="5950928"/>
            <a:ext cx="4177747"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توزیع رفاهی خانوارهای دریافت کننده سهام عدالت</a:t>
            </a:r>
            <a:endParaRPr lang="en-US" dirty="0"/>
          </a:p>
        </p:txBody>
      </p:sp>
    </p:spTree>
    <p:extLst>
      <p:ext uri="{BB962C8B-B14F-4D97-AF65-F5344CB8AC3E}">
        <p14:creationId xmlns:p14="http://schemas.microsoft.com/office/powerpoint/2010/main" val="32320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8271545" y="181367"/>
            <a:ext cx="3670173" cy="1011238"/>
          </a:xfrm>
        </p:spPr>
        <p:txBody>
          <a:bodyPr anchor="ctr"/>
          <a:lstStyle/>
          <a:p>
            <a:pPr algn="r" rtl="1">
              <a:defRPr/>
            </a:pPr>
            <a:r>
              <a:rPr lang="fa-IR" sz="2000" b="1" dirty="0">
                <a:cs typeface="B Mitra" panose="00000400000000000000" pitchFamily="2" charset="-78"/>
              </a:rPr>
              <a:t>چشم انداز پایگاه</a:t>
            </a:r>
            <a:endParaRPr lang="en-US" sz="2000" b="1" dirty="0">
              <a:cs typeface="B Mitra" panose="00000400000000000000" pitchFamily="2" charset="-78"/>
            </a:endParaRPr>
          </a:p>
        </p:txBody>
      </p:sp>
      <p:graphicFrame>
        <p:nvGraphicFramePr>
          <p:cNvPr id="2" name="Diagram 1">
            <a:extLst>
              <a:ext uri="{FF2B5EF4-FFF2-40B4-BE49-F238E27FC236}">
                <a16:creationId xmlns:a16="http://schemas.microsoft.com/office/drawing/2014/main" id="{4C0FF092-B3DE-E6E6-EC99-D7D2AB0DCCEC}"/>
              </a:ext>
            </a:extLst>
          </p:cNvPr>
          <p:cNvGraphicFramePr/>
          <p:nvPr/>
        </p:nvGraphicFramePr>
        <p:xfrm>
          <a:off x="2279042" y="1534386"/>
          <a:ext cx="7633915" cy="480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51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8271545" y="181367"/>
            <a:ext cx="3670173" cy="1011238"/>
          </a:xfrm>
        </p:spPr>
        <p:txBody>
          <a:bodyPr anchor="ctr"/>
          <a:lstStyle/>
          <a:p>
            <a:pPr algn="r" rtl="1">
              <a:defRPr/>
            </a:pPr>
            <a:r>
              <a:rPr lang="fa-IR" sz="2000" b="1" dirty="0">
                <a:cs typeface="B Mitra" panose="00000400000000000000" pitchFamily="2" charset="-78"/>
              </a:rPr>
              <a:t>اهداف پایگاه</a:t>
            </a:r>
            <a:endParaRPr lang="en-US" sz="2000" b="1" dirty="0">
              <a:cs typeface="B Mitra" panose="00000400000000000000" pitchFamily="2" charset="-78"/>
            </a:endParaRPr>
          </a:p>
        </p:txBody>
      </p:sp>
      <p:sp>
        <p:nvSpPr>
          <p:cNvPr id="3" name="Rectangle 2">
            <a:extLst>
              <a:ext uri="{FF2B5EF4-FFF2-40B4-BE49-F238E27FC236}">
                <a16:creationId xmlns:a16="http://schemas.microsoft.com/office/drawing/2014/main" id="{AEEB79AD-B0D8-FAF4-8B17-37C494D1BF87}"/>
              </a:ext>
            </a:extLst>
          </p:cNvPr>
          <p:cNvSpPr/>
          <p:nvPr/>
        </p:nvSpPr>
        <p:spPr>
          <a:xfrm>
            <a:off x="1608131" y="2116409"/>
            <a:ext cx="8975738" cy="3693319"/>
          </a:xfrm>
          <a:prstGeom prst="rect">
            <a:avLst/>
          </a:prstGeom>
          <a:solidFill>
            <a:schemeClr val="bg1">
              <a:lumMod val="85000"/>
            </a:schemeClr>
          </a:solidFill>
        </p:spPr>
        <p:txBody>
          <a:bodyPr wrap="square">
            <a:spAutoFit/>
          </a:bodyPr>
          <a:lstStyle/>
          <a:p>
            <a:pPr lvl="0" algn="r" rtl="1"/>
            <a:endParaRPr lang="fa-IR" sz="1800" dirty="0">
              <a:cs typeface="B Nazanin" panose="00000400000000000000" pitchFamily="2" charset="-78"/>
            </a:endParaRPr>
          </a:p>
          <a:p>
            <a:pPr lvl="0" algn="r" rtl="1"/>
            <a:r>
              <a:rPr lang="fa-IR" sz="1800" dirty="0">
                <a:cs typeface="B Nazanin" panose="00000400000000000000" pitchFamily="2" charset="-78"/>
              </a:rPr>
              <a:t>1)توسعه عدالت اجتماعی</a:t>
            </a:r>
          </a:p>
          <a:p>
            <a:pPr lvl="0" algn="r" rtl="1"/>
            <a:r>
              <a:rPr lang="fa-IR" sz="1800" dirty="0">
                <a:cs typeface="B Nazanin" panose="00000400000000000000" pitchFamily="2" charset="-78"/>
              </a:rPr>
              <a:t> </a:t>
            </a:r>
            <a:endParaRPr lang="en-US" sz="1800" dirty="0">
              <a:cs typeface="B Nazanin" panose="00000400000000000000" pitchFamily="2" charset="-78"/>
            </a:endParaRPr>
          </a:p>
          <a:p>
            <a:pPr lvl="0" algn="r" rtl="1"/>
            <a:r>
              <a:rPr lang="fa-IR" sz="1800" dirty="0">
                <a:cs typeface="B Nazanin" panose="00000400000000000000" pitchFamily="2" charset="-78"/>
              </a:rPr>
              <a:t>2) توسعه حکمرانی داده محور از طریق داده های ثبتی و متقن </a:t>
            </a:r>
          </a:p>
          <a:p>
            <a:pPr lvl="0" algn="r" rtl="1"/>
            <a:endParaRPr lang="fa-IR" sz="1800" dirty="0">
              <a:cs typeface="B Nazanin" panose="00000400000000000000" pitchFamily="2" charset="-78"/>
            </a:endParaRPr>
          </a:p>
          <a:p>
            <a:pPr lvl="0" algn="r" rtl="1"/>
            <a:r>
              <a:rPr lang="fa-IR" sz="1800" dirty="0">
                <a:cs typeface="B Nazanin" panose="00000400000000000000" pitchFamily="2" charset="-78"/>
              </a:rPr>
              <a:t>3) مشاهده وضعیت کلان رفاهی و اقتصادی کشور و تحلیل شرایط </a:t>
            </a:r>
          </a:p>
          <a:p>
            <a:pPr lvl="0" algn="r" rtl="1"/>
            <a:endParaRPr lang="fa-IR" sz="1800" dirty="0">
              <a:cs typeface="B Nazanin" panose="00000400000000000000" pitchFamily="2" charset="-78"/>
            </a:endParaRPr>
          </a:p>
          <a:p>
            <a:pPr lvl="0" algn="r" rtl="1"/>
            <a:r>
              <a:rPr lang="fa-IR" sz="1800" dirty="0">
                <a:cs typeface="B Nazanin" panose="00000400000000000000" pitchFamily="2" charset="-78"/>
              </a:rPr>
              <a:t>4) بازتوزیع عادلانه ثروت از طریق حمایت گروه های کم درآمد و دریافت مالیات از گروه های پردرآمد</a:t>
            </a:r>
          </a:p>
          <a:p>
            <a:pPr lvl="0" algn="r" rtl="1"/>
            <a:endParaRPr lang="fa-IR" sz="1800" dirty="0">
              <a:cs typeface="B Nazanin" panose="00000400000000000000" pitchFamily="2" charset="-78"/>
            </a:endParaRPr>
          </a:p>
          <a:p>
            <a:pPr lvl="0" algn="r" rtl="1"/>
            <a:r>
              <a:rPr lang="fa-IR" sz="1800" dirty="0">
                <a:cs typeface="B Nazanin" panose="00000400000000000000" pitchFamily="2" charset="-78"/>
              </a:rPr>
              <a:t>5) صرفه جویی در منابع مالی دولت از طریق هدفمندکردن سیاستهای حمایتی</a:t>
            </a:r>
          </a:p>
          <a:p>
            <a:pPr lvl="0" algn="r" rtl="1"/>
            <a:r>
              <a:rPr lang="fa-IR" sz="1800" dirty="0">
                <a:cs typeface="B Nazanin" panose="00000400000000000000" pitchFamily="2" charset="-78"/>
              </a:rPr>
              <a:t> </a:t>
            </a:r>
          </a:p>
          <a:p>
            <a:pPr lvl="0" algn="r" rtl="1"/>
            <a:r>
              <a:rPr lang="fa-IR" sz="1800" dirty="0">
                <a:cs typeface="B Nazanin" panose="00000400000000000000" pitchFamily="2" charset="-78"/>
              </a:rPr>
              <a:t>6) ارزیابی اثربخشی سیاستهای رفاهی و تحول در ارائه خدمات حمایتی</a:t>
            </a:r>
          </a:p>
          <a:p>
            <a:pPr lvl="0" algn="r" rtl="1"/>
            <a:endParaRPr lang="fa-IR" sz="1800" dirty="0">
              <a:cs typeface="B Nazanin" panose="00000400000000000000" pitchFamily="2" charset="-78"/>
            </a:endParaRPr>
          </a:p>
        </p:txBody>
      </p:sp>
    </p:spTree>
    <p:extLst>
      <p:ext uri="{BB962C8B-B14F-4D97-AF65-F5344CB8AC3E}">
        <p14:creationId xmlns:p14="http://schemas.microsoft.com/office/powerpoint/2010/main" val="283555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8271545" y="181367"/>
            <a:ext cx="3670173" cy="1011238"/>
          </a:xfrm>
        </p:spPr>
        <p:txBody>
          <a:bodyPr anchor="ctr"/>
          <a:lstStyle/>
          <a:p>
            <a:pPr lvl="0" algn="r" rtl="1">
              <a:defRPr/>
            </a:pPr>
            <a:r>
              <a:rPr lang="fa-IR" sz="2000" b="1" dirty="0">
                <a:cs typeface="B Mitra" panose="00000400000000000000" pitchFamily="2" charset="-78"/>
              </a:rPr>
              <a:t>معرفی پایگاه</a:t>
            </a:r>
            <a:endParaRPr lang="en-US" sz="2000" b="1" dirty="0">
              <a:cs typeface="B Mitra" panose="00000400000000000000" pitchFamily="2" charset="-78"/>
            </a:endParaRPr>
          </a:p>
        </p:txBody>
      </p:sp>
      <p:grpSp>
        <p:nvGrpSpPr>
          <p:cNvPr id="6" name="Group 5">
            <a:extLst>
              <a:ext uri="{FF2B5EF4-FFF2-40B4-BE49-F238E27FC236}">
                <a16:creationId xmlns:a16="http://schemas.microsoft.com/office/drawing/2014/main" id="{AA9563CB-AE7E-8D5C-0739-935D8EACD00A}"/>
              </a:ext>
            </a:extLst>
          </p:cNvPr>
          <p:cNvGrpSpPr/>
          <p:nvPr/>
        </p:nvGrpSpPr>
        <p:grpSpPr>
          <a:xfrm>
            <a:off x="2324746" y="1617709"/>
            <a:ext cx="7531331" cy="4899941"/>
            <a:chOff x="989215" y="1762299"/>
            <a:chExt cx="7090756" cy="4613563"/>
          </a:xfrm>
        </p:grpSpPr>
        <p:grpSp>
          <p:nvGrpSpPr>
            <p:cNvPr id="7" name="Group 6">
              <a:extLst>
                <a:ext uri="{FF2B5EF4-FFF2-40B4-BE49-F238E27FC236}">
                  <a16:creationId xmlns:a16="http://schemas.microsoft.com/office/drawing/2014/main" id="{DEA42FEC-0BA8-E2FC-3650-51D447B76DD7}"/>
                </a:ext>
              </a:extLst>
            </p:cNvPr>
            <p:cNvGrpSpPr/>
            <p:nvPr/>
          </p:nvGrpSpPr>
          <p:grpSpPr>
            <a:xfrm>
              <a:off x="989215" y="1762299"/>
              <a:ext cx="7090756" cy="4613563"/>
              <a:chOff x="0" y="0"/>
              <a:chExt cx="6829425" cy="4455820"/>
            </a:xfrm>
          </p:grpSpPr>
          <p:grpSp>
            <p:nvGrpSpPr>
              <p:cNvPr id="9" name="Group 8">
                <a:extLst>
                  <a:ext uri="{FF2B5EF4-FFF2-40B4-BE49-F238E27FC236}">
                    <a16:creationId xmlns:a16="http://schemas.microsoft.com/office/drawing/2014/main" id="{D5F9D1C0-0C85-CFDC-F4E4-DE6E05638AF6}"/>
                  </a:ext>
                </a:extLst>
              </p:cNvPr>
              <p:cNvGrpSpPr/>
              <p:nvPr/>
            </p:nvGrpSpPr>
            <p:grpSpPr>
              <a:xfrm>
                <a:off x="0" y="9525"/>
                <a:ext cx="1295400" cy="4352927"/>
                <a:chOff x="0" y="0"/>
                <a:chExt cx="1295400" cy="4352927"/>
              </a:xfrm>
            </p:grpSpPr>
            <p:sp>
              <p:nvSpPr>
                <p:cNvPr id="34" name="Rounded Rectangle 29">
                  <a:extLst>
                    <a:ext uri="{FF2B5EF4-FFF2-40B4-BE49-F238E27FC236}">
                      <a16:creationId xmlns:a16="http://schemas.microsoft.com/office/drawing/2014/main" id="{CE89ADBF-CF7A-F711-B1C3-6058B37D6F21}"/>
                    </a:ext>
                  </a:extLst>
                </p:cNvPr>
                <p:cNvSpPr/>
                <p:nvPr/>
              </p:nvSpPr>
              <p:spPr>
                <a:xfrm>
                  <a:off x="1" y="0"/>
                  <a:ext cx="1247775" cy="4352927"/>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35" name="Rounded Rectangle 30">
                  <a:extLst>
                    <a:ext uri="{FF2B5EF4-FFF2-40B4-BE49-F238E27FC236}">
                      <a16:creationId xmlns:a16="http://schemas.microsoft.com/office/drawing/2014/main" id="{CF047A0D-8669-03DB-D794-4A08A0683C5C}"/>
                    </a:ext>
                  </a:extLst>
                </p:cNvPr>
                <p:cNvSpPr/>
                <p:nvPr/>
              </p:nvSpPr>
              <p:spPr>
                <a:xfrm>
                  <a:off x="0" y="0"/>
                  <a:ext cx="1295400" cy="50482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a:solidFill>
                        <a:srgbClr val="000000"/>
                      </a:solidFill>
                      <a:effectLst/>
                      <a:ea typeface="Calibri" panose="020F0502020204030204" pitchFamily="34" charset="0"/>
                      <a:cs typeface="B Titr" panose="00000700000000000000" pitchFamily="2" charset="-78"/>
                    </a:rPr>
                    <a:t>منابع داده</a:t>
                  </a:r>
                  <a:endParaRPr lang="en-US" sz="1400">
                    <a:effectLst/>
                    <a:ea typeface="Calibri" panose="020F0502020204030204" pitchFamily="34" charset="0"/>
                    <a:cs typeface="Arial" panose="020B0604020202020204" pitchFamily="34" charset="0"/>
                  </a:endParaRPr>
                </a:p>
              </p:txBody>
            </p:sp>
            <p:sp>
              <p:nvSpPr>
                <p:cNvPr id="36" name="Oval 35">
                  <a:extLst>
                    <a:ext uri="{FF2B5EF4-FFF2-40B4-BE49-F238E27FC236}">
                      <a16:creationId xmlns:a16="http://schemas.microsoft.com/office/drawing/2014/main" id="{7DB3384B-D51F-B5FC-FC83-60770C65530F}"/>
                    </a:ext>
                  </a:extLst>
                </p:cNvPr>
                <p:cNvSpPr/>
                <p:nvPr/>
              </p:nvSpPr>
              <p:spPr>
                <a:xfrm>
                  <a:off x="76200" y="659171"/>
                  <a:ext cx="1171575"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900" b="1">
                      <a:solidFill>
                        <a:srgbClr val="000000"/>
                      </a:solidFill>
                      <a:effectLst/>
                      <a:ea typeface="Calibri" panose="020F0502020204030204" pitchFamily="34" charset="0"/>
                      <a:cs typeface="B Nazanin" panose="00000400000000000000" pitchFamily="2" charset="-78"/>
                    </a:rPr>
                    <a:t>پایگاه­های شناسایی</a:t>
                  </a:r>
                  <a:endParaRPr lang="en-US" sz="1400">
                    <a:effectLst/>
                    <a:ea typeface="Calibri" panose="020F0502020204030204" pitchFamily="34" charset="0"/>
                    <a:cs typeface="Arial" panose="020B0604020202020204" pitchFamily="34" charset="0"/>
                  </a:endParaRPr>
                </a:p>
              </p:txBody>
            </p:sp>
            <p:sp>
              <p:nvSpPr>
                <p:cNvPr id="37" name="Oval 36">
                  <a:extLst>
                    <a:ext uri="{FF2B5EF4-FFF2-40B4-BE49-F238E27FC236}">
                      <a16:creationId xmlns:a16="http://schemas.microsoft.com/office/drawing/2014/main" id="{CFB53DC6-EFD8-7B5B-87A1-EE7C7A5FAE3B}"/>
                    </a:ext>
                  </a:extLst>
                </p:cNvPr>
                <p:cNvSpPr/>
                <p:nvPr/>
              </p:nvSpPr>
              <p:spPr>
                <a:xfrm>
                  <a:off x="41229" y="1809701"/>
                  <a:ext cx="1171575"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000" b="1" dirty="0">
                      <a:solidFill>
                        <a:srgbClr val="000000"/>
                      </a:solidFill>
                      <a:effectLst/>
                      <a:ea typeface="Calibri" panose="020F0502020204030204" pitchFamily="34" charset="0"/>
                      <a:cs typeface="B Nazanin" panose="00000400000000000000" pitchFamily="2" charset="-78"/>
                    </a:rPr>
                    <a:t>پایگاه­های اقتصادی</a:t>
                  </a:r>
                  <a:endParaRPr lang="en-US" sz="1400" dirty="0">
                    <a:effectLst/>
                    <a:ea typeface="Calibri" panose="020F0502020204030204" pitchFamily="34" charset="0"/>
                    <a:cs typeface="Arial" panose="020B0604020202020204" pitchFamily="34" charset="0"/>
                  </a:endParaRPr>
                </a:p>
              </p:txBody>
            </p:sp>
            <p:sp>
              <p:nvSpPr>
                <p:cNvPr id="38" name="Oval 37">
                  <a:extLst>
                    <a:ext uri="{FF2B5EF4-FFF2-40B4-BE49-F238E27FC236}">
                      <a16:creationId xmlns:a16="http://schemas.microsoft.com/office/drawing/2014/main" id="{60C53D3D-CD0D-7C20-7975-B44482BDAE8E}"/>
                    </a:ext>
                  </a:extLst>
                </p:cNvPr>
                <p:cNvSpPr/>
                <p:nvPr/>
              </p:nvSpPr>
              <p:spPr>
                <a:xfrm>
                  <a:off x="41229" y="3089351"/>
                  <a:ext cx="1171575"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000" b="1">
                      <a:solidFill>
                        <a:srgbClr val="000000"/>
                      </a:solidFill>
                      <a:effectLst/>
                      <a:ea typeface="Calibri" panose="020F0502020204030204" pitchFamily="34" charset="0"/>
                      <a:cs typeface="B Nazanin" panose="00000400000000000000" pitchFamily="2" charset="-78"/>
                    </a:rPr>
                    <a:t>پایگاه­های اجتماعی</a:t>
                  </a:r>
                  <a:endParaRPr lang="en-US" sz="1400">
                    <a:effectLst/>
                    <a:ea typeface="Calibri" panose="020F0502020204030204" pitchFamily="34" charset="0"/>
                    <a:cs typeface="Arial" panose="020B0604020202020204" pitchFamily="34" charset="0"/>
                  </a:endParaRPr>
                </a:p>
              </p:txBody>
            </p:sp>
          </p:grpSp>
          <p:sp>
            <p:nvSpPr>
              <p:cNvPr id="12" name="Rectangle 11">
                <a:extLst>
                  <a:ext uri="{FF2B5EF4-FFF2-40B4-BE49-F238E27FC236}">
                    <a16:creationId xmlns:a16="http://schemas.microsoft.com/office/drawing/2014/main" id="{063479E0-CA46-AA99-9E8F-59E0B8620C7E}"/>
                  </a:ext>
                </a:extLst>
              </p:cNvPr>
              <p:cNvSpPr/>
              <p:nvPr/>
            </p:nvSpPr>
            <p:spPr>
              <a:xfrm>
                <a:off x="1638300" y="1619250"/>
                <a:ext cx="1104900" cy="7048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000" dirty="0">
                    <a:effectLst/>
                    <a:ea typeface="Calibri" panose="020F0502020204030204" pitchFamily="34" charset="0"/>
                    <a:cs typeface="B Titr" panose="00000700000000000000" pitchFamily="2" charset="-78"/>
                  </a:rPr>
                  <a:t>پایگاه اطلاعات رفاه ایرانیان</a:t>
                </a:r>
                <a:endParaRPr lang="en-US" sz="1400" dirty="0">
                  <a:effectLst/>
                  <a:ea typeface="Calibri" panose="020F050202020403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40105262-361D-C311-73EC-1DAE00423EEE}"/>
                  </a:ext>
                </a:extLst>
              </p:cNvPr>
              <p:cNvCxnSpPr/>
              <p:nvPr/>
            </p:nvCxnSpPr>
            <p:spPr>
              <a:xfrm>
                <a:off x="1238250" y="1000125"/>
                <a:ext cx="405130" cy="62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280337-0AB9-B55F-B4B1-48D3F9EF4CAE}"/>
                  </a:ext>
                </a:extLst>
              </p:cNvPr>
              <p:cNvCxnSpPr>
                <a:stCxn id="38" idx="6"/>
              </p:cNvCxnSpPr>
              <p:nvPr/>
            </p:nvCxnSpPr>
            <p:spPr>
              <a:xfrm flipV="1">
                <a:off x="1212805" y="2324100"/>
                <a:ext cx="422148" cy="1141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F89587E-7B29-C2FA-BF31-3C4E5A965565}"/>
                  </a:ext>
                </a:extLst>
              </p:cNvPr>
              <p:cNvCxnSpPr>
                <a:stCxn id="37" idx="6"/>
                <a:endCxn id="12" idx="1"/>
              </p:cNvCxnSpPr>
              <p:nvPr/>
            </p:nvCxnSpPr>
            <p:spPr>
              <a:xfrm flipV="1">
                <a:off x="1212805" y="1971675"/>
                <a:ext cx="425494" cy="21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85A9B18A-4699-04EF-CCCA-A169A9FA1F78}"/>
                  </a:ext>
                </a:extLst>
              </p:cNvPr>
              <p:cNvSpPr/>
              <p:nvPr/>
            </p:nvSpPr>
            <p:spPr>
              <a:xfrm rot="16200000">
                <a:off x="2114550" y="1924050"/>
                <a:ext cx="152400" cy="1094740"/>
              </a:xfrm>
              <a:prstGeom prst="leftBrace">
                <a:avLst>
                  <a:gd name="adj1" fmla="val 38484"/>
                  <a:gd name="adj2" fmla="val 50864"/>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7" name="Rectangle 16">
                <a:extLst>
                  <a:ext uri="{FF2B5EF4-FFF2-40B4-BE49-F238E27FC236}">
                    <a16:creationId xmlns:a16="http://schemas.microsoft.com/office/drawing/2014/main" id="{BDEEAB62-EC74-6929-D68C-A29AE5DC0FAD}"/>
                  </a:ext>
                </a:extLst>
              </p:cNvPr>
              <p:cNvSpPr/>
              <p:nvPr/>
            </p:nvSpPr>
            <p:spPr>
              <a:xfrm>
                <a:off x="1638300" y="2628900"/>
                <a:ext cx="1104900" cy="581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900" b="1" dirty="0">
                    <a:solidFill>
                      <a:srgbClr val="000000"/>
                    </a:solidFill>
                    <a:effectLst/>
                    <a:ea typeface="Calibri" panose="020F0502020204030204" pitchFamily="34" charset="0"/>
                    <a:cs typeface="B Titr" panose="00000700000000000000" pitchFamily="2" charset="-78"/>
                  </a:rPr>
                  <a:t>وزارت تعاون، کار و رفاه اجتماعی</a:t>
                </a:r>
                <a:endParaRPr lang="en-US" sz="1400" dirty="0">
                  <a:effectLst/>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42F020DE-C79F-1FE5-EBDF-A970602E37C3}"/>
                  </a:ext>
                </a:extLst>
              </p:cNvPr>
              <p:cNvGrpSpPr/>
              <p:nvPr/>
            </p:nvGrpSpPr>
            <p:grpSpPr>
              <a:xfrm>
                <a:off x="3152775" y="9524"/>
                <a:ext cx="1638300" cy="4446296"/>
                <a:chOff x="0" y="-1"/>
                <a:chExt cx="1638300" cy="4446296"/>
              </a:xfrm>
            </p:grpSpPr>
            <p:sp>
              <p:nvSpPr>
                <p:cNvPr id="28" name="Rounded Rectangle 23">
                  <a:extLst>
                    <a:ext uri="{FF2B5EF4-FFF2-40B4-BE49-F238E27FC236}">
                      <a16:creationId xmlns:a16="http://schemas.microsoft.com/office/drawing/2014/main" id="{CE1A38D5-B8A0-AEFA-DBCD-BE8382060EC3}"/>
                    </a:ext>
                  </a:extLst>
                </p:cNvPr>
                <p:cNvSpPr/>
                <p:nvPr/>
              </p:nvSpPr>
              <p:spPr>
                <a:xfrm>
                  <a:off x="0" y="-1"/>
                  <a:ext cx="1632121" cy="4446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400">
                      <a:effectLst/>
                      <a:ea typeface="Calibri" panose="020F0502020204030204" pitchFamily="34" charset="0"/>
                      <a:cs typeface="Arial" panose="020B0604020202020204" pitchFamily="34" charset="0"/>
                    </a:rPr>
                    <a:t>لغلالاا</a:t>
                  </a:r>
                  <a:endParaRPr lang="en-US" sz="1400">
                    <a:effectLst/>
                    <a:ea typeface="Calibri" panose="020F0502020204030204" pitchFamily="34" charset="0"/>
                    <a:cs typeface="Arial" panose="020B0604020202020204" pitchFamily="34" charset="0"/>
                  </a:endParaRPr>
                </a:p>
              </p:txBody>
            </p:sp>
            <p:sp>
              <p:nvSpPr>
                <p:cNvPr id="29" name="Rounded Rectangle 24">
                  <a:extLst>
                    <a:ext uri="{FF2B5EF4-FFF2-40B4-BE49-F238E27FC236}">
                      <a16:creationId xmlns:a16="http://schemas.microsoft.com/office/drawing/2014/main" id="{5C468F87-D155-387C-898A-B8B04E56EEF0}"/>
                    </a:ext>
                  </a:extLst>
                </p:cNvPr>
                <p:cNvSpPr/>
                <p:nvPr/>
              </p:nvSpPr>
              <p:spPr>
                <a:xfrm>
                  <a:off x="0" y="0"/>
                  <a:ext cx="1638300" cy="50482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a:solidFill>
                        <a:srgbClr val="000000"/>
                      </a:solidFill>
                      <a:effectLst/>
                      <a:ea typeface="Calibri" panose="020F0502020204030204" pitchFamily="34" charset="0"/>
                      <a:cs typeface="B Titr" panose="00000700000000000000" pitchFamily="2" charset="-78"/>
                    </a:rPr>
                    <a:t>کاربردها</a:t>
                  </a:r>
                  <a:endParaRPr lang="en-US" sz="1400">
                    <a:effectLst/>
                    <a:ea typeface="Calibri" panose="020F0502020204030204" pitchFamily="34" charset="0"/>
                    <a:cs typeface="Arial" panose="020B0604020202020204" pitchFamily="34" charset="0"/>
                  </a:endParaRPr>
                </a:p>
              </p:txBody>
            </p:sp>
            <p:sp>
              <p:nvSpPr>
                <p:cNvPr id="30" name="Oval 29">
                  <a:extLst>
                    <a:ext uri="{FF2B5EF4-FFF2-40B4-BE49-F238E27FC236}">
                      <a16:creationId xmlns:a16="http://schemas.microsoft.com/office/drawing/2014/main" id="{50CD5DEB-8266-12AA-941B-1B5A426E9B91}"/>
                    </a:ext>
                  </a:extLst>
                </p:cNvPr>
                <p:cNvSpPr/>
                <p:nvPr/>
              </p:nvSpPr>
              <p:spPr>
                <a:xfrm>
                  <a:off x="114011" y="542926"/>
                  <a:ext cx="1375912"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1000" b="1">
                      <a:solidFill>
                        <a:srgbClr val="000000"/>
                      </a:solidFill>
                      <a:effectLst/>
                      <a:ea typeface="Calibri" panose="020F0502020204030204" pitchFamily="34" charset="0"/>
                      <a:cs typeface="B Nazanin" panose="00000400000000000000" pitchFamily="2" charset="-78"/>
                    </a:rPr>
                    <a:t>شناسنامه اقتصادی اجتماعی خانوار</a:t>
                  </a:r>
                  <a:endParaRPr lang="en-US" sz="1400">
                    <a:effectLst/>
                    <a:ea typeface="Calibri" panose="020F0502020204030204" pitchFamily="34" charset="0"/>
                    <a:cs typeface="Arial" panose="020B0604020202020204" pitchFamily="34" charset="0"/>
                  </a:endParaRPr>
                </a:p>
              </p:txBody>
            </p:sp>
            <p:sp>
              <p:nvSpPr>
                <p:cNvPr id="31" name="Oval 30">
                  <a:extLst>
                    <a:ext uri="{FF2B5EF4-FFF2-40B4-BE49-F238E27FC236}">
                      <a16:creationId xmlns:a16="http://schemas.microsoft.com/office/drawing/2014/main" id="{B933C255-51C9-23A1-5B67-0F5B319EFA1F}"/>
                    </a:ext>
                  </a:extLst>
                </p:cNvPr>
                <p:cNvSpPr/>
                <p:nvPr/>
              </p:nvSpPr>
              <p:spPr>
                <a:xfrm>
                  <a:off x="114156" y="1333500"/>
                  <a:ext cx="1375562"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1000" b="1">
                      <a:solidFill>
                        <a:srgbClr val="000000"/>
                      </a:solidFill>
                      <a:effectLst/>
                      <a:ea typeface="Calibri" panose="020F0502020204030204" pitchFamily="34" charset="0"/>
                      <a:cs typeface="B Nazanin" panose="00000400000000000000" pitchFamily="2" charset="-78"/>
                    </a:rPr>
                    <a:t>وسع­سنجی</a:t>
                  </a:r>
                  <a:endParaRPr lang="en-US" sz="1400">
                    <a:effectLst/>
                    <a:ea typeface="Calibri" panose="020F0502020204030204" pitchFamily="34" charset="0"/>
                    <a:cs typeface="Arial" panose="020B0604020202020204" pitchFamily="34" charset="0"/>
                  </a:endParaRPr>
                </a:p>
              </p:txBody>
            </p:sp>
            <p:sp>
              <p:nvSpPr>
                <p:cNvPr id="32" name="Oval 31">
                  <a:extLst>
                    <a:ext uri="{FF2B5EF4-FFF2-40B4-BE49-F238E27FC236}">
                      <a16:creationId xmlns:a16="http://schemas.microsoft.com/office/drawing/2014/main" id="{A6218F92-49E5-59B0-87E6-95BEBA723CDA}"/>
                    </a:ext>
                  </a:extLst>
                </p:cNvPr>
                <p:cNvSpPr/>
                <p:nvPr/>
              </p:nvSpPr>
              <p:spPr>
                <a:xfrm>
                  <a:off x="95250" y="2114550"/>
                  <a:ext cx="1466850"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900" b="1" dirty="0">
                      <a:solidFill>
                        <a:srgbClr val="000000"/>
                      </a:solidFill>
                      <a:effectLst/>
                      <a:ea typeface="Calibri" panose="020F0502020204030204" pitchFamily="34" charset="0"/>
                      <a:cs typeface="B Nazanin" panose="00000400000000000000" pitchFamily="2" charset="-78"/>
                    </a:rPr>
                    <a:t>داشبوردهای مدیریتی</a:t>
                  </a:r>
                  <a:endParaRPr lang="en-US" sz="1400" dirty="0">
                    <a:effectLst/>
                    <a:ea typeface="Calibri" panose="020F0502020204030204" pitchFamily="34" charset="0"/>
                    <a:cs typeface="Arial" panose="020B0604020202020204" pitchFamily="34" charset="0"/>
                  </a:endParaRPr>
                </a:p>
              </p:txBody>
            </p:sp>
            <p:sp>
              <p:nvSpPr>
                <p:cNvPr id="33" name="Oval 32">
                  <a:extLst>
                    <a:ext uri="{FF2B5EF4-FFF2-40B4-BE49-F238E27FC236}">
                      <a16:creationId xmlns:a16="http://schemas.microsoft.com/office/drawing/2014/main" id="{4728FC0A-8CDD-A3E5-B69A-41D812062B3E}"/>
                    </a:ext>
                  </a:extLst>
                </p:cNvPr>
                <p:cNvSpPr/>
                <p:nvPr/>
              </p:nvSpPr>
              <p:spPr>
                <a:xfrm>
                  <a:off x="95250" y="2895600"/>
                  <a:ext cx="1466850"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900" b="1">
                      <a:solidFill>
                        <a:srgbClr val="000000"/>
                      </a:solidFill>
                      <a:effectLst/>
                      <a:ea typeface="Calibri" panose="020F0502020204030204" pitchFamily="34" charset="0"/>
                      <a:cs typeface="B Nazanin" panose="00000400000000000000" pitchFamily="2" charset="-78"/>
                    </a:rPr>
                    <a:t>تحلیل مسائل روز کشور</a:t>
                  </a:r>
                  <a:endParaRPr lang="en-US" sz="1400">
                    <a:effectLst/>
                    <a:ea typeface="Calibri" panose="020F0502020204030204" pitchFamily="34" charset="0"/>
                    <a:cs typeface="Arial" panose="020B0604020202020204" pitchFamily="34" charset="0"/>
                  </a:endParaRPr>
                </a:p>
              </p:txBody>
            </p:sp>
          </p:grpSp>
          <p:sp>
            <p:nvSpPr>
              <p:cNvPr id="19" name="Right Arrow 14">
                <a:extLst>
                  <a:ext uri="{FF2B5EF4-FFF2-40B4-BE49-F238E27FC236}">
                    <a16:creationId xmlns:a16="http://schemas.microsoft.com/office/drawing/2014/main" id="{67117B9C-2B8A-B455-CD3A-6D169DF1C0C5}"/>
                  </a:ext>
                </a:extLst>
              </p:cNvPr>
              <p:cNvSpPr/>
              <p:nvPr/>
            </p:nvSpPr>
            <p:spPr>
              <a:xfrm>
                <a:off x="2767991" y="1714499"/>
                <a:ext cx="356538" cy="400050"/>
              </a:xfrm>
              <a:prstGeom prst="rightArrow">
                <a:avLst/>
              </a:pr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grpSp>
            <p:nvGrpSpPr>
              <p:cNvPr id="20" name="Group 19">
                <a:extLst>
                  <a:ext uri="{FF2B5EF4-FFF2-40B4-BE49-F238E27FC236}">
                    <a16:creationId xmlns:a16="http://schemas.microsoft.com/office/drawing/2014/main" id="{AB5D34B8-538B-444E-E0C1-F09B14FE9DBB}"/>
                  </a:ext>
                </a:extLst>
              </p:cNvPr>
              <p:cNvGrpSpPr/>
              <p:nvPr/>
            </p:nvGrpSpPr>
            <p:grpSpPr>
              <a:xfrm>
                <a:off x="5191125" y="0"/>
                <a:ext cx="1638300" cy="4455820"/>
                <a:chOff x="0" y="0"/>
                <a:chExt cx="1638300" cy="4455820"/>
              </a:xfrm>
            </p:grpSpPr>
            <p:sp>
              <p:nvSpPr>
                <p:cNvPr id="22" name="Rounded Rectangle 17">
                  <a:extLst>
                    <a:ext uri="{FF2B5EF4-FFF2-40B4-BE49-F238E27FC236}">
                      <a16:creationId xmlns:a16="http://schemas.microsoft.com/office/drawing/2014/main" id="{5DCAA07B-B35F-B08D-DB14-966D2358D84D}"/>
                    </a:ext>
                  </a:extLst>
                </p:cNvPr>
                <p:cNvSpPr/>
                <p:nvPr/>
              </p:nvSpPr>
              <p:spPr>
                <a:xfrm>
                  <a:off x="0" y="0"/>
                  <a:ext cx="1638300" cy="44558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400">
                      <a:effectLst/>
                      <a:ea typeface="Calibri" panose="020F0502020204030204" pitchFamily="34" charset="0"/>
                      <a:cs typeface="Arial" panose="020B0604020202020204" pitchFamily="34" charset="0"/>
                    </a:rPr>
                    <a:t>لغلالاا</a:t>
                  </a:r>
                  <a:endParaRPr lang="en-US" sz="1400">
                    <a:effectLst/>
                    <a:ea typeface="Calibri" panose="020F0502020204030204" pitchFamily="34" charset="0"/>
                    <a:cs typeface="Arial" panose="020B0604020202020204" pitchFamily="34" charset="0"/>
                  </a:endParaRPr>
                </a:p>
              </p:txBody>
            </p:sp>
            <p:sp>
              <p:nvSpPr>
                <p:cNvPr id="23" name="Rounded Rectangle 18">
                  <a:extLst>
                    <a:ext uri="{FF2B5EF4-FFF2-40B4-BE49-F238E27FC236}">
                      <a16:creationId xmlns:a16="http://schemas.microsoft.com/office/drawing/2014/main" id="{72AF39CE-53C5-0956-6DF1-BD786820CCC6}"/>
                    </a:ext>
                  </a:extLst>
                </p:cNvPr>
                <p:cNvSpPr/>
                <p:nvPr/>
              </p:nvSpPr>
              <p:spPr>
                <a:xfrm>
                  <a:off x="0" y="0"/>
                  <a:ext cx="1638300" cy="50482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a:solidFill>
                        <a:srgbClr val="000000"/>
                      </a:solidFill>
                      <a:effectLst/>
                      <a:ea typeface="Calibri" panose="020F0502020204030204" pitchFamily="34" charset="0"/>
                      <a:cs typeface="B Titr" panose="00000700000000000000" pitchFamily="2" charset="-78"/>
                    </a:rPr>
                    <a:t>ذی­نفعان</a:t>
                  </a:r>
                  <a:endParaRPr lang="en-US" sz="1400">
                    <a:effectLst/>
                    <a:ea typeface="Calibri" panose="020F0502020204030204" pitchFamily="34" charset="0"/>
                    <a:cs typeface="Arial" panose="020B0604020202020204" pitchFamily="34" charset="0"/>
                  </a:endParaRPr>
                </a:p>
              </p:txBody>
            </p:sp>
            <p:sp>
              <p:nvSpPr>
                <p:cNvPr id="24" name="Oval 23">
                  <a:extLst>
                    <a:ext uri="{FF2B5EF4-FFF2-40B4-BE49-F238E27FC236}">
                      <a16:creationId xmlns:a16="http://schemas.microsoft.com/office/drawing/2014/main" id="{B0A8E8DB-9783-CB11-5A6B-70996CE36FDB}"/>
                    </a:ext>
                  </a:extLst>
                </p:cNvPr>
                <p:cNvSpPr/>
                <p:nvPr/>
              </p:nvSpPr>
              <p:spPr>
                <a:xfrm>
                  <a:off x="104775" y="542925"/>
                  <a:ext cx="1466850"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1000" b="1">
                      <a:solidFill>
                        <a:srgbClr val="000000"/>
                      </a:solidFill>
                      <a:effectLst/>
                      <a:ea typeface="Calibri" panose="020F0502020204030204" pitchFamily="34" charset="0"/>
                      <a:cs typeface="B Nazanin" panose="00000400000000000000" pitchFamily="2" charset="-78"/>
                    </a:rPr>
                    <a:t>عموم مردم</a:t>
                  </a:r>
                  <a:endParaRPr lang="en-US" sz="1400">
                    <a:effectLst/>
                    <a:ea typeface="Calibri" panose="020F0502020204030204" pitchFamily="34" charset="0"/>
                    <a:cs typeface="Arial" panose="020B0604020202020204" pitchFamily="34" charset="0"/>
                  </a:endParaRPr>
                </a:p>
              </p:txBody>
            </p:sp>
            <p:sp>
              <p:nvSpPr>
                <p:cNvPr id="25" name="Oval 24">
                  <a:extLst>
                    <a:ext uri="{FF2B5EF4-FFF2-40B4-BE49-F238E27FC236}">
                      <a16:creationId xmlns:a16="http://schemas.microsoft.com/office/drawing/2014/main" id="{DE2CCAAA-3A8E-BE5D-296E-88CDDA8ED272}"/>
                    </a:ext>
                  </a:extLst>
                </p:cNvPr>
                <p:cNvSpPr/>
                <p:nvPr/>
              </p:nvSpPr>
              <p:spPr>
                <a:xfrm>
                  <a:off x="104775" y="1469072"/>
                  <a:ext cx="1466850"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900" b="1" dirty="0">
                      <a:solidFill>
                        <a:srgbClr val="000000"/>
                      </a:solidFill>
                      <a:effectLst/>
                      <a:ea typeface="Calibri" panose="020F0502020204030204" pitchFamily="34" charset="0"/>
                      <a:cs typeface="B Nazanin" panose="00000400000000000000" pitchFamily="2" charset="-78"/>
                    </a:rPr>
                    <a:t>دستگاه­های اجرایی کشور</a:t>
                  </a:r>
                  <a:endParaRPr lang="en-US" sz="1400" dirty="0">
                    <a:effectLst/>
                    <a:ea typeface="Calibri" panose="020F0502020204030204" pitchFamily="34" charset="0"/>
                    <a:cs typeface="Arial" panose="020B0604020202020204" pitchFamily="34" charset="0"/>
                  </a:endParaRPr>
                </a:p>
              </p:txBody>
            </p:sp>
            <p:sp>
              <p:nvSpPr>
                <p:cNvPr id="26" name="Oval 25">
                  <a:extLst>
                    <a:ext uri="{FF2B5EF4-FFF2-40B4-BE49-F238E27FC236}">
                      <a16:creationId xmlns:a16="http://schemas.microsoft.com/office/drawing/2014/main" id="{38A3D5EA-1D73-7B68-31CB-45FCDA1B9F3E}"/>
                    </a:ext>
                  </a:extLst>
                </p:cNvPr>
                <p:cNvSpPr/>
                <p:nvPr/>
              </p:nvSpPr>
              <p:spPr>
                <a:xfrm>
                  <a:off x="85725" y="2395220"/>
                  <a:ext cx="1466850"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1000" b="1" dirty="0">
                      <a:solidFill>
                        <a:srgbClr val="000000"/>
                      </a:solidFill>
                      <a:effectLst/>
                      <a:ea typeface="Calibri" panose="020F0502020204030204" pitchFamily="34" charset="0"/>
                      <a:cs typeface="B Nazanin" panose="00000400000000000000" pitchFamily="2" charset="-78"/>
                    </a:rPr>
                    <a:t>سیاست­گذاران</a:t>
                  </a:r>
                  <a:endParaRPr lang="en-US" sz="1400" dirty="0">
                    <a:effectLst/>
                    <a:ea typeface="Calibri" panose="020F0502020204030204" pitchFamily="34" charset="0"/>
                    <a:cs typeface="Arial" panose="020B0604020202020204" pitchFamily="34" charset="0"/>
                  </a:endParaRPr>
                </a:p>
              </p:txBody>
            </p:sp>
            <p:sp>
              <p:nvSpPr>
                <p:cNvPr id="27" name="Oval 26">
                  <a:extLst>
                    <a:ext uri="{FF2B5EF4-FFF2-40B4-BE49-F238E27FC236}">
                      <a16:creationId xmlns:a16="http://schemas.microsoft.com/office/drawing/2014/main" id="{6B3CEDF2-3B18-4594-230A-F57169FD0520}"/>
                    </a:ext>
                  </a:extLst>
                </p:cNvPr>
                <p:cNvSpPr/>
                <p:nvPr/>
              </p:nvSpPr>
              <p:spPr>
                <a:xfrm>
                  <a:off x="85724" y="3352383"/>
                  <a:ext cx="1466850" cy="7334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800"/>
                    </a:spcAft>
                  </a:pPr>
                  <a:r>
                    <a:rPr lang="fa-IR" sz="1000" b="1" dirty="0">
                      <a:solidFill>
                        <a:srgbClr val="000000"/>
                      </a:solidFill>
                      <a:effectLst/>
                      <a:ea typeface="Calibri" panose="020F0502020204030204" pitchFamily="34" charset="0"/>
                      <a:cs typeface="B Nazanin" panose="00000400000000000000" pitchFamily="2" charset="-78"/>
                    </a:rPr>
                    <a:t>مدیران اجرایی</a:t>
                  </a:r>
                  <a:endParaRPr lang="en-US" sz="1400" dirty="0">
                    <a:effectLst/>
                    <a:ea typeface="Calibri" panose="020F0502020204030204" pitchFamily="34" charset="0"/>
                    <a:cs typeface="Arial" panose="020B0604020202020204" pitchFamily="34" charset="0"/>
                  </a:endParaRPr>
                </a:p>
              </p:txBody>
            </p:sp>
          </p:grpSp>
          <p:sp>
            <p:nvSpPr>
              <p:cNvPr id="21" name="Right Arrow 16">
                <a:extLst>
                  <a:ext uri="{FF2B5EF4-FFF2-40B4-BE49-F238E27FC236}">
                    <a16:creationId xmlns:a16="http://schemas.microsoft.com/office/drawing/2014/main" id="{0117BB75-B18B-A41D-6D86-34FA1E93C470}"/>
                  </a:ext>
                </a:extLst>
              </p:cNvPr>
              <p:cNvSpPr/>
              <p:nvPr/>
            </p:nvSpPr>
            <p:spPr>
              <a:xfrm>
                <a:off x="4800600" y="1714500"/>
                <a:ext cx="384346" cy="400050"/>
              </a:xfrm>
              <a:prstGeom prst="rightArrow">
                <a:avLst/>
              </a:prstGeom>
              <a:solidFill>
                <a:schemeClr val="accent4">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grpSp>
        <p:sp>
          <p:nvSpPr>
            <p:cNvPr id="8" name="Oval 7">
              <a:extLst>
                <a:ext uri="{FF2B5EF4-FFF2-40B4-BE49-F238E27FC236}">
                  <a16:creationId xmlns:a16="http://schemas.microsoft.com/office/drawing/2014/main" id="{55246F13-B2A2-AAEC-B082-95190D02F4CA}"/>
                </a:ext>
              </a:extLst>
            </p:cNvPr>
            <p:cNvSpPr/>
            <p:nvPr/>
          </p:nvSpPr>
          <p:spPr>
            <a:xfrm>
              <a:off x="4331128" y="5569676"/>
              <a:ext cx="1522979" cy="7593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rtl="1">
                <a:lnSpc>
                  <a:spcPct val="107000"/>
                </a:lnSpc>
                <a:spcBef>
                  <a:spcPts val="0"/>
                </a:spcBef>
                <a:spcAft>
                  <a:spcPts val="0"/>
                </a:spcAft>
              </a:pPr>
              <a:r>
                <a:rPr lang="fa-IR" sz="900" b="1" dirty="0">
                  <a:solidFill>
                    <a:srgbClr val="000000"/>
                  </a:solidFill>
                  <a:effectLst/>
                  <a:ea typeface="Calibri" panose="020F0502020204030204" pitchFamily="34" charset="0"/>
                  <a:cs typeface="B Nazanin" panose="00000400000000000000" pitchFamily="2" charset="-78"/>
                </a:rPr>
                <a:t>همکاری با دستگاه ها در ارائه خدمات حمایتی</a:t>
              </a:r>
              <a:endParaRPr lang="en-US" sz="1400" dirty="0">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16124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2839</Words>
  <Application>Microsoft Office PowerPoint</Application>
  <PresentationFormat>Widescreen</PresentationFormat>
  <Paragraphs>388</Paragraphs>
  <Slides>35</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맑은 고딕</vt:lpstr>
      <vt:lpstr>Arial</vt:lpstr>
      <vt:lpstr>B Mitra</vt:lpstr>
      <vt:lpstr>B Nazanin</vt:lpstr>
      <vt:lpstr>B Titr</vt:lpstr>
      <vt:lpstr>Calibri</vt:lpstr>
      <vt:lpstr>Calibri Light</vt:lpstr>
      <vt:lpstr>Century Gothic</vt:lpstr>
      <vt:lpstr>IRAN</vt:lpstr>
      <vt:lpstr>IranNastaliq</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چشم انداز پایگاه</vt:lpstr>
      <vt:lpstr>اهداف پایگاه</vt:lpstr>
      <vt:lpstr>معرفی پایگاه</vt:lpstr>
      <vt:lpstr>بانک های اطلاعاتی متصل به پایگاه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دستاوردها و کاربردهای پایگاه</vt:lpstr>
      <vt:lpstr>طرح ملی کالابرگ </vt:lpstr>
      <vt:lpstr>همکاری با سایر دستگاههای کشور دستاوردهای حاصل شده برای هر دستگاه</vt:lpstr>
      <vt:lpstr>همکاری با سایر دستگاههای کشور دستاوردهای حاصل شده برای هر دستگاه</vt:lpstr>
      <vt:lpstr>همکاری با سایر دستگاههای کشور دستاوردهای حاصل شده برای هر دستگاه</vt:lpstr>
      <vt:lpstr>همکاری با سایر دستگاههای کشور دستاوردهای حاصل شده برای هر دستگاه</vt:lpstr>
      <vt:lpstr>همکاری با سایر دستگاههای کشور دستاوردهای حاصل شده برای هر دستگاه</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sadeghi</dc:creator>
  <cp:lastModifiedBy>ali naghizadeh</cp:lastModifiedBy>
  <cp:revision>62</cp:revision>
  <dcterms:created xsi:type="dcterms:W3CDTF">2023-01-24T19:23:12Z</dcterms:created>
  <dcterms:modified xsi:type="dcterms:W3CDTF">2025-11-04T05:47:03Z</dcterms:modified>
</cp:coreProperties>
</file>