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705" r:id="rId2"/>
    <p:sldId id="694" r:id="rId3"/>
    <p:sldId id="731" r:id="rId4"/>
    <p:sldId id="739" r:id="rId5"/>
    <p:sldId id="689" r:id="rId6"/>
    <p:sldId id="710" r:id="rId7"/>
    <p:sldId id="691" r:id="rId8"/>
    <p:sldId id="711" r:id="rId9"/>
    <p:sldId id="740" r:id="rId10"/>
    <p:sldId id="745" r:id="rId11"/>
    <p:sldId id="717" r:id="rId12"/>
    <p:sldId id="721" r:id="rId13"/>
    <p:sldId id="724" r:id="rId14"/>
    <p:sldId id="732" r:id="rId15"/>
    <p:sldId id="733" r:id="rId16"/>
    <p:sldId id="702" r:id="rId17"/>
    <p:sldId id="742" r:id="rId18"/>
    <p:sldId id="712" r:id="rId19"/>
    <p:sldId id="743" r:id="rId20"/>
    <p:sldId id="713" r:id="rId21"/>
    <p:sldId id="735" r:id="rId22"/>
    <p:sldId id="725" r:id="rId23"/>
    <p:sldId id="726" r:id="rId24"/>
    <p:sldId id="698" r:id="rId25"/>
    <p:sldId id="734" r:id="rId26"/>
    <p:sldId id="720" r:id="rId27"/>
    <p:sldId id="696" r:id="rId28"/>
    <p:sldId id="737" r:id="rId29"/>
    <p:sldId id="738" r:id="rId30"/>
    <p:sldId id="688" r:id="rId31"/>
    <p:sldId id="744" r:id="rId32"/>
    <p:sldId id="727" r:id="rId33"/>
    <p:sldId id="741" r:id="rId34"/>
    <p:sldId id="303" r:id="rId35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B"/>
    <a:srgbClr val="D60000"/>
    <a:srgbClr val="FF9B9B"/>
    <a:srgbClr val="CDACE6"/>
    <a:srgbClr val="FF8181"/>
    <a:srgbClr val="5E0E14"/>
    <a:srgbClr val="736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 snapToGrid="0">
      <p:cViewPr varScale="1">
        <p:scale>
          <a:sx n="71" d="100"/>
          <a:sy n="71" d="100"/>
        </p:scale>
        <p:origin x="59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60"/>
    </p:cViewPr>
  </p:sorterViewPr>
  <p:notesViewPr>
    <p:cSldViewPr snapToGrid="0">
      <p:cViewPr varScale="1">
        <p:scale>
          <a:sx n="58" d="100"/>
          <a:sy n="58" d="100"/>
        </p:scale>
        <p:origin x="2267" y="3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4197F-5E6F-4018-AA9D-00ABCD0572D1}" type="doc">
      <dgm:prSet loTypeId="urn:microsoft.com/office/officeart/2005/8/layout/cycle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762A67-8C4C-45BA-83E3-1F9A20EF7B3A}">
      <dgm:prSet phldrT="[Text]" custT="1"/>
      <dgm:spPr/>
      <dgm:t>
        <a:bodyPr/>
        <a:lstStyle/>
        <a:p>
          <a:r>
            <a: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ثبت قراردادهای طرح های تملک دارایی سرمایه‌ای در سامانه تدارکات الکترونیک دولت 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D9EE8572-1B1B-41DD-9D70-F621E78CAD56}" type="parTrans" cxnId="{76370FC0-67ED-46A5-BCA3-87A8FF51A91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6C25A9DD-0EAF-460D-8822-2E4394BAF959}" type="sibTrans" cxnId="{76370FC0-67ED-46A5-BCA3-87A8FF51A919}">
      <dgm:prSet/>
      <dgm:spPr>
        <a:ln w="57150"/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5613C758-5162-4E01-9571-FCF5A86D0AD7}">
      <dgm:prSet custT="1"/>
      <dgm:spPr/>
      <dgm:t>
        <a:bodyPr/>
        <a:lstStyle/>
        <a:p>
          <a:r>
            <a:rPr lang="fa-I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ثبت صورت وضعیت و صورت حساب های مربوط به قراردادهای دستگاه ها در سامانه ستاد</a:t>
          </a:r>
          <a:endParaRPr lang="fa-I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EE862649-933E-4332-8BFA-D18054DF152F}" type="parTrans" cxnId="{D2D2388A-74F3-49FA-B1A0-832FF26A83C6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AE44F232-3FE9-44D9-A30D-E384CF3F97A7}" type="sibTrans" cxnId="{D2D2388A-74F3-49FA-B1A0-832FF26A83C6}">
      <dgm:prSet/>
      <dgm:spPr>
        <a:ln w="38100"/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72C519FF-5485-4FC6-AF09-8517977A5375}">
      <dgm:prSet custT="1"/>
      <dgm:spPr/>
      <dgm:t>
        <a:bodyPr/>
        <a:lstStyle/>
        <a:p>
          <a:r>
            <a:rPr lang="fa-I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تولید حواله پرداخت به ذی نفع نهایی از طریق اطلاعات سامانه ستاد</a:t>
          </a:r>
        </a:p>
      </dgm:t>
    </dgm:pt>
    <dgm:pt modelId="{441B58B4-06F4-4FF5-B322-4FCBAD9662ED}" type="parTrans" cxnId="{A88D4694-6788-45C1-92E1-8E154E354A9F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7C002AF4-176F-4614-A65D-A8DAC5E1F353}" type="sibTrans" cxnId="{A88D4694-6788-45C1-92E1-8E154E354A9F}">
      <dgm:prSet/>
      <dgm:spPr>
        <a:ln w="38100"/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gm:t>
    </dgm:pt>
    <dgm:pt modelId="{0882044C-ED75-40E2-9E9F-9D5922D85B77}" type="pres">
      <dgm:prSet presAssocID="{6B64197F-5E6F-4018-AA9D-00ABCD0572D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80280C-7219-413E-B28E-E573B9CFD4B3}" type="pres">
      <dgm:prSet presAssocID="{2B762A67-8C4C-45BA-83E3-1F9A20EF7B3A}" presName="node" presStyleLbl="node1" presStyleIdx="0" presStyleCnt="3" custScaleX="114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0FF78-76C4-4E17-9508-DF75BF8F1FCF}" type="pres">
      <dgm:prSet presAssocID="{2B762A67-8C4C-45BA-83E3-1F9A20EF7B3A}" presName="spNode" presStyleCnt="0"/>
      <dgm:spPr/>
    </dgm:pt>
    <dgm:pt modelId="{61B1A95D-FE80-468E-9B5C-E67E6A44AA23}" type="pres">
      <dgm:prSet presAssocID="{6C25A9DD-0EAF-460D-8822-2E4394BAF959}" presName="sibTrans" presStyleLbl="sibTrans1D1" presStyleIdx="0" presStyleCnt="3"/>
      <dgm:spPr/>
      <dgm:t>
        <a:bodyPr/>
        <a:lstStyle/>
        <a:p>
          <a:endParaRPr lang="en-US"/>
        </a:p>
      </dgm:t>
    </dgm:pt>
    <dgm:pt modelId="{80C0385A-1D72-4C84-B30D-F4D94D9FDEE1}" type="pres">
      <dgm:prSet presAssocID="{5613C758-5162-4E01-9571-FCF5A86D0AD7}" presName="node" presStyleLbl="node1" presStyleIdx="1" presStyleCnt="3" custScaleX="130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354A1-0B41-4481-89C1-2E784E70FF20}" type="pres">
      <dgm:prSet presAssocID="{5613C758-5162-4E01-9571-FCF5A86D0AD7}" presName="spNode" presStyleCnt="0"/>
      <dgm:spPr/>
    </dgm:pt>
    <dgm:pt modelId="{B13D0EC7-9972-4085-9FC2-0D7B4A6213FC}" type="pres">
      <dgm:prSet presAssocID="{AE44F232-3FE9-44D9-A30D-E384CF3F97A7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5C848C1-E6CF-47ED-B32B-CE7BA95752BD}" type="pres">
      <dgm:prSet presAssocID="{72C519FF-5485-4FC6-AF09-8517977A5375}" presName="node" presStyleLbl="node1" presStyleIdx="2" presStyleCnt="3" custScaleX="116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D75FA-D769-4DD1-AAC1-0E9BE9909CFC}" type="pres">
      <dgm:prSet presAssocID="{72C519FF-5485-4FC6-AF09-8517977A5375}" presName="spNode" presStyleCnt="0"/>
      <dgm:spPr/>
    </dgm:pt>
    <dgm:pt modelId="{4EB48CC6-D77D-4C33-B8D6-6425427953C4}" type="pres">
      <dgm:prSet presAssocID="{7C002AF4-176F-4614-A65D-A8DAC5E1F353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A88D4694-6788-45C1-92E1-8E154E354A9F}" srcId="{6B64197F-5E6F-4018-AA9D-00ABCD0572D1}" destId="{72C519FF-5485-4FC6-AF09-8517977A5375}" srcOrd="2" destOrd="0" parTransId="{441B58B4-06F4-4FF5-B322-4FCBAD9662ED}" sibTransId="{7C002AF4-176F-4614-A65D-A8DAC5E1F353}"/>
    <dgm:cxn modelId="{D2D2388A-74F3-49FA-B1A0-832FF26A83C6}" srcId="{6B64197F-5E6F-4018-AA9D-00ABCD0572D1}" destId="{5613C758-5162-4E01-9571-FCF5A86D0AD7}" srcOrd="1" destOrd="0" parTransId="{EE862649-933E-4332-8BFA-D18054DF152F}" sibTransId="{AE44F232-3FE9-44D9-A30D-E384CF3F97A7}"/>
    <dgm:cxn modelId="{B168DB43-618E-43C6-A1DB-D552BB56B923}" type="presOf" srcId="{7C002AF4-176F-4614-A65D-A8DAC5E1F353}" destId="{4EB48CC6-D77D-4C33-B8D6-6425427953C4}" srcOrd="0" destOrd="0" presId="urn:microsoft.com/office/officeart/2005/8/layout/cycle5"/>
    <dgm:cxn modelId="{7DCC0E89-8600-40E9-985F-4E5BACF3B467}" type="presOf" srcId="{6B64197F-5E6F-4018-AA9D-00ABCD0572D1}" destId="{0882044C-ED75-40E2-9E9F-9D5922D85B77}" srcOrd="0" destOrd="0" presId="urn:microsoft.com/office/officeart/2005/8/layout/cycle5"/>
    <dgm:cxn modelId="{655E73D0-ABBB-44BE-9BAB-2125FAFFCE68}" type="presOf" srcId="{72C519FF-5485-4FC6-AF09-8517977A5375}" destId="{35C848C1-E6CF-47ED-B32B-CE7BA95752BD}" srcOrd="0" destOrd="0" presId="urn:microsoft.com/office/officeart/2005/8/layout/cycle5"/>
    <dgm:cxn modelId="{64B02D51-BD53-4D5A-8BCD-443139FA5A0C}" type="presOf" srcId="{AE44F232-3FE9-44D9-A30D-E384CF3F97A7}" destId="{B13D0EC7-9972-4085-9FC2-0D7B4A6213FC}" srcOrd="0" destOrd="0" presId="urn:microsoft.com/office/officeart/2005/8/layout/cycle5"/>
    <dgm:cxn modelId="{849B3A97-11DB-452F-983E-0142A8195E08}" type="presOf" srcId="{6C25A9DD-0EAF-460D-8822-2E4394BAF959}" destId="{61B1A95D-FE80-468E-9B5C-E67E6A44AA23}" srcOrd="0" destOrd="0" presId="urn:microsoft.com/office/officeart/2005/8/layout/cycle5"/>
    <dgm:cxn modelId="{4A7163F7-6207-449D-864B-7924DD44C50A}" type="presOf" srcId="{5613C758-5162-4E01-9571-FCF5A86D0AD7}" destId="{80C0385A-1D72-4C84-B30D-F4D94D9FDEE1}" srcOrd="0" destOrd="0" presId="urn:microsoft.com/office/officeart/2005/8/layout/cycle5"/>
    <dgm:cxn modelId="{A42C4645-1D05-43D2-A18D-A88B40F11B96}" type="presOf" srcId="{2B762A67-8C4C-45BA-83E3-1F9A20EF7B3A}" destId="{8A80280C-7219-413E-B28E-E573B9CFD4B3}" srcOrd="0" destOrd="0" presId="urn:microsoft.com/office/officeart/2005/8/layout/cycle5"/>
    <dgm:cxn modelId="{76370FC0-67ED-46A5-BCA3-87A8FF51A919}" srcId="{6B64197F-5E6F-4018-AA9D-00ABCD0572D1}" destId="{2B762A67-8C4C-45BA-83E3-1F9A20EF7B3A}" srcOrd="0" destOrd="0" parTransId="{D9EE8572-1B1B-41DD-9D70-F621E78CAD56}" sibTransId="{6C25A9DD-0EAF-460D-8822-2E4394BAF959}"/>
    <dgm:cxn modelId="{CAC86DBA-41AA-49E7-9489-2C6842270826}" type="presParOf" srcId="{0882044C-ED75-40E2-9E9F-9D5922D85B77}" destId="{8A80280C-7219-413E-B28E-E573B9CFD4B3}" srcOrd="0" destOrd="0" presId="urn:microsoft.com/office/officeart/2005/8/layout/cycle5"/>
    <dgm:cxn modelId="{045EE4A0-0772-406C-ABEA-FCF4228468D8}" type="presParOf" srcId="{0882044C-ED75-40E2-9E9F-9D5922D85B77}" destId="{3CC0FF78-76C4-4E17-9508-DF75BF8F1FCF}" srcOrd="1" destOrd="0" presId="urn:microsoft.com/office/officeart/2005/8/layout/cycle5"/>
    <dgm:cxn modelId="{DDDC5931-0805-4D7D-B013-67ECCADE5022}" type="presParOf" srcId="{0882044C-ED75-40E2-9E9F-9D5922D85B77}" destId="{61B1A95D-FE80-468E-9B5C-E67E6A44AA23}" srcOrd="2" destOrd="0" presId="urn:microsoft.com/office/officeart/2005/8/layout/cycle5"/>
    <dgm:cxn modelId="{A2225698-25D3-4367-9998-8B3CDA79BB06}" type="presParOf" srcId="{0882044C-ED75-40E2-9E9F-9D5922D85B77}" destId="{80C0385A-1D72-4C84-B30D-F4D94D9FDEE1}" srcOrd="3" destOrd="0" presId="urn:microsoft.com/office/officeart/2005/8/layout/cycle5"/>
    <dgm:cxn modelId="{8E5E3230-E7E2-4E93-8AC7-3694878AC8F1}" type="presParOf" srcId="{0882044C-ED75-40E2-9E9F-9D5922D85B77}" destId="{4B1354A1-0B41-4481-89C1-2E784E70FF20}" srcOrd="4" destOrd="0" presId="urn:microsoft.com/office/officeart/2005/8/layout/cycle5"/>
    <dgm:cxn modelId="{05641FDF-2DEB-4D06-8869-E6094F5FBF56}" type="presParOf" srcId="{0882044C-ED75-40E2-9E9F-9D5922D85B77}" destId="{B13D0EC7-9972-4085-9FC2-0D7B4A6213FC}" srcOrd="5" destOrd="0" presId="urn:microsoft.com/office/officeart/2005/8/layout/cycle5"/>
    <dgm:cxn modelId="{8246452E-0C31-4982-B032-F929C353C171}" type="presParOf" srcId="{0882044C-ED75-40E2-9E9F-9D5922D85B77}" destId="{35C848C1-E6CF-47ED-B32B-CE7BA95752BD}" srcOrd="6" destOrd="0" presId="urn:microsoft.com/office/officeart/2005/8/layout/cycle5"/>
    <dgm:cxn modelId="{9291ED88-4AC8-4E19-ACA6-6B661D3C665E}" type="presParOf" srcId="{0882044C-ED75-40E2-9E9F-9D5922D85B77}" destId="{4E9D75FA-D769-4DD1-AAC1-0E9BE9909CFC}" srcOrd="7" destOrd="0" presId="urn:microsoft.com/office/officeart/2005/8/layout/cycle5"/>
    <dgm:cxn modelId="{D424CB36-31B3-4E86-939D-1B7C5A7D9E1A}" type="presParOf" srcId="{0882044C-ED75-40E2-9E9F-9D5922D85B77}" destId="{4EB48CC6-D77D-4C33-B8D6-6425427953C4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0280C-7219-413E-B28E-E573B9CFD4B3}">
      <dsp:nvSpPr>
        <dsp:cNvPr id="0" name=""/>
        <dsp:cNvSpPr/>
      </dsp:nvSpPr>
      <dsp:spPr>
        <a:xfrm>
          <a:off x="3711358" y="2815"/>
          <a:ext cx="2346426" cy="13315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ثبت قراردادهای طرح های تملک دارایی سرمایه‌ای در سامانه تدارکات الکترونیک دولت 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sp:txBody>
      <dsp:txXfrm>
        <a:off x="3776360" y="67817"/>
        <a:ext cx="2216422" cy="1201575"/>
      </dsp:txXfrm>
    </dsp:sp>
    <dsp:sp modelId="{61B1A95D-FE80-468E-9B5C-E67E6A44AA23}">
      <dsp:nvSpPr>
        <dsp:cNvPr id="0" name=""/>
        <dsp:cNvSpPr/>
      </dsp:nvSpPr>
      <dsp:spPr>
        <a:xfrm>
          <a:off x="3110359" y="668605"/>
          <a:ext cx="3548423" cy="3548423"/>
        </a:xfrm>
        <a:custGeom>
          <a:avLst/>
          <a:gdLst/>
          <a:ahLst/>
          <a:cxnLst/>
          <a:rect l="0" t="0" r="0" b="0"/>
          <a:pathLst>
            <a:path>
              <a:moveTo>
                <a:pt x="3174495" y="684701"/>
              </a:moveTo>
              <a:arcTo wR="1774211" hR="1774211" stAng="19326887" swAng="2059930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C0385A-1D72-4C84-B30D-F4D94D9FDEE1}">
      <dsp:nvSpPr>
        <dsp:cNvPr id="0" name=""/>
        <dsp:cNvSpPr/>
      </dsp:nvSpPr>
      <dsp:spPr>
        <a:xfrm>
          <a:off x="5089084" y="2664133"/>
          <a:ext cx="2663998" cy="133157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ثبت صورت وضعیت و صورت حساب های مربوط به قراردادهای دستگاه ها در سامانه ستاد</a:t>
          </a:r>
          <a:endParaRPr lang="fa-I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anose="00000400000000000000" pitchFamily="2" charset="-78"/>
          </a:endParaRPr>
        </a:p>
      </dsp:txBody>
      <dsp:txXfrm>
        <a:off x="5154086" y="2729135"/>
        <a:ext cx="2533994" cy="1201575"/>
      </dsp:txXfrm>
    </dsp:sp>
    <dsp:sp modelId="{B13D0EC7-9972-4085-9FC2-0D7B4A6213FC}">
      <dsp:nvSpPr>
        <dsp:cNvPr id="0" name=""/>
        <dsp:cNvSpPr/>
      </dsp:nvSpPr>
      <dsp:spPr>
        <a:xfrm>
          <a:off x="3110359" y="668605"/>
          <a:ext cx="3548423" cy="3548423"/>
        </a:xfrm>
        <a:custGeom>
          <a:avLst/>
          <a:gdLst/>
          <a:ahLst/>
          <a:cxnLst/>
          <a:rect l="0" t="0" r="0" b="0"/>
          <a:pathLst>
            <a:path>
              <a:moveTo>
                <a:pt x="2317752" y="3463113"/>
              </a:moveTo>
              <a:arcTo wR="1774211" hR="1774211" stAng="4329613" swAng="2140774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848C1-E6CF-47ED-B32B-CE7BA95752BD}">
      <dsp:nvSpPr>
        <dsp:cNvPr id="0" name=""/>
        <dsp:cNvSpPr/>
      </dsp:nvSpPr>
      <dsp:spPr>
        <a:xfrm>
          <a:off x="2153643" y="2664133"/>
          <a:ext cx="2388832" cy="13315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تولید حواله پرداخت به ذی نفع نهایی از طریق اطلاعات سامانه ستاد</a:t>
          </a:r>
        </a:p>
      </dsp:txBody>
      <dsp:txXfrm>
        <a:off x="2218645" y="2729135"/>
        <a:ext cx="2258828" cy="1201575"/>
      </dsp:txXfrm>
    </dsp:sp>
    <dsp:sp modelId="{4EB48CC6-D77D-4C33-B8D6-6425427953C4}">
      <dsp:nvSpPr>
        <dsp:cNvPr id="0" name=""/>
        <dsp:cNvSpPr/>
      </dsp:nvSpPr>
      <dsp:spPr>
        <a:xfrm>
          <a:off x="3110359" y="668605"/>
          <a:ext cx="3548423" cy="3548423"/>
        </a:xfrm>
        <a:custGeom>
          <a:avLst/>
          <a:gdLst/>
          <a:ahLst/>
          <a:cxnLst/>
          <a:rect l="0" t="0" r="0" b="0"/>
          <a:pathLst>
            <a:path>
              <a:moveTo>
                <a:pt x="3410" y="1664259"/>
              </a:moveTo>
              <a:arcTo wR="1774211" hR="1774211" stAng="11013183" swAng="2059930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1"/>
            <a:ext cx="3013763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C74F6-7C47-420A-8B78-F4D83037E0D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63638"/>
            <a:ext cx="5586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80004"/>
            <a:ext cx="5563870" cy="36654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D5402-CBCA-49E6-88F5-F7208A2B7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9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5402-CBCA-49E6-88F5-F7208A2B77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267647"/>
            <a:ext cx="9144000" cy="2654878"/>
          </a:xfrm>
          <a:custGeom>
            <a:avLst/>
            <a:gdLst>
              <a:gd name="connsiteX0" fmla="*/ 767233 w 9144000"/>
              <a:gd name="connsiteY0" fmla="*/ 0 h 2654878"/>
              <a:gd name="connsiteX1" fmla="*/ 1352582 w 9144000"/>
              <a:gd name="connsiteY1" fmla="*/ 0 h 2654878"/>
              <a:gd name="connsiteX2" fmla="*/ 1937931 w 9144000"/>
              <a:gd name="connsiteY2" fmla="*/ 0 h 2654878"/>
              <a:gd name="connsiteX3" fmla="*/ 2371089 w 9144000"/>
              <a:gd name="connsiteY3" fmla="*/ 0 h 2654878"/>
              <a:gd name="connsiteX4" fmla="*/ 3108628 w 9144000"/>
              <a:gd name="connsiteY4" fmla="*/ 0 h 2654878"/>
              <a:gd name="connsiteX5" fmla="*/ 3693977 w 9144000"/>
              <a:gd name="connsiteY5" fmla="*/ 0 h 2654878"/>
              <a:gd name="connsiteX6" fmla="*/ 4431516 w 9144000"/>
              <a:gd name="connsiteY6" fmla="*/ 0 h 2654878"/>
              <a:gd name="connsiteX7" fmla="*/ 5092960 w 9144000"/>
              <a:gd name="connsiteY7" fmla="*/ 0 h 2654878"/>
              <a:gd name="connsiteX8" fmla="*/ 5602214 w 9144000"/>
              <a:gd name="connsiteY8" fmla="*/ 0 h 2654878"/>
              <a:gd name="connsiteX9" fmla="*/ 6263658 w 9144000"/>
              <a:gd name="connsiteY9" fmla="*/ 0 h 2654878"/>
              <a:gd name="connsiteX10" fmla="*/ 6696816 w 9144000"/>
              <a:gd name="connsiteY10" fmla="*/ 0 h 2654878"/>
              <a:gd name="connsiteX11" fmla="*/ 7282165 w 9144000"/>
              <a:gd name="connsiteY11" fmla="*/ 0 h 2654878"/>
              <a:gd name="connsiteX12" fmla="*/ 7639228 w 9144000"/>
              <a:gd name="connsiteY12" fmla="*/ 0 h 2654878"/>
              <a:gd name="connsiteX13" fmla="*/ 8376767 w 9144000"/>
              <a:gd name="connsiteY13" fmla="*/ 0 h 2654878"/>
              <a:gd name="connsiteX14" fmla="*/ 9144000 w 9144000"/>
              <a:gd name="connsiteY14" fmla="*/ 767233 h 2654878"/>
              <a:gd name="connsiteX15" fmla="*/ 9144000 w 9144000"/>
              <a:gd name="connsiteY15" fmla="*/ 1276897 h 2654878"/>
              <a:gd name="connsiteX16" fmla="*/ 9144000 w 9144000"/>
              <a:gd name="connsiteY16" fmla="*/ 1711056 h 2654878"/>
              <a:gd name="connsiteX17" fmla="*/ 9144000 w 9144000"/>
              <a:gd name="connsiteY17" fmla="*/ 2182967 h 2654878"/>
              <a:gd name="connsiteX18" fmla="*/ 9144000 w 9144000"/>
              <a:gd name="connsiteY18" fmla="*/ 2654878 h 2654878"/>
              <a:gd name="connsiteX19" fmla="*/ 9144000 w 9144000"/>
              <a:gd name="connsiteY19" fmla="*/ 2654878 h 2654878"/>
              <a:gd name="connsiteX20" fmla="*/ 8389620 w 9144000"/>
              <a:gd name="connsiteY20" fmla="*/ 2654878 h 2654878"/>
              <a:gd name="connsiteX21" fmla="*/ 7818120 w 9144000"/>
              <a:gd name="connsiteY21" fmla="*/ 2654878 h 2654878"/>
              <a:gd name="connsiteX22" fmla="*/ 7338060 w 9144000"/>
              <a:gd name="connsiteY22" fmla="*/ 2654878 h 2654878"/>
              <a:gd name="connsiteX23" fmla="*/ 6858000 w 9144000"/>
              <a:gd name="connsiteY23" fmla="*/ 2654878 h 2654878"/>
              <a:gd name="connsiteX24" fmla="*/ 6377940 w 9144000"/>
              <a:gd name="connsiteY24" fmla="*/ 2654878 h 2654878"/>
              <a:gd name="connsiteX25" fmla="*/ 5897880 w 9144000"/>
              <a:gd name="connsiteY25" fmla="*/ 2654878 h 2654878"/>
              <a:gd name="connsiteX26" fmla="*/ 5234940 w 9144000"/>
              <a:gd name="connsiteY26" fmla="*/ 2654878 h 2654878"/>
              <a:gd name="connsiteX27" fmla="*/ 4663440 w 9144000"/>
              <a:gd name="connsiteY27" fmla="*/ 2654878 h 2654878"/>
              <a:gd name="connsiteX28" fmla="*/ 4366260 w 9144000"/>
              <a:gd name="connsiteY28" fmla="*/ 2654878 h 2654878"/>
              <a:gd name="connsiteX29" fmla="*/ 3886200 w 9144000"/>
              <a:gd name="connsiteY29" fmla="*/ 2654878 h 2654878"/>
              <a:gd name="connsiteX30" fmla="*/ 3223260 w 9144000"/>
              <a:gd name="connsiteY30" fmla="*/ 2654878 h 2654878"/>
              <a:gd name="connsiteX31" fmla="*/ 2834640 w 9144000"/>
              <a:gd name="connsiteY31" fmla="*/ 2654878 h 2654878"/>
              <a:gd name="connsiteX32" fmla="*/ 2080260 w 9144000"/>
              <a:gd name="connsiteY32" fmla="*/ 2654878 h 2654878"/>
              <a:gd name="connsiteX33" fmla="*/ 1325880 w 9144000"/>
              <a:gd name="connsiteY33" fmla="*/ 2654878 h 2654878"/>
              <a:gd name="connsiteX34" fmla="*/ 754380 w 9144000"/>
              <a:gd name="connsiteY34" fmla="*/ 2654878 h 2654878"/>
              <a:gd name="connsiteX35" fmla="*/ 0 w 9144000"/>
              <a:gd name="connsiteY35" fmla="*/ 2654878 h 2654878"/>
              <a:gd name="connsiteX36" fmla="*/ 0 w 9144000"/>
              <a:gd name="connsiteY36" fmla="*/ 2654878 h 2654878"/>
              <a:gd name="connsiteX37" fmla="*/ 0 w 9144000"/>
              <a:gd name="connsiteY37" fmla="*/ 2182967 h 2654878"/>
              <a:gd name="connsiteX38" fmla="*/ 0 w 9144000"/>
              <a:gd name="connsiteY38" fmla="*/ 1748808 h 2654878"/>
              <a:gd name="connsiteX39" fmla="*/ 0 w 9144000"/>
              <a:gd name="connsiteY39" fmla="*/ 1314650 h 2654878"/>
              <a:gd name="connsiteX40" fmla="*/ 0 w 9144000"/>
              <a:gd name="connsiteY40" fmla="*/ 767233 h 2654878"/>
              <a:gd name="connsiteX41" fmla="*/ 767233 w 9144000"/>
              <a:gd name="connsiteY41" fmla="*/ 0 h 265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144000" h="2654878" fill="none" extrusionOk="0">
                <a:moveTo>
                  <a:pt x="767233" y="0"/>
                </a:moveTo>
                <a:cubicBezTo>
                  <a:pt x="948770" y="-15821"/>
                  <a:pt x="1143862" y="37342"/>
                  <a:pt x="1352582" y="0"/>
                </a:cubicBezTo>
                <a:cubicBezTo>
                  <a:pt x="1561302" y="-37342"/>
                  <a:pt x="1666038" y="51547"/>
                  <a:pt x="1937931" y="0"/>
                </a:cubicBezTo>
                <a:cubicBezTo>
                  <a:pt x="2209824" y="-51547"/>
                  <a:pt x="2192819" y="13604"/>
                  <a:pt x="2371089" y="0"/>
                </a:cubicBezTo>
                <a:cubicBezTo>
                  <a:pt x="2549359" y="-13604"/>
                  <a:pt x="2916078" y="17181"/>
                  <a:pt x="3108628" y="0"/>
                </a:cubicBezTo>
                <a:cubicBezTo>
                  <a:pt x="3301178" y="-17181"/>
                  <a:pt x="3507230" y="27570"/>
                  <a:pt x="3693977" y="0"/>
                </a:cubicBezTo>
                <a:cubicBezTo>
                  <a:pt x="3880724" y="-27570"/>
                  <a:pt x="4085637" y="11803"/>
                  <a:pt x="4431516" y="0"/>
                </a:cubicBezTo>
                <a:cubicBezTo>
                  <a:pt x="4777395" y="-11803"/>
                  <a:pt x="4798016" y="55308"/>
                  <a:pt x="5092960" y="0"/>
                </a:cubicBezTo>
                <a:cubicBezTo>
                  <a:pt x="5387904" y="-55308"/>
                  <a:pt x="5493677" y="26169"/>
                  <a:pt x="5602214" y="0"/>
                </a:cubicBezTo>
                <a:cubicBezTo>
                  <a:pt x="5710751" y="-26169"/>
                  <a:pt x="6126159" y="78192"/>
                  <a:pt x="6263658" y="0"/>
                </a:cubicBezTo>
                <a:cubicBezTo>
                  <a:pt x="6401157" y="-78192"/>
                  <a:pt x="6562592" y="16049"/>
                  <a:pt x="6696816" y="0"/>
                </a:cubicBezTo>
                <a:cubicBezTo>
                  <a:pt x="6831040" y="-16049"/>
                  <a:pt x="7145281" y="17270"/>
                  <a:pt x="7282165" y="0"/>
                </a:cubicBezTo>
                <a:cubicBezTo>
                  <a:pt x="7419049" y="-17270"/>
                  <a:pt x="7482855" y="36035"/>
                  <a:pt x="7639228" y="0"/>
                </a:cubicBezTo>
                <a:cubicBezTo>
                  <a:pt x="7795601" y="-36035"/>
                  <a:pt x="8154561" y="41492"/>
                  <a:pt x="8376767" y="0"/>
                </a:cubicBezTo>
                <a:cubicBezTo>
                  <a:pt x="8811346" y="-38103"/>
                  <a:pt x="9092470" y="251907"/>
                  <a:pt x="9144000" y="767233"/>
                </a:cubicBezTo>
                <a:cubicBezTo>
                  <a:pt x="9181632" y="895247"/>
                  <a:pt x="9085429" y="1038394"/>
                  <a:pt x="9144000" y="1276897"/>
                </a:cubicBezTo>
                <a:cubicBezTo>
                  <a:pt x="9202571" y="1515400"/>
                  <a:pt x="9099375" y="1580765"/>
                  <a:pt x="9144000" y="1711056"/>
                </a:cubicBezTo>
                <a:cubicBezTo>
                  <a:pt x="9188625" y="1841347"/>
                  <a:pt x="9142756" y="2053867"/>
                  <a:pt x="9144000" y="2182967"/>
                </a:cubicBezTo>
                <a:cubicBezTo>
                  <a:pt x="9145244" y="2312067"/>
                  <a:pt x="9099563" y="2440240"/>
                  <a:pt x="9144000" y="2654878"/>
                </a:cubicBezTo>
                <a:lnTo>
                  <a:pt x="9144000" y="2654878"/>
                </a:lnTo>
                <a:cubicBezTo>
                  <a:pt x="8864549" y="2737106"/>
                  <a:pt x="8685048" y="2598495"/>
                  <a:pt x="8389620" y="2654878"/>
                </a:cubicBezTo>
                <a:cubicBezTo>
                  <a:pt x="8094192" y="2711261"/>
                  <a:pt x="8029516" y="2612646"/>
                  <a:pt x="7818120" y="2654878"/>
                </a:cubicBezTo>
                <a:cubicBezTo>
                  <a:pt x="7606724" y="2697110"/>
                  <a:pt x="7541296" y="2603205"/>
                  <a:pt x="7338060" y="2654878"/>
                </a:cubicBezTo>
                <a:cubicBezTo>
                  <a:pt x="7134824" y="2706551"/>
                  <a:pt x="6995434" y="2600588"/>
                  <a:pt x="6858000" y="2654878"/>
                </a:cubicBezTo>
                <a:cubicBezTo>
                  <a:pt x="6720566" y="2709168"/>
                  <a:pt x="6560690" y="2639868"/>
                  <a:pt x="6377940" y="2654878"/>
                </a:cubicBezTo>
                <a:cubicBezTo>
                  <a:pt x="6195190" y="2669888"/>
                  <a:pt x="6050430" y="2626667"/>
                  <a:pt x="5897880" y="2654878"/>
                </a:cubicBezTo>
                <a:cubicBezTo>
                  <a:pt x="5745330" y="2683089"/>
                  <a:pt x="5409784" y="2601377"/>
                  <a:pt x="5234940" y="2654878"/>
                </a:cubicBezTo>
                <a:cubicBezTo>
                  <a:pt x="5060096" y="2708379"/>
                  <a:pt x="4781473" y="2646980"/>
                  <a:pt x="4663440" y="2654878"/>
                </a:cubicBezTo>
                <a:cubicBezTo>
                  <a:pt x="4545407" y="2662776"/>
                  <a:pt x="4444570" y="2625185"/>
                  <a:pt x="4366260" y="2654878"/>
                </a:cubicBezTo>
                <a:cubicBezTo>
                  <a:pt x="4287950" y="2684571"/>
                  <a:pt x="4123323" y="2650510"/>
                  <a:pt x="3886200" y="2654878"/>
                </a:cubicBezTo>
                <a:cubicBezTo>
                  <a:pt x="3649077" y="2659246"/>
                  <a:pt x="3481801" y="2575408"/>
                  <a:pt x="3223260" y="2654878"/>
                </a:cubicBezTo>
                <a:cubicBezTo>
                  <a:pt x="2964719" y="2734348"/>
                  <a:pt x="2956687" y="2609147"/>
                  <a:pt x="2834640" y="2654878"/>
                </a:cubicBezTo>
                <a:cubicBezTo>
                  <a:pt x="2712593" y="2700609"/>
                  <a:pt x="2244080" y="2587973"/>
                  <a:pt x="2080260" y="2654878"/>
                </a:cubicBezTo>
                <a:cubicBezTo>
                  <a:pt x="1916440" y="2721783"/>
                  <a:pt x="1588801" y="2608355"/>
                  <a:pt x="1325880" y="2654878"/>
                </a:cubicBezTo>
                <a:cubicBezTo>
                  <a:pt x="1062959" y="2701401"/>
                  <a:pt x="924610" y="2617601"/>
                  <a:pt x="754380" y="2654878"/>
                </a:cubicBezTo>
                <a:cubicBezTo>
                  <a:pt x="584150" y="2692155"/>
                  <a:pt x="151788" y="2617775"/>
                  <a:pt x="0" y="2654878"/>
                </a:cubicBezTo>
                <a:lnTo>
                  <a:pt x="0" y="2654878"/>
                </a:lnTo>
                <a:cubicBezTo>
                  <a:pt x="-39192" y="2426327"/>
                  <a:pt x="2300" y="2383972"/>
                  <a:pt x="0" y="2182967"/>
                </a:cubicBezTo>
                <a:cubicBezTo>
                  <a:pt x="-2300" y="1981962"/>
                  <a:pt x="33649" y="1900987"/>
                  <a:pt x="0" y="1748808"/>
                </a:cubicBezTo>
                <a:cubicBezTo>
                  <a:pt x="-33649" y="1596629"/>
                  <a:pt x="41936" y="1497164"/>
                  <a:pt x="0" y="1314650"/>
                </a:cubicBezTo>
                <a:cubicBezTo>
                  <a:pt x="-41936" y="1132136"/>
                  <a:pt x="1002" y="925786"/>
                  <a:pt x="0" y="767233"/>
                </a:cubicBezTo>
                <a:cubicBezTo>
                  <a:pt x="-16387" y="348767"/>
                  <a:pt x="404154" y="-90599"/>
                  <a:pt x="767233" y="0"/>
                </a:cubicBezTo>
                <a:close/>
              </a:path>
              <a:path w="9144000" h="2654878" stroke="0" extrusionOk="0">
                <a:moveTo>
                  <a:pt x="767233" y="0"/>
                </a:moveTo>
                <a:cubicBezTo>
                  <a:pt x="888786" y="-1525"/>
                  <a:pt x="1154947" y="17397"/>
                  <a:pt x="1276486" y="0"/>
                </a:cubicBezTo>
                <a:cubicBezTo>
                  <a:pt x="1398025" y="-17397"/>
                  <a:pt x="1468829" y="14987"/>
                  <a:pt x="1633549" y="0"/>
                </a:cubicBezTo>
                <a:cubicBezTo>
                  <a:pt x="1798269" y="-14987"/>
                  <a:pt x="2020285" y="4798"/>
                  <a:pt x="2371089" y="0"/>
                </a:cubicBezTo>
                <a:cubicBezTo>
                  <a:pt x="2721893" y="-4798"/>
                  <a:pt x="2664187" y="56610"/>
                  <a:pt x="2880342" y="0"/>
                </a:cubicBezTo>
                <a:cubicBezTo>
                  <a:pt x="3096497" y="-56610"/>
                  <a:pt x="3198912" y="44011"/>
                  <a:pt x="3389595" y="0"/>
                </a:cubicBezTo>
                <a:cubicBezTo>
                  <a:pt x="3580278" y="-44011"/>
                  <a:pt x="3840184" y="81921"/>
                  <a:pt x="4127135" y="0"/>
                </a:cubicBezTo>
                <a:cubicBezTo>
                  <a:pt x="4414086" y="-81921"/>
                  <a:pt x="4447091" y="36306"/>
                  <a:pt x="4560293" y="0"/>
                </a:cubicBezTo>
                <a:cubicBezTo>
                  <a:pt x="4673495" y="-36306"/>
                  <a:pt x="4929445" y="17761"/>
                  <a:pt x="5297832" y="0"/>
                </a:cubicBezTo>
                <a:cubicBezTo>
                  <a:pt x="5666219" y="-17761"/>
                  <a:pt x="5803612" y="46563"/>
                  <a:pt x="6035372" y="0"/>
                </a:cubicBezTo>
                <a:cubicBezTo>
                  <a:pt x="6267132" y="-46563"/>
                  <a:pt x="6400585" y="39894"/>
                  <a:pt x="6620721" y="0"/>
                </a:cubicBezTo>
                <a:cubicBezTo>
                  <a:pt x="6840857" y="-39894"/>
                  <a:pt x="7161135" y="35780"/>
                  <a:pt x="7358260" y="0"/>
                </a:cubicBezTo>
                <a:cubicBezTo>
                  <a:pt x="7555385" y="-35780"/>
                  <a:pt x="7687451" y="58997"/>
                  <a:pt x="7867514" y="0"/>
                </a:cubicBezTo>
                <a:cubicBezTo>
                  <a:pt x="8047577" y="-58997"/>
                  <a:pt x="8269739" y="11958"/>
                  <a:pt x="8376767" y="0"/>
                </a:cubicBezTo>
                <a:cubicBezTo>
                  <a:pt x="8880853" y="-51814"/>
                  <a:pt x="9095237" y="331025"/>
                  <a:pt x="9144000" y="767233"/>
                </a:cubicBezTo>
                <a:cubicBezTo>
                  <a:pt x="9153645" y="929334"/>
                  <a:pt x="9123561" y="1062856"/>
                  <a:pt x="9144000" y="1276897"/>
                </a:cubicBezTo>
                <a:cubicBezTo>
                  <a:pt x="9164439" y="1490938"/>
                  <a:pt x="9136095" y="1531768"/>
                  <a:pt x="9144000" y="1786561"/>
                </a:cubicBezTo>
                <a:cubicBezTo>
                  <a:pt x="9151905" y="2041354"/>
                  <a:pt x="9127466" y="2227327"/>
                  <a:pt x="9144000" y="2654878"/>
                </a:cubicBezTo>
                <a:lnTo>
                  <a:pt x="9144000" y="2654878"/>
                </a:lnTo>
                <a:cubicBezTo>
                  <a:pt x="8953491" y="2668079"/>
                  <a:pt x="8852420" y="2639748"/>
                  <a:pt x="8663940" y="2654878"/>
                </a:cubicBezTo>
                <a:cubicBezTo>
                  <a:pt x="8475460" y="2670008"/>
                  <a:pt x="8509132" y="2635881"/>
                  <a:pt x="8366760" y="2654878"/>
                </a:cubicBezTo>
                <a:cubicBezTo>
                  <a:pt x="8224388" y="2673875"/>
                  <a:pt x="8152331" y="2647867"/>
                  <a:pt x="7978140" y="2654878"/>
                </a:cubicBezTo>
                <a:cubicBezTo>
                  <a:pt x="7803949" y="2661889"/>
                  <a:pt x="7523548" y="2654088"/>
                  <a:pt x="7315200" y="2654878"/>
                </a:cubicBezTo>
                <a:cubicBezTo>
                  <a:pt x="7106852" y="2655668"/>
                  <a:pt x="6983585" y="2627860"/>
                  <a:pt x="6835140" y="2654878"/>
                </a:cubicBezTo>
                <a:cubicBezTo>
                  <a:pt x="6686695" y="2681896"/>
                  <a:pt x="6620121" y="2623827"/>
                  <a:pt x="6446520" y="2654878"/>
                </a:cubicBezTo>
                <a:cubicBezTo>
                  <a:pt x="6272919" y="2685929"/>
                  <a:pt x="5968416" y="2583377"/>
                  <a:pt x="5783580" y="2654878"/>
                </a:cubicBezTo>
                <a:cubicBezTo>
                  <a:pt x="5598744" y="2726379"/>
                  <a:pt x="5384251" y="2636074"/>
                  <a:pt x="5212080" y="2654878"/>
                </a:cubicBezTo>
                <a:cubicBezTo>
                  <a:pt x="5039909" y="2673682"/>
                  <a:pt x="4915843" y="2635879"/>
                  <a:pt x="4640580" y="2654878"/>
                </a:cubicBezTo>
                <a:cubicBezTo>
                  <a:pt x="4365317" y="2673877"/>
                  <a:pt x="4201067" y="2632984"/>
                  <a:pt x="3886200" y="2654878"/>
                </a:cubicBezTo>
                <a:cubicBezTo>
                  <a:pt x="3571333" y="2676772"/>
                  <a:pt x="3509763" y="2626147"/>
                  <a:pt x="3223260" y="2654878"/>
                </a:cubicBezTo>
                <a:cubicBezTo>
                  <a:pt x="2936757" y="2683609"/>
                  <a:pt x="3027402" y="2625129"/>
                  <a:pt x="2926080" y="2654878"/>
                </a:cubicBezTo>
                <a:cubicBezTo>
                  <a:pt x="2824758" y="2684627"/>
                  <a:pt x="2600592" y="2651599"/>
                  <a:pt x="2446020" y="2654878"/>
                </a:cubicBezTo>
                <a:cubicBezTo>
                  <a:pt x="2291448" y="2658157"/>
                  <a:pt x="1905264" y="2602034"/>
                  <a:pt x="1691640" y="2654878"/>
                </a:cubicBezTo>
                <a:cubicBezTo>
                  <a:pt x="1478016" y="2707722"/>
                  <a:pt x="1327977" y="2624910"/>
                  <a:pt x="1120140" y="2654878"/>
                </a:cubicBezTo>
                <a:cubicBezTo>
                  <a:pt x="912303" y="2684846"/>
                  <a:pt x="555572" y="2613569"/>
                  <a:pt x="0" y="2654878"/>
                </a:cubicBezTo>
                <a:lnTo>
                  <a:pt x="0" y="2654878"/>
                </a:lnTo>
                <a:cubicBezTo>
                  <a:pt x="-26125" y="2429753"/>
                  <a:pt x="7594" y="2391885"/>
                  <a:pt x="0" y="2201843"/>
                </a:cubicBezTo>
                <a:cubicBezTo>
                  <a:pt x="-7594" y="2011801"/>
                  <a:pt x="36447" y="1918327"/>
                  <a:pt x="0" y="1767685"/>
                </a:cubicBezTo>
                <a:cubicBezTo>
                  <a:pt x="-36447" y="1617043"/>
                  <a:pt x="35037" y="1431557"/>
                  <a:pt x="0" y="1276897"/>
                </a:cubicBezTo>
                <a:cubicBezTo>
                  <a:pt x="-35037" y="1122237"/>
                  <a:pt x="22519" y="1020481"/>
                  <a:pt x="0" y="767233"/>
                </a:cubicBezTo>
                <a:cubicBezTo>
                  <a:pt x="18442" y="344088"/>
                  <a:pt x="362382" y="19563"/>
                  <a:pt x="76723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4000"/>
            </a:schemeClr>
          </a:solidFill>
          <a:ln w="254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2SameRect">
                    <a:avLst>
                      <a:gd name="adj1" fmla="val 28899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ctr" rtl="1">
              <a:defRPr sz="4800">
                <a:solidFill>
                  <a:schemeClr val="accent5">
                    <a:lumMod val="50000"/>
                  </a:schemeClr>
                </a:solidFill>
                <a:cs typeface="B Titr" panose="00000700000000000000" pitchFamily="2" charset="-78"/>
              </a:defRPr>
            </a:lvl1pPr>
          </a:lstStyle>
          <a:p>
            <a:r>
              <a:rPr lang="fa-IR" dirty="0"/>
              <a:t>تیتر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067544"/>
            <a:ext cx="9144000" cy="2013216"/>
          </a:xfrm>
          <a:custGeom>
            <a:avLst/>
            <a:gdLst>
              <a:gd name="connsiteX0" fmla="*/ 3040 w 9144000"/>
              <a:gd name="connsiteY0" fmla="*/ 0 h 2013216"/>
              <a:gd name="connsiteX1" fmla="*/ 756918 w 9144000"/>
              <a:gd name="connsiteY1" fmla="*/ 0 h 2013216"/>
              <a:gd name="connsiteX2" fmla="*/ 1328038 w 9144000"/>
              <a:gd name="connsiteY2" fmla="*/ 0 h 2013216"/>
              <a:gd name="connsiteX3" fmla="*/ 1899158 w 9144000"/>
              <a:gd name="connsiteY3" fmla="*/ 0 h 2013216"/>
              <a:gd name="connsiteX4" fmla="*/ 2470278 w 9144000"/>
              <a:gd name="connsiteY4" fmla="*/ 0 h 2013216"/>
              <a:gd name="connsiteX5" fmla="*/ 3041398 w 9144000"/>
              <a:gd name="connsiteY5" fmla="*/ 0 h 2013216"/>
              <a:gd name="connsiteX6" fmla="*/ 3521139 w 9144000"/>
              <a:gd name="connsiteY6" fmla="*/ 0 h 2013216"/>
              <a:gd name="connsiteX7" fmla="*/ 4183638 w 9144000"/>
              <a:gd name="connsiteY7" fmla="*/ 0 h 2013216"/>
              <a:gd name="connsiteX8" fmla="*/ 4754758 w 9144000"/>
              <a:gd name="connsiteY8" fmla="*/ 0 h 2013216"/>
              <a:gd name="connsiteX9" fmla="*/ 5508637 w 9144000"/>
              <a:gd name="connsiteY9" fmla="*/ 0 h 2013216"/>
              <a:gd name="connsiteX10" fmla="*/ 6262515 w 9144000"/>
              <a:gd name="connsiteY10" fmla="*/ 0 h 2013216"/>
              <a:gd name="connsiteX11" fmla="*/ 6925014 w 9144000"/>
              <a:gd name="connsiteY11" fmla="*/ 0 h 2013216"/>
              <a:gd name="connsiteX12" fmla="*/ 7587514 w 9144000"/>
              <a:gd name="connsiteY12" fmla="*/ 0 h 2013216"/>
              <a:gd name="connsiteX13" fmla="*/ 8250013 w 9144000"/>
              <a:gd name="connsiteY13" fmla="*/ 0 h 2013216"/>
              <a:gd name="connsiteX14" fmla="*/ 8638374 w 9144000"/>
              <a:gd name="connsiteY14" fmla="*/ 0 h 2013216"/>
              <a:gd name="connsiteX15" fmla="*/ 9140960 w 9144000"/>
              <a:gd name="connsiteY15" fmla="*/ 0 h 2013216"/>
              <a:gd name="connsiteX16" fmla="*/ 9144000 w 9144000"/>
              <a:gd name="connsiteY16" fmla="*/ 3040 h 2013216"/>
              <a:gd name="connsiteX17" fmla="*/ 9144000 w 9144000"/>
              <a:gd name="connsiteY17" fmla="*/ 543361 h 2013216"/>
              <a:gd name="connsiteX18" fmla="*/ 9144000 w 9144000"/>
              <a:gd name="connsiteY18" fmla="*/ 1052207 h 2013216"/>
              <a:gd name="connsiteX19" fmla="*/ 9144000 w 9144000"/>
              <a:gd name="connsiteY19" fmla="*/ 1576791 h 2013216"/>
              <a:gd name="connsiteX20" fmla="*/ 8707575 w 9144000"/>
              <a:gd name="connsiteY20" fmla="*/ 2013216 h 2013216"/>
              <a:gd name="connsiteX21" fmla="*/ 8199490 w 9144000"/>
              <a:gd name="connsiteY21" fmla="*/ 2013216 h 2013216"/>
              <a:gd name="connsiteX22" fmla="*/ 7608694 w 9144000"/>
              <a:gd name="connsiteY22" fmla="*/ 2013216 h 2013216"/>
              <a:gd name="connsiteX23" fmla="*/ 7266032 w 9144000"/>
              <a:gd name="connsiteY23" fmla="*/ 2013216 h 2013216"/>
              <a:gd name="connsiteX24" fmla="*/ 6757947 w 9144000"/>
              <a:gd name="connsiteY24" fmla="*/ 2013216 h 2013216"/>
              <a:gd name="connsiteX25" fmla="*/ 6084439 w 9144000"/>
              <a:gd name="connsiteY25" fmla="*/ 2013216 h 2013216"/>
              <a:gd name="connsiteX26" fmla="*/ 5659065 w 9144000"/>
              <a:gd name="connsiteY26" fmla="*/ 2013216 h 2013216"/>
              <a:gd name="connsiteX27" fmla="*/ 4902846 w 9144000"/>
              <a:gd name="connsiteY27" fmla="*/ 2013216 h 2013216"/>
              <a:gd name="connsiteX28" fmla="*/ 4146627 w 9144000"/>
              <a:gd name="connsiteY28" fmla="*/ 2013216 h 2013216"/>
              <a:gd name="connsiteX29" fmla="*/ 3555830 w 9144000"/>
              <a:gd name="connsiteY29" fmla="*/ 2013216 h 2013216"/>
              <a:gd name="connsiteX30" fmla="*/ 2799611 w 9144000"/>
              <a:gd name="connsiteY30" fmla="*/ 2013216 h 2013216"/>
              <a:gd name="connsiteX31" fmla="*/ 2208814 w 9144000"/>
              <a:gd name="connsiteY31" fmla="*/ 2013216 h 2013216"/>
              <a:gd name="connsiteX32" fmla="*/ 1535306 w 9144000"/>
              <a:gd name="connsiteY32" fmla="*/ 2013216 h 2013216"/>
              <a:gd name="connsiteX33" fmla="*/ 1192644 w 9144000"/>
              <a:gd name="connsiteY33" fmla="*/ 2013216 h 2013216"/>
              <a:gd name="connsiteX34" fmla="*/ 436425 w 9144000"/>
              <a:gd name="connsiteY34" fmla="*/ 2013216 h 2013216"/>
              <a:gd name="connsiteX35" fmla="*/ 0 w 9144000"/>
              <a:gd name="connsiteY35" fmla="*/ 1576791 h 2013216"/>
              <a:gd name="connsiteX36" fmla="*/ 0 w 9144000"/>
              <a:gd name="connsiteY36" fmla="*/ 1020732 h 2013216"/>
              <a:gd name="connsiteX37" fmla="*/ 0 w 9144000"/>
              <a:gd name="connsiteY37" fmla="*/ 464674 h 2013216"/>
              <a:gd name="connsiteX38" fmla="*/ 0 w 9144000"/>
              <a:gd name="connsiteY38" fmla="*/ 3040 h 2013216"/>
              <a:gd name="connsiteX39" fmla="*/ 3040 w 9144000"/>
              <a:gd name="connsiteY39" fmla="*/ 0 h 201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4000" h="2013216" fill="none" extrusionOk="0">
                <a:moveTo>
                  <a:pt x="3040" y="0"/>
                </a:moveTo>
                <a:cubicBezTo>
                  <a:pt x="196105" y="-66239"/>
                  <a:pt x="411558" y="39403"/>
                  <a:pt x="756918" y="0"/>
                </a:cubicBezTo>
                <a:cubicBezTo>
                  <a:pt x="1102278" y="-39403"/>
                  <a:pt x="1085648" y="52025"/>
                  <a:pt x="1328038" y="0"/>
                </a:cubicBezTo>
                <a:cubicBezTo>
                  <a:pt x="1570428" y="-52025"/>
                  <a:pt x="1672146" y="49864"/>
                  <a:pt x="1899158" y="0"/>
                </a:cubicBezTo>
                <a:cubicBezTo>
                  <a:pt x="2126170" y="-49864"/>
                  <a:pt x="2241136" y="37739"/>
                  <a:pt x="2470278" y="0"/>
                </a:cubicBezTo>
                <a:cubicBezTo>
                  <a:pt x="2699420" y="-37739"/>
                  <a:pt x="2883021" y="58514"/>
                  <a:pt x="3041398" y="0"/>
                </a:cubicBezTo>
                <a:cubicBezTo>
                  <a:pt x="3199775" y="-58514"/>
                  <a:pt x="3318122" y="46266"/>
                  <a:pt x="3521139" y="0"/>
                </a:cubicBezTo>
                <a:cubicBezTo>
                  <a:pt x="3724156" y="-46266"/>
                  <a:pt x="3976279" y="39782"/>
                  <a:pt x="4183638" y="0"/>
                </a:cubicBezTo>
                <a:cubicBezTo>
                  <a:pt x="4390997" y="-39782"/>
                  <a:pt x="4475731" y="58565"/>
                  <a:pt x="4754758" y="0"/>
                </a:cubicBezTo>
                <a:cubicBezTo>
                  <a:pt x="5033785" y="-58565"/>
                  <a:pt x="5287480" y="26986"/>
                  <a:pt x="5508637" y="0"/>
                </a:cubicBezTo>
                <a:cubicBezTo>
                  <a:pt x="5729794" y="-26986"/>
                  <a:pt x="6049055" y="15752"/>
                  <a:pt x="6262515" y="0"/>
                </a:cubicBezTo>
                <a:cubicBezTo>
                  <a:pt x="6475975" y="-15752"/>
                  <a:pt x="6644455" y="21614"/>
                  <a:pt x="6925014" y="0"/>
                </a:cubicBezTo>
                <a:cubicBezTo>
                  <a:pt x="7205573" y="-21614"/>
                  <a:pt x="7453560" y="51747"/>
                  <a:pt x="7587514" y="0"/>
                </a:cubicBezTo>
                <a:cubicBezTo>
                  <a:pt x="7721468" y="-51747"/>
                  <a:pt x="7925755" y="69079"/>
                  <a:pt x="8250013" y="0"/>
                </a:cubicBezTo>
                <a:cubicBezTo>
                  <a:pt x="8574271" y="-69079"/>
                  <a:pt x="8463840" y="16163"/>
                  <a:pt x="8638374" y="0"/>
                </a:cubicBezTo>
                <a:cubicBezTo>
                  <a:pt x="8812908" y="-16163"/>
                  <a:pt x="8932683" y="11248"/>
                  <a:pt x="9140960" y="0"/>
                </a:cubicBezTo>
                <a:cubicBezTo>
                  <a:pt x="9142636" y="-127"/>
                  <a:pt x="9143708" y="1469"/>
                  <a:pt x="9144000" y="3040"/>
                </a:cubicBezTo>
                <a:cubicBezTo>
                  <a:pt x="9158876" y="266014"/>
                  <a:pt x="9139296" y="276824"/>
                  <a:pt x="9144000" y="543361"/>
                </a:cubicBezTo>
                <a:cubicBezTo>
                  <a:pt x="9148704" y="809898"/>
                  <a:pt x="9123087" y="906493"/>
                  <a:pt x="9144000" y="1052207"/>
                </a:cubicBezTo>
                <a:cubicBezTo>
                  <a:pt x="9164913" y="1197921"/>
                  <a:pt x="9085351" y="1428043"/>
                  <a:pt x="9144000" y="1576791"/>
                </a:cubicBezTo>
                <a:cubicBezTo>
                  <a:pt x="9128905" y="1868695"/>
                  <a:pt x="8987847" y="1985380"/>
                  <a:pt x="8707575" y="2013216"/>
                </a:cubicBezTo>
                <a:cubicBezTo>
                  <a:pt x="8464305" y="2024031"/>
                  <a:pt x="8394688" y="2010143"/>
                  <a:pt x="8199490" y="2013216"/>
                </a:cubicBezTo>
                <a:cubicBezTo>
                  <a:pt x="8004293" y="2016289"/>
                  <a:pt x="7825660" y="2001659"/>
                  <a:pt x="7608694" y="2013216"/>
                </a:cubicBezTo>
                <a:cubicBezTo>
                  <a:pt x="7391728" y="2024773"/>
                  <a:pt x="7371417" y="1992779"/>
                  <a:pt x="7266032" y="2013216"/>
                </a:cubicBezTo>
                <a:cubicBezTo>
                  <a:pt x="7160647" y="2033653"/>
                  <a:pt x="6912411" y="2004468"/>
                  <a:pt x="6757947" y="2013216"/>
                </a:cubicBezTo>
                <a:cubicBezTo>
                  <a:pt x="6603483" y="2021964"/>
                  <a:pt x="6374296" y="2005197"/>
                  <a:pt x="6084439" y="2013216"/>
                </a:cubicBezTo>
                <a:cubicBezTo>
                  <a:pt x="5794582" y="2021235"/>
                  <a:pt x="5750499" y="2001035"/>
                  <a:pt x="5659065" y="2013216"/>
                </a:cubicBezTo>
                <a:cubicBezTo>
                  <a:pt x="5567631" y="2025397"/>
                  <a:pt x="5130211" y="1998112"/>
                  <a:pt x="4902846" y="2013216"/>
                </a:cubicBezTo>
                <a:cubicBezTo>
                  <a:pt x="4675481" y="2028320"/>
                  <a:pt x="4357396" y="1930088"/>
                  <a:pt x="4146627" y="2013216"/>
                </a:cubicBezTo>
                <a:cubicBezTo>
                  <a:pt x="3935858" y="2096344"/>
                  <a:pt x="3767639" y="1965166"/>
                  <a:pt x="3555830" y="2013216"/>
                </a:cubicBezTo>
                <a:cubicBezTo>
                  <a:pt x="3344021" y="2061266"/>
                  <a:pt x="3134899" y="1984112"/>
                  <a:pt x="2799611" y="2013216"/>
                </a:cubicBezTo>
                <a:cubicBezTo>
                  <a:pt x="2464323" y="2042320"/>
                  <a:pt x="2342466" y="1961491"/>
                  <a:pt x="2208814" y="2013216"/>
                </a:cubicBezTo>
                <a:cubicBezTo>
                  <a:pt x="2075162" y="2064941"/>
                  <a:pt x="1711369" y="1982642"/>
                  <a:pt x="1535306" y="2013216"/>
                </a:cubicBezTo>
                <a:cubicBezTo>
                  <a:pt x="1359243" y="2043790"/>
                  <a:pt x="1320418" y="1992041"/>
                  <a:pt x="1192644" y="2013216"/>
                </a:cubicBezTo>
                <a:cubicBezTo>
                  <a:pt x="1064870" y="2034391"/>
                  <a:pt x="625017" y="1980938"/>
                  <a:pt x="436425" y="2013216"/>
                </a:cubicBezTo>
                <a:cubicBezTo>
                  <a:pt x="254023" y="2017976"/>
                  <a:pt x="-57448" y="1836279"/>
                  <a:pt x="0" y="1576791"/>
                </a:cubicBezTo>
                <a:cubicBezTo>
                  <a:pt x="-37627" y="1343502"/>
                  <a:pt x="58236" y="1206277"/>
                  <a:pt x="0" y="1020732"/>
                </a:cubicBezTo>
                <a:cubicBezTo>
                  <a:pt x="-58236" y="835187"/>
                  <a:pt x="36854" y="632356"/>
                  <a:pt x="0" y="464674"/>
                </a:cubicBezTo>
                <a:cubicBezTo>
                  <a:pt x="-36854" y="296992"/>
                  <a:pt x="21101" y="118984"/>
                  <a:pt x="0" y="3040"/>
                </a:cubicBezTo>
                <a:cubicBezTo>
                  <a:pt x="64" y="1295"/>
                  <a:pt x="1537" y="-412"/>
                  <a:pt x="3040" y="0"/>
                </a:cubicBezTo>
                <a:close/>
              </a:path>
              <a:path w="9144000" h="2013216" stroke="0" extrusionOk="0">
                <a:moveTo>
                  <a:pt x="3040" y="0"/>
                </a:moveTo>
                <a:cubicBezTo>
                  <a:pt x="176546" y="-18799"/>
                  <a:pt x="315337" y="50857"/>
                  <a:pt x="482781" y="0"/>
                </a:cubicBezTo>
                <a:cubicBezTo>
                  <a:pt x="650225" y="-50857"/>
                  <a:pt x="646289" y="13024"/>
                  <a:pt x="779763" y="0"/>
                </a:cubicBezTo>
                <a:cubicBezTo>
                  <a:pt x="913237" y="-13024"/>
                  <a:pt x="1189413" y="62353"/>
                  <a:pt x="1533642" y="0"/>
                </a:cubicBezTo>
                <a:cubicBezTo>
                  <a:pt x="1877871" y="-62353"/>
                  <a:pt x="1824588" y="39585"/>
                  <a:pt x="2013382" y="0"/>
                </a:cubicBezTo>
                <a:cubicBezTo>
                  <a:pt x="2202176" y="-39585"/>
                  <a:pt x="2351036" y="31761"/>
                  <a:pt x="2493123" y="0"/>
                </a:cubicBezTo>
                <a:cubicBezTo>
                  <a:pt x="2635210" y="-31761"/>
                  <a:pt x="2885107" y="1793"/>
                  <a:pt x="3247002" y="0"/>
                </a:cubicBezTo>
                <a:cubicBezTo>
                  <a:pt x="3608897" y="-1793"/>
                  <a:pt x="3496691" y="19687"/>
                  <a:pt x="3635363" y="0"/>
                </a:cubicBezTo>
                <a:cubicBezTo>
                  <a:pt x="3774035" y="-19687"/>
                  <a:pt x="4091851" y="6453"/>
                  <a:pt x="4389242" y="0"/>
                </a:cubicBezTo>
                <a:cubicBezTo>
                  <a:pt x="4686633" y="-6453"/>
                  <a:pt x="4939576" y="83437"/>
                  <a:pt x="5143120" y="0"/>
                </a:cubicBezTo>
                <a:cubicBezTo>
                  <a:pt x="5346664" y="-83437"/>
                  <a:pt x="5436670" y="2355"/>
                  <a:pt x="5714240" y="0"/>
                </a:cubicBezTo>
                <a:cubicBezTo>
                  <a:pt x="5991810" y="-2355"/>
                  <a:pt x="6136056" y="59415"/>
                  <a:pt x="6468118" y="0"/>
                </a:cubicBezTo>
                <a:cubicBezTo>
                  <a:pt x="6800180" y="-59415"/>
                  <a:pt x="6793118" y="23658"/>
                  <a:pt x="6947859" y="0"/>
                </a:cubicBezTo>
                <a:cubicBezTo>
                  <a:pt x="7102600" y="-23658"/>
                  <a:pt x="7234398" y="40324"/>
                  <a:pt x="7427600" y="0"/>
                </a:cubicBezTo>
                <a:cubicBezTo>
                  <a:pt x="7620802" y="-40324"/>
                  <a:pt x="7888735" y="626"/>
                  <a:pt x="8090099" y="0"/>
                </a:cubicBezTo>
                <a:cubicBezTo>
                  <a:pt x="8291463" y="-626"/>
                  <a:pt x="8457407" y="25159"/>
                  <a:pt x="8569840" y="0"/>
                </a:cubicBezTo>
                <a:cubicBezTo>
                  <a:pt x="8682273" y="-25159"/>
                  <a:pt x="8855936" y="10307"/>
                  <a:pt x="9140960" y="0"/>
                </a:cubicBezTo>
                <a:cubicBezTo>
                  <a:pt x="9142436" y="-140"/>
                  <a:pt x="9143508" y="1326"/>
                  <a:pt x="9144000" y="3040"/>
                </a:cubicBezTo>
                <a:cubicBezTo>
                  <a:pt x="9157595" y="141210"/>
                  <a:pt x="9082528" y="283255"/>
                  <a:pt x="9144000" y="559099"/>
                </a:cubicBezTo>
                <a:cubicBezTo>
                  <a:pt x="9205472" y="834943"/>
                  <a:pt x="9110087" y="863568"/>
                  <a:pt x="9144000" y="1036470"/>
                </a:cubicBezTo>
                <a:cubicBezTo>
                  <a:pt x="9177913" y="1209372"/>
                  <a:pt x="9110365" y="1440441"/>
                  <a:pt x="9144000" y="1576791"/>
                </a:cubicBezTo>
                <a:cubicBezTo>
                  <a:pt x="9157127" y="1794159"/>
                  <a:pt x="8905362" y="2035453"/>
                  <a:pt x="8707575" y="2013216"/>
                </a:cubicBezTo>
                <a:cubicBezTo>
                  <a:pt x="8562238" y="2031950"/>
                  <a:pt x="8286695" y="1990093"/>
                  <a:pt x="8116779" y="2013216"/>
                </a:cubicBezTo>
                <a:cubicBezTo>
                  <a:pt x="7946863" y="2036339"/>
                  <a:pt x="7750190" y="1980824"/>
                  <a:pt x="7525982" y="2013216"/>
                </a:cubicBezTo>
                <a:cubicBezTo>
                  <a:pt x="7301774" y="2045608"/>
                  <a:pt x="7215986" y="1969141"/>
                  <a:pt x="7017897" y="2013216"/>
                </a:cubicBezTo>
                <a:cubicBezTo>
                  <a:pt x="6819809" y="2057291"/>
                  <a:pt x="6796446" y="1991477"/>
                  <a:pt x="6675235" y="2013216"/>
                </a:cubicBezTo>
                <a:cubicBezTo>
                  <a:pt x="6554024" y="2034955"/>
                  <a:pt x="6474568" y="2009332"/>
                  <a:pt x="6332573" y="2013216"/>
                </a:cubicBezTo>
                <a:cubicBezTo>
                  <a:pt x="6190578" y="2017100"/>
                  <a:pt x="5932252" y="1937488"/>
                  <a:pt x="5659065" y="2013216"/>
                </a:cubicBezTo>
                <a:cubicBezTo>
                  <a:pt x="5385878" y="2088944"/>
                  <a:pt x="5326751" y="2004532"/>
                  <a:pt x="5233692" y="2013216"/>
                </a:cubicBezTo>
                <a:cubicBezTo>
                  <a:pt x="5140633" y="2021900"/>
                  <a:pt x="4853502" y="1959646"/>
                  <a:pt x="4477473" y="2013216"/>
                </a:cubicBezTo>
                <a:cubicBezTo>
                  <a:pt x="4101444" y="2066786"/>
                  <a:pt x="4168933" y="1954078"/>
                  <a:pt x="3969388" y="2013216"/>
                </a:cubicBezTo>
                <a:cubicBezTo>
                  <a:pt x="3769843" y="2072354"/>
                  <a:pt x="3713513" y="1990721"/>
                  <a:pt x="3626726" y="2013216"/>
                </a:cubicBezTo>
                <a:cubicBezTo>
                  <a:pt x="3539939" y="2035711"/>
                  <a:pt x="3194229" y="2009330"/>
                  <a:pt x="2953218" y="2013216"/>
                </a:cubicBezTo>
                <a:cubicBezTo>
                  <a:pt x="2712207" y="2017102"/>
                  <a:pt x="2738670" y="1993033"/>
                  <a:pt x="2527844" y="2013216"/>
                </a:cubicBezTo>
                <a:cubicBezTo>
                  <a:pt x="2317018" y="2033399"/>
                  <a:pt x="2165391" y="1970554"/>
                  <a:pt x="1854336" y="2013216"/>
                </a:cubicBezTo>
                <a:cubicBezTo>
                  <a:pt x="1543281" y="2055878"/>
                  <a:pt x="1355195" y="2007741"/>
                  <a:pt x="1098117" y="2013216"/>
                </a:cubicBezTo>
                <a:cubicBezTo>
                  <a:pt x="841039" y="2018691"/>
                  <a:pt x="652114" y="1988256"/>
                  <a:pt x="436425" y="2013216"/>
                </a:cubicBezTo>
                <a:cubicBezTo>
                  <a:pt x="258499" y="2031316"/>
                  <a:pt x="-14015" y="1772130"/>
                  <a:pt x="0" y="1576791"/>
                </a:cubicBezTo>
                <a:cubicBezTo>
                  <a:pt x="-44158" y="1338839"/>
                  <a:pt x="5332" y="1223993"/>
                  <a:pt x="0" y="1099420"/>
                </a:cubicBezTo>
                <a:cubicBezTo>
                  <a:pt x="-5332" y="974847"/>
                  <a:pt x="10825" y="829341"/>
                  <a:pt x="0" y="622049"/>
                </a:cubicBezTo>
                <a:cubicBezTo>
                  <a:pt x="-10825" y="414757"/>
                  <a:pt x="49506" y="265154"/>
                  <a:pt x="0" y="3040"/>
                </a:cubicBezTo>
                <a:cubicBezTo>
                  <a:pt x="97" y="1462"/>
                  <a:pt x="1345" y="85"/>
                  <a:pt x="304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4000"/>
            </a:schemeClr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2SameRect">
                    <a:avLst>
                      <a:gd name="adj1" fmla="val 151"/>
                      <a:gd name="adj2" fmla="val 2167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tIns="182880" bIns="182880" numCol="2" rtlCol="1" anchor="ctr"/>
          <a:lstStyle>
            <a:lvl1pPr marL="342900" indent="-342900" algn="r" rtl="1">
              <a:buFont typeface="Courier New" panose="02070309020205020404" pitchFamily="49" charset="0"/>
              <a:buChar char="o"/>
              <a:defRPr sz="2400" b="1">
                <a:solidFill>
                  <a:srgbClr val="5E0E14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dirty="0"/>
              <a:t>زیر تیتر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75222"/>
            <a:ext cx="4114800" cy="365125"/>
          </a:xfrm>
        </p:spPr>
        <p:txBody>
          <a:bodyPr vert="horz" lIns="91440" tIns="45720" rIns="91440" bIns="45720" rtlCol="0" anchor="ctr"/>
          <a:lstStyle>
            <a:lvl1pPr algn="ctr">
              <a:defRPr lang="fa-IR" b="1" baseline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rtl="1"/>
            <a:r>
              <a:rPr lang="fa-IR"/>
              <a:t>امور سیاست‌گذاری و هوشمندسازی نظام مالی دولت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AD44B-7277-3192-38F0-496786AB1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485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8505004" y="3071086"/>
            <a:ext cx="6371771" cy="1002220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en-US"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15021" y="644862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9EE14A12-CFED-4A60-AEC9-CE33EA13E590}" type="datetime1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8511" y="6442525"/>
            <a:ext cx="4114800" cy="365125"/>
          </a:xfrm>
        </p:spPr>
        <p:txBody>
          <a:bodyPr vert="horz" lIns="91440" tIns="45720" rIns="91440" bIns="45720" rtlCol="0" anchor="ctr"/>
          <a:lstStyle>
            <a:lvl1pPr>
              <a:defRPr lang="fa-IR" b="1" baseline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algn="l" rtl="1"/>
            <a:r>
              <a:rPr lang="fa-IR"/>
              <a:t>امور سیاست‌گذاری و هوشمندسازی نظام مالی دولت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0995" y="6442526"/>
            <a:ext cx="533400" cy="365125"/>
          </a:xfrm>
        </p:spPr>
        <p:txBody>
          <a:bodyPr vert="horz" lIns="0" tIns="0" rIns="0" bIns="0" rtlCol="0" anchor="ctr"/>
          <a:lstStyle>
            <a:lvl1pPr>
              <a:defRPr lang="en-US" sz="1400" b="1" i="0" baseline="14000" smtClean="0">
                <a:latin typeface="Tahoma" panose="020B0604030504040204" pitchFamily="34" charset="0"/>
                <a:cs typeface="B Mitra" panose="00000400000000000000" pitchFamily="2" charset="-78"/>
              </a:defRPr>
            </a:lvl1pPr>
          </a:lstStyle>
          <a:p>
            <a:pPr algn="ctr"/>
            <a:fld id="{8CE8CD72-4C5C-4524-B081-2122DAE1F699}" type="slidenum">
              <a:rPr lang="fa-IR" smtClean="0"/>
              <a:pPr algn="ctr"/>
              <a:t>‹#›</a:t>
            </a:fld>
            <a:endParaRPr lang="fa-IR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1189780" y="1775360"/>
            <a:ext cx="4" cy="50826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-14605" y="6424546"/>
            <a:ext cx="5380767" cy="1166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3078C2A-342B-73D5-D4C9-43DA83E5C5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047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8505004" y="3113031"/>
            <a:ext cx="6371771" cy="1002220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en-US"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1189780" y="1775360"/>
            <a:ext cx="4" cy="50826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637F716-BCDC-DDE7-DCFF-4F131AB8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937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8505004" y="3113031"/>
            <a:ext cx="6371771" cy="1002220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en-US"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1189780" y="1775360"/>
            <a:ext cx="4" cy="50826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4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8427818" y="2614903"/>
            <a:ext cx="6371771" cy="1156592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15021" y="644862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9EE14A12-CFED-4A60-AEC9-CE33EA13E590}" type="datetime1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8511" y="6442525"/>
            <a:ext cx="4979340" cy="365125"/>
          </a:xfrm>
        </p:spPr>
        <p:txBody>
          <a:bodyPr vert="horz" lIns="91440" tIns="45720" rIns="91440" bIns="45720" rtlCol="0" anchor="ctr"/>
          <a:lstStyle>
            <a:lvl1pPr>
              <a:defRPr lang="fa-IR" b="1" baseline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algn="l"/>
            <a:r>
              <a:rPr lang="fa-IR" dirty="0"/>
              <a:t>مرکز تحول دیجیتال و فناوری اطلاعات و امور اصلاح ساختار و هوشمندسازی نظام مالی دولت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0995" y="6442526"/>
            <a:ext cx="533400" cy="365125"/>
          </a:xfrm>
        </p:spPr>
        <p:txBody>
          <a:bodyPr vert="horz" lIns="0" tIns="0" rIns="0" bIns="0" rtlCol="0" anchor="ctr"/>
          <a:lstStyle>
            <a:lvl1pPr>
              <a:defRPr lang="en-US" sz="1400" b="1" i="0" baseline="14000" smtClean="0">
                <a:latin typeface="Tahoma" panose="020B0604030504040204" pitchFamily="34" charset="0"/>
                <a:cs typeface="B Mitra" panose="00000400000000000000" pitchFamily="2" charset="-78"/>
              </a:defRPr>
            </a:lvl1pPr>
          </a:lstStyle>
          <a:p>
            <a:pPr algn="ctr"/>
            <a:fld id="{8CE8CD72-4C5C-4524-B081-2122DAE1F699}" type="slidenum">
              <a:rPr lang="fa-IR" smtClean="0"/>
              <a:pPr algn="ctr"/>
              <a:t>‹#›</a:t>
            </a:fld>
            <a:endParaRPr lang="fa-IR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1189780" y="-12800"/>
            <a:ext cx="4" cy="50826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-14605" y="6424546"/>
            <a:ext cx="5380767" cy="1166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AE902A9-1C67-D8FB-8E83-FB6CBEE0D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1268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82DBF-7AC9-423F-9CEF-1CE61AB6B389}" type="datetime1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99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8469" y="6402070"/>
            <a:ext cx="5035062" cy="365125"/>
          </a:xfrm>
        </p:spPr>
        <p:txBody>
          <a:bodyPr vert="horz" lIns="91440" tIns="45720" rIns="91440" bIns="45720" rtlCol="0" anchor="ctr"/>
          <a:lstStyle>
            <a:lvl1pPr>
              <a:defRPr lang="fa-IR" b="1" baseline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algn="l"/>
            <a:r>
              <a:rPr lang="fa-IR" dirty="0"/>
              <a:t>مرکز تحول دیجیتال و فناوری اطلاعات و امور اصلاح ساختار و هوشمندسازی نظام مالی دولت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AE8A3-2B07-5ED4-F7EC-D778FE74A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2260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E314-4B35-46FA-8171-B21710B5A91F}" type="datetime1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83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2485-33E9-467A-98A8-D7383EFA2018}" type="datetime1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26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8AD4-7234-4784-9DFD-818988C03AC7}" type="datetime1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55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547C-454D-4577-B6C8-4E26952C81DC}" type="datetime1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0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49" y="353251"/>
            <a:ext cx="11368955" cy="1083928"/>
          </a:xfrm>
        </p:spPr>
        <p:txBody>
          <a:bodyPr anchor="ctr">
            <a:normAutofit/>
          </a:bodyPr>
          <a:lstStyle>
            <a:lvl1pPr algn="r" rtl="1">
              <a:defRPr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49" y="1496180"/>
            <a:ext cx="11368955" cy="4630300"/>
          </a:xfrm>
        </p:spPr>
        <p:txBody>
          <a:bodyPr anchor="ctr"/>
          <a:lstStyle>
            <a:lvl1pPr marL="228600" indent="-274320" algn="justLow" rtl="1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z="3600" strike="noStrike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  <a:lvl2pPr marL="685800" indent="-228600" algn="justLow" rtl="1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z="2800" strike="noStrike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2pPr>
            <a:lvl3pPr marL="1143000" indent="-228600" algn="justLow" rtl="1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trike="noStrike" cap="none" spc="0" normalizeH="0" baseline="0">
                <a:latin typeface="Times New Roman" panose="02020603050405020304" pitchFamily="18" charset="0"/>
                <a:cs typeface="B Mitra" panose="00000400000000000000" pitchFamily="2" charset="-78"/>
              </a:defRPr>
            </a:lvl3pPr>
            <a:lvl4pPr marL="1600200" indent="-228600" algn="justLow" rtl="1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trike="noStrike" cap="none" spc="0" normalizeH="0" baseline="0">
                <a:latin typeface="Times New Roman" panose="02020603050405020304" pitchFamily="18" charset="0"/>
                <a:cs typeface="B Mitra" panose="00000400000000000000" pitchFamily="2" charset="-78"/>
              </a:defRPr>
            </a:lvl4pPr>
            <a:lvl5pPr marL="2057400" indent="-228600" algn="justLow" rtl="1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trike="noStrike" cap="none" spc="0" normalizeH="0" baseline="0">
                <a:latin typeface="Times New Roman" panose="02020603050405020304" pitchFamily="18" charset="0"/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18418" y="6370971"/>
            <a:ext cx="2743200" cy="365125"/>
          </a:xfrm>
        </p:spPr>
        <p:txBody>
          <a:bodyPr anchor="ctr"/>
          <a:lstStyle>
            <a:lvl1pPr algn="r" rtl="1">
              <a:defRPr baseline="0"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fld id="{E69EF875-0BD9-4434-A98D-683E8B9E7C6D}" type="datetime1">
              <a:rPr lang="en-US" smtClean="0"/>
              <a:t>12/2/2025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43" y="6452125"/>
            <a:ext cx="390896" cy="365125"/>
          </a:xfrm>
        </p:spPr>
        <p:txBody>
          <a:bodyPr lIns="0" tIns="0" rIns="0" bIns="0" anchor="ctr"/>
          <a:lstStyle>
            <a:lvl1pPr algn="ctr" rtl="0">
              <a:defRPr sz="1400" b="1" i="0" baseline="14000">
                <a:latin typeface="Tahoma" panose="020B0604030504040204" pitchFamily="34" charset="0"/>
                <a:cs typeface="B Mitra" panose="00000400000000000000" pitchFamily="2" charset="-78"/>
              </a:defRPr>
            </a:lvl1pPr>
          </a:lstStyle>
          <a:p>
            <a:fld id="{8CE8CD72-4C5C-4524-B081-2122DAE1F69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400136" y="1282771"/>
            <a:ext cx="6582062" cy="3707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497293" y="2790974"/>
            <a:ext cx="19455" cy="4046706"/>
          </a:xfrm>
          <a:prstGeom prst="line">
            <a:avLst/>
          </a:prstGeom>
          <a:ln w="50800" cap="rnd" cmpd="sng">
            <a:solidFill>
              <a:schemeClr val="accent5">
                <a:lumMod val="50000"/>
              </a:schemeClr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 flipV="1">
            <a:off x="20321" y="6363942"/>
            <a:ext cx="7861464" cy="10577"/>
          </a:xfrm>
          <a:prstGeom prst="line">
            <a:avLst/>
          </a:prstGeom>
          <a:ln w="50800" cap="rnd" cmpd="sng">
            <a:solidFill>
              <a:schemeClr val="accent5">
                <a:lumMod val="50000"/>
              </a:schemeClr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796D182-B967-B176-0B9F-4018AAA1D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8218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6"/>
      <p:bldP spid="3" grpId="0" uiExpand="1" build="p">
        <p:tmplLst>
          <p:tmpl lvl="1">
            <p:tnLst>
              <p:par>
                <p:cTn presetID="42" presetClass="entr" presetSubtype="0" fill="hold" nodeType="click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8387892" y="2953027"/>
            <a:ext cx="6736811" cy="830759"/>
          </a:xfrm>
        </p:spPr>
        <p:txBody>
          <a:bodyPr anchor="ctr">
            <a:normAutofit/>
          </a:bodyPr>
          <a:lstStyle>
            <a:lvl1pPr algn="r" rtl="1">
              <a:defRPr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2" y="992195"/>
            <a:ext cx="10730505" cy="5378775"/>
          </a:xfrm>
        </p:spPr>
        <p:txBody>
          <a:bodyPr anchor="ctr"/>
          <a:lstStyle>
            <a:lvl1pPr marL="228600" indent="-274320" algn="justLow" rtl="1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z="3600" strike="noStrike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  <a:lvl2pPr marL="685800" indent="-228600" algn="justLow" rtl="1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z="2800" strike="noStrike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2pPr>
            <a:lvl3pPr marL="1143000" indent="-228600" algn="justLow" rtl="1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trike="noStrike" cap="none" spc="0" normalizeH="0" baseline="0">
                <a:latin typeface="Times New Roman" panose="02020603050405020304" pitchFamily="18" charset="0"/>
                <a:cs typeface="B Mitra" panose="00000400000000000000" pitchFamily="2" charset="-78"/>
              </a:defRPr>
            </a:lvl3pPr>
            <a:lvl4pPr marL="1600200" indent="-228600" algn="justLow" rtl="1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trike="noStrike" cap="none" spc="0" normalizeH="0" baseline="0">
                <a:latin typeface="Times New Roman" panose="02020603050405020304" pitchFamily="18" charset="0"/>
                <a:cs typeface="B Mitra" panose="00000400000000000000" pitchFamily="2" charset="-78"/>
              </a:defRPr>
            </a:lvl4pPr>
            <a:lvl5pPr marL="2057400" indent="-228600" algn="justLow" rtl="1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65000"/>
              <a:buFont typeface="Times New Roman" panose="02020603050405020304" pitchFamily="18" charset="0"/>
              <a:buChar char="◄"/>
              <a:defRPr strike="noStrike" cap="none" spc="0" normalizeH="0" baseline="0">
                <a:latin typeface="Times New Roman" panose="02020603050405020304" pitchFamily="18" charset="0"/>
                <a:cs typeface="B Mitra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44693" y="6404223"/>
            <a:ext cx="2743200" cy="365125"/>
          </a:xfrm>
        </p:spPr>
        <p:txBody>
          <a:bodyPr anchor="ctr"/>
          <a:lstStyle>
            <a:lvl1pPr algn="r" rtl="1">
              <a:defRPr baseline="0"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fld id="{E69EF875-0BD9-4434-A98D-683E8B9E7C6D}" type="datetime1">
              <a:rPr lang="en-US" smtClean="0"/>
              <a:t>12/2/2025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736" y="6503547"/>
            <a:ext cx="332533" cy="313703"/>
          </a:xfrm>
        </p:spPr>
        <p:txBody>
          <a:bodyPr lIns="0" tIns="0" rIns="0" bIns="0" anchor="ctr"/>
          <a:lstStyle>
            <a:lvl1pPr algn="ctr" rtl="0">
              <a:defRPr sz="1400" b="1" i="0" baseline="14000">
                <a:latin typeface="Tahoma" panose="020B0604030504040204" pitchFamily="34" charset="0"/>
                <a:cs typeface="B Mitra" panose="00000400000000000000" pitchFamily="2" charset="-78"/>
              </a:defRPr>
            </a:lvl1pPr>
          </a:lstStyle>
          <a:p>
            <a:fld id="{8CE8CD72-4C5C-4524-B081-2122DAE1F69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1340919" y="1067942"/>
            <a:ext cx="4704" cy="579005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438024" y="2790974"/>
            <a:ext cx="19455" cy="4046706"/>
          </a:xfrm>
          <a:prstGeom prst="line">
            <a:avLst/>
          </a:prstGeom>
          <a:ln w="38100" cap="rnd" cmpd="sng">
            <a:solidFill>
              <a:srgbClr val="C00000"/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 userDrawn="1"/>
        </p:nvCxnSpPr>
        <p:spPr>
          <a:xfrm flipH="1" flipV="1">
            <a:off x="20321" y="6438759"/>
            <a:ext cx="4981337" cy="7029"/>
          </a:xfrm>
          <a:prstGeom prst="line">
            <a:avLst/>
          </a:prstGeom>
          <a:ln w="38100" cap="rnd" cmpd="sng">
            <a:solidFill>
              <a:srgbClr val="C00000"/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796D182-B967-B176-0B9F-4018AAA1D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8" y="69515"/>
            <a:ext cx="1182052" cy="92268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4628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42" presetClass="entr" presetSubtype="0" fill="hold" nodeType="click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49" y="73332"/>
            <a:ext cx="11368955" cy="901072"/>
          </a:xfrm>
        </p:spPr>
        <p:txBody>
          <a:bodyPr anchor="ctr">
            <a:normAutofit/>
          </a:bodyPr>
          <a:lstStyle>
            <a:lvl1pPr algn="r" rtl="1">
              <a:defRPr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43" y="6452125"/>
            <a:ext cx="390896" cy="365125"/>
          </a:xfrm>
        </p:spPr>
        <p:txBody>
          <a:bodyPr lIns="0" tIns="0" rIns="0" bIns="0" anchor="ctr"/>
          <a:lstStyle>
            <a:lvl1pPr algn="ctr" rtl="0">
              <a:defRPr sz="1400" b="1" i="0" baseline="14000">
                <a:latin typeface="Tahoma" panose="020B0604030504040204" pitchFamily="34" charset="0"/>
                <a:cs typeface="B Mitra" panose="00000400000000000000" pitchFamily="2" charset="-78"/>
              </a:defRPr>
            </a:lvl1pPr>
          </a:lstStyle>
          <a:p>
            <a:fld id="{8CE8CD72-4C5C-4524-B081-2122DAE1F69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400136" y="890883"/>
            <a:ext cx="6582062" cy="3707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796D182-B967-B176-0B9F-4018AAA1D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1" y="111398"/>
            <a:ext cx="1056835" cy="82494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71202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B048-9380-47BA-A0F3-6F526BE11DB1}" type="datetime1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7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58C4-F0F3-4654-8295-270505DC2386}" type="datetime1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1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1FF8-B2AB-421F-97AD-607E0CE176E9}" type="datetime1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3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395" y="163251"/>
            <a:ext cx="11357358" cy="1000530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en-US"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10024" y="6534506"/>
            <a:ext cx="2743200" cy="245676"/>
          </a:xfrm>
        </p:spPr>
        <p:txBody>
          <a:bodyPr/>
          <a:lstStyle>
            <a:lvl1pPr algn="r" rtl="1">
              <a:defRPr/>
            </a:lvl1pPr>
          </a:lstStyle>
          <a:p>
            <a:fld id="{9EE14A12-CFED-4A60-AEC9-CE33EA13E590}" type="datetime1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2596" y="6534505"/>
            <a:ext cx="4934336" cy="245676"/>
          </a:xfrm>
        </p:spPr>
        <p:txBody>
          <a:bodyPr vert="horz" lIns="91440" tIns="45720" rIns="91440" bIns="45720" rtlCol="0" anchor="ctr"/>
          <a:lstStyle>
            <a:lvl1pPr>
              <a:defRPr lang="fa-IR" b="1" baseline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algn="l"/>
            <a:r>
              <a:rPr lang="fa-IR" dirty="0"/>
              <a:t>مرکز تحول دیجیتال و فناوری اطلاعات و امور اصلاح ساختار و هوشمندسازی نظام مالی دولت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080" y="6534506"/>
            <a:ext cx="533400" cy="245676"/>
          </a:xfrm>
        </p:spPr>
        <p:txBody>
          <a:bodyPr vert="horz" lIns="0" tIns="0" rIns="0" bIns="0" rtlCol="0" anchor="ctr"/>
          <a:lstStyle>
            <a:lvl1pPr algn="ctr" rtl="1">
              <a:defRPr lang="fa-IR" sz="1400" b="1" i="0" baseline="14000" smtClean="0">
                <a:latin typeface="Tahoma" panose="020B0604030504040204" pitchFamily="34" charset="0"/>
                <a:cs typeface="B Mitra" panose="00000400000000000000" pitchFamily="2" charset="-78"/>
              </a:defRPr>
            </a:lvl1pPr>
          </a:lstStyle>
          <a:p>
            <a:fld id="{8CE8CD72-4C5C-4524-B081-2122DAE1F699}" type="slidenum">
              <a:rPr lang="fa-IR" smtClean="0"/>
              <a:pPr/>
              <a:t>‹#›</a:t>
            </a:fld>
            <a:endParaRPr lang="fa-IR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 flipV="1">
            <a:off x="5511567" y="1117961"/>
            <a:ext cx="6546441" cy="4582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" y="6451709"/>
            <a:ext cx="6322978" cy="2227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B802A42-2CB6-C4D8-1281-7A0FDDABA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172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395" y="163251"/>
            <a:ext cx="11357358" cy="1000530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en-US" sz="36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10024" y="6534506"/>
            <a:ext cx="2743200" cy="245676"/>
          </a:xfrm>
        </p:spPr>
        <p:txBody>
          <a:bodyPr/>
          <a:lstStyle>
            <a:lvl1pPr algn="r" rtl="1">
              <a:defRPr/>
            </a:lvl1pPr>
          </a:lstStyle>
          <a:p>
            <a:fld id="{9EE14A12-CFED-4A60-AEC9-CE33EA13E590}" type="datetime1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2596" y="6534505"/>
            <a:ext cx="4934336" cy="245676"/>
          </a:xfrm>
        </p:spPr>
        <p:txBody>
          <a:bodyPr vert="horz" lIns="91440" tIns="45720" rIns="91440" bIns="45720" rtlCol="0" anchor="ctr"/>
          <a:lstStyle>
            <a:lvl1pPr>
              <a:defRPr lang="fa-IR" b="1" baseline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B Mitra" panose="00000400000000000000" pitchFamily="2" charset="-78"/>
              </a:defRPr>
            </a:lvl1pPr>
          </a:lstStyle>
          <a:p>
            <a:pPr algn="l"/>
            <a:r>
              <a:rPr lang="fa-IR" dirty="0"/>
              <a:t>مرکز تحول دیجیتال و فناوری اطلاعات و امور اصلاح ساختار و هوشمندسازی نظام مالی دولت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080" y="6534506"/>
            <a:ext cx="533400" cy="245676"/>
          </a:xfrm>
        </p:spPr>
        <p:txBody>
          <a:bodyPr vert="horz" lIns="0" tIns="0" rIns="0" bIns="0" rtlCol="0" anchor="ctr"/>
          <a:lstStyle>
            <a:lvl1pPr algn="ctr" rtl="1">
              <a:defRPr lang="fa-IR" sz="1400" b="1" i="0" baseline="14000" smtClean="0">
                <a:latin typeface="Tahoma" panose="020B0604030504040204" pitchFamily="34" charset="0"/>
                <a:cs typeface="B Mitra" panose="00000400000000000000" pitchFamily="2" charset="-78"/>
              </a:defRPr>
            </a:lvl1pPr>
          </a:lstStyle>
          <a:p>
            <a:fld id="{8CE8CD72-4C5C-4524-B081-2122DAE1F699}" type="slidenum">
              <a:rPr lang="fa-IR" smtClean="0"/>
              <a:pPr/>
              <a:t>‹#›</a:t>
            </a:fld>
            <a:endParaRPr lang="fa-IR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" y="6451709"/>
            <a:ext cx="6322978" cy="2227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B802A42-2CB6-C4D8-1281-7A0FDDABA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" y="149464"/>
            <a:ext cx="1462933" cy="114193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7856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BFB9C-22AF-4412-9492-4E3C08F1850C}" type="datetime1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/>
              <a:t>امور سیاست‌گذاری و هوشمندسازی نظام مالی دولت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8CD72-4C5C-4524-B081-2122DAE1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9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5" r:id="rId4"/>
    <p:sldLayoutId id="2147483651" r:id="rId5"/>
    <p:sldLayoutId id="2147483652" r:id="rId6"/>
    <p:sldLayoutId id="2147483653" r:id="rId7"/>
    <p:sldLayoutId id="2147483654" r:id="rId8"/>
    <p:sldLayoutId id="2147483667" r:id="rId9"/>
    <p:sldLayoutId id="2147483660" r:id="rId10"/>
    <p:sldLayoutId id="2147483662" r:id="rId11"/>
    <p:sldLayoutId id="2147483664" r:id="rId12"/>
    <p:sldLayoutId id="2147483661" r:id="rId13"/>
    <p:sldLayoutId id="2147483655" r:id="rId14"/>
    <p:sldLayoutId id="2147483663" r:id="rId15"/>
    <p:sldLayoutId id="2147483656" r:id="rId16"/>
    <p:sldLayoutId id="2147483657" r:id="rId17"/>
    <p:sldLayoutId id="2147483658" r:id="rId18"/>
    <p:sldLayoutId id="2147483659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7483" y="2140693"/>
            <a:ext cx="9144000" cy="3991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3600" dirty="0"/>
              <a:t>تخصیص اعتبار الکترونیک و پرداخت به ذی‌نفع نهایی</a:t>
            </a:r>
            <a:br>
              <a:rPr lang="fa-IR" sz="3600" dirty="0"/>
            </a:br>
            <a:r>
              <a:rPr lang="fa-IR" sz="3600" dirty="0"/>
              <a:t>از بستر سکوی یکپارچه مدیریت مالی دولت</a:t>
            </a:r>
            <a:br>
              <a:rPr lang="fa-IR" sz="3600" dirty="0"/>
            </a:br>
            <a:r>
              <a:rPr lang="fa-IR" sz="3600" dirty="0"/>
              <a:t>(سامانه مدیریت حساب برنامه)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291483" y="757901"/>
            <a:ext cx="1480550" cy="736219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مرکز تحول دیجیتال و فناوری </a:t>
            </a:r>
            <a:r>
              <a:rPr lang="fa-IR" dirty="0" smtClean="0">
                <a:solidFill>
                  <a:schemeClr val="accent5">
                    <a:lumMod val="50000"/>
                  </a:schemeClr>
                </a:solidFill>
              </a:rPr>
              <a:t>اطلاعات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202" y="59765"/>
            <a:ext cx="1626974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101596" y="711202"/>
            <a:ext cx="1547906" cy="82586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fa-IR" sz="1200" b="1" kern="1200" baseline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>
                <a:solidFill>
                  <a:schemeClr val="accent5">
                    <a:lumMod val="50000"/>
                  </a:schemeClr>
                </a:solidFill>
              </a:rPr>
              <a:t>امور اصلاح ساختار و هوشمندسازی نظام مالی دولت</a:t>
            </a:r>
            <a:endParaRPr lang="fa-I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796" y="130368"/>
            <a:ext cx="1837554" cy="14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>ماده </a:t>
            </a:r>
            <a:r>
              <a:rPr lang="fa-IR" dirty="0" smtClean="0"/>
              <a:t>9 آئین نامه بند (ب) ماده (13)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48" y="1437179"/>
            <a:ext cx="11368955" cy="4904620"/>
          </a:xfrm>
        </p:spPr>
        <p:txBody>
          <a:bodyPr>
            <a:noAutofit/>
          </a:bodyPr>
          <a:lstStyle/>
          <a:p>
            <a:pPr fontAlgn="base"/>
            <a:r>
              <a:rPr lang="fa-IR" sz="2800" b="1" dirty="0" smtClean="0"/>
              <a:t>3-</a:t>
            </a:r>
            <a:r>
              <a:rPr lang="fa-IR" sz="2800" dirty="0" smtClean="0"/>
              <a:t> الزام </a:t>
            </a:r>
            <a:r>
              <a:rPr lang="fa-IR" sz="2800" dirty="0"/>
              <a:t>دستگاه اجرايي به </a:t>
            </a:r>
            <a:r>
              <a:rPr lang="fa-IR" sz="2800" dirty="0">
                <a:solidFill>
                  <a:srgbClr val="FF0000"/>
                </a:solidFill>
              </a:rPr>
              <a:t>ارائه درخواست تخصيص </a:t>
            </a:r>
            <a:r>
              <a:rPr lang="fa-IR" sz="2800" dirty="0"/>
              <a:t>و </a:t>
            </a:r>
            <a:r>
              <a:rPr lang="fa-IR" sz="2800" dirty="0">
                <a:solidFill>
                  <a:srgbClr val="FF0000"/>
                </a:solidFill>
              </a:rPr>
              <a:t>تعيين ذي نفعان نهايي </a:t>
            </a:r>
            <a:r>
              <a:rPr lang="fa-IR" sz="2800" dirty="0"/>
              <a:t>براي كليه اعتبارات موضوع ماده (3) آيين نامه ماده (30) قانون برنامه و بودجه كشور مصوب 1351 از محل منابع عمومي و اختصاصي بر اساس زمان بندي تشخيصي سازمان انجام شود.</a:t>
            </a:r>
          </a:p>
          <a:p>
            <a:pPr fontAlgn="base"/>
            <a:r>
              <a:rPr lang="fa-IR" sz="2800" b="1" dirty="0" smtClean="0"/>
              <a:t>تبصره </a:t>
            </a:r>
            <a:r>
              <a:rPr lang="fa-IR" sz="2800" dirty="0" smtClean="0"/>
              <a:t>- </a:t>
            </a:r>
            <a:r>
              <a:rPr lang="fa-IR" sz="2800" dirty="0"/>
              <a:t>تعيين ذي نفع نهايي توسط دستگاه اجرايي الزامي است و حسب مورد مي تواند </a:t>
            </a:r>
            <a:r>
              <a:rPr lang="fa-IR" sz="2800" dirty="0">
                <a:solidFill>
                  <a:srgbClr val="FF0000"/>
                </a:solidFill>
              </a:rPr>
              <a:t>در هنگام درخواست تخصيص</a:t>
            </a:r>
            <a:r>
              <a:rPr lang="fa-IR" sz="2800" dirty="0"/>
              <a:t> و يا </a:t>
            </a:r>
            <a:r>
              <a:rPr lang="fa-IR" sz="2800" dirty="0">
                <a:solidFill>
                  <a:srgbClr val="FF0000"/>
                </a:solidFill>
              </a:rPr>
              <a:t>بعد از آن </a:t>
            </a:r>
            <a:r>
              <a:rPr lang="fa-IR" sz="2800" dirty="0"/>
              <a:t>صورت پذيرد. رديف ها و اعتباراتي كه الزام به تعيين ذي نفع نهايي در زمان ارائه درخواست تخصيص است، توسط سازمان تعيين، زمان بندي و اعلام مي شود.</a:t>
            </a:r>
          </a:p>
          <a:p>
            <a:pPr fontAlgn="base"/>
            <a:r>
              <a:rPr lang="fa-IR" sz="2800" b="1" dirty="0" smtClean="0"/>
              <a:t>4</a:t>
            </a:r>
            <a:r>
              <a:rPr lang="fa-IR" sz="2800" dirty="0" smtClean="0"/>
              <a:t>- </a:t>
            </a:r>
            <a:r>
              <a:rPr lang="fa-IR" sz="2800" dirty="0"/>
              <a:t>بررسي درخواست هاي تخصيص توسط سازمان بر اساس مصوبات كميته </a:t>
            </a:r>
            <a:r>
              <a:rPr lang="fa-IR" sz="1600" dirty="0"/>
              <a:t>موضوع ماده (30) قانون برنامه و بودجه </a:t>
            </a:r>
            <a:r>
              <a:rPr lang="fa-IR" sz="1600" dirty="0" smtClean="0"/>
              <a:t>كشور</a:t>
            </a:r>
          </a:p>
          <a:p>
            <a:pPr fontAlgn="base"/>
            <a:r>
              <a:rPr lang="fa-IR" sz="2800" b="1" dirty="0" smtClean="0"/>
              <a:t>5</a:t>
            </a:r>
            <a:r>
              <a:rPr lang="fa-IR" sz="2800" dirty="0" smtClean="0"/>
              <a:t>- </a:t>
            </a:r>
            <a:r>
              <a:rPr lang="fa-IR" sz="2800" dirty="0"/>
              <a:t>تضمين نقدشوندگي اعتبار الكترونيكي توسط خزانه داري از محل حساب پشتيبان</a:t>
            </a:r>
            <a:r>
              <a:rPr lang="fa-IR" sz="2800" dirty="0" smtClean="0"/>
              <a:t>.</a:t>
            </a:r>
          </a:p>
          <a:p>
            <a:pPr fontAlgn="base"/>
            <a:r>
              <a:rPr lang="fa-IR" sz="2800" dirty="0" smtClean="0"/>
              <a:t>6- </a:t>
            </a:r>
            <a:r>
              <a:rPr lang="fa-IR" sz="2800" dirty="0"/>
              <a:t>توليد حواله هاي الكترونيكي پرداخت مبتني بر برنامه و ذي نفعان نهايي در سكوي يكپارچه مديريت مالي دولت (سامانه مديريت حساب برنامه) و ارسال سيستمي به سامانه صدور حواله بانك مركزي به منظور امضاي صاحبان مجاز دستگاه هاي اجرايي</a:t>
            </a:r>
            <a:r>
              <a:rPr lang="fa-IR" sz="2800" dirty="0" smtClean="0"/>
              <a:t>.</a:t>
            </a:r>
            <a:endParaRPr lang="fa-I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Elbow Connector 64"/>
          <p:cNvCxnSpPr>
            <a:endCxn id="13" idx="1"/>
          </p:cNvCxnSpPr>
          <p:nvPr/>
        </p:nvCxnSpPr>
        <p:spPr>
          <a:xfrm>
            <a:off x="2272394" y="3985269"/>
            <a:ext cx="3064887" cy="5106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/>
              <a:t>سازوکار تخصیص اعتبار الکترونیک و تعامل آن با حساب واحد خزانه </a:t>
            </a:r>
            <a:endParaRPr lang="en-GB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050985" y="4552666"/>
            <a:ext cx="5634" cy="10622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80706" y="5652004"/>
            <a:ext cx="1041516" cy="6572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سامانه مالی دستگاه های اجرایی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7281" y="3428084"/>
            <a:ext cx="1008211" cy="11245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سکو یکپارچه مدیریت مالی دولت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40197" y="1387961"/>
            <a:ext cx="1390756" cy="8886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 خزانه داری کل</a:t>
            </a:r>
          </a:p>
          <a:p>
            <a:pPr algn="ctr" rtl="1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حساب واحد خزانه (</a:t>
            </a:r>
            <a:r>
              <a:rPr lang="en-GB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TSA</a:t>
            </a:r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53199" y="3990376"/>
            <a:ext cx="1634483" cy="3386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>
                <a:solidFill>
                  <a:schemeClr val="tx1"/>
                </a:solidFill>
                <a:cs typeface="B Nazanin" panose="00000400000000000000" pitchFamily="2" charset="-78"/>
              </a:rPr>
              <a:t>ذی‌نفعان/ حقوق‌بگیران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7277" y="3669925"/>
            <a:ext cx="1634483" cy="2697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>
                <a:solidFill>
                  <a:schemeClr val="tx1"/>
                </a:solidFill>
                <a:cs typeface="B Nazanin" panose="00000400000000000000" pitchFamily="2" charset="-78"/>
              </a:rPr>
              <a:t>تامین‌کنندگان</a:t>
            </a:r>
          </a:p>
        </p:txBody>
      </p:sp>
      <p:sp>
        <p:nvSpPr>
          <p:cNvPr id="23" name="Parallelogram 22"/>
          <p:cNvSpPr/>
          <p:nvPr/>
        </p:nvSpPr>
        <p:spPr>
          <a:xfrm>
            <a:off x="5380706" y="4682135"/>
            <a:ext cx="1262144" cy="803278"/>
          </a:xfrm>
          <a:prstGeom prst="parallelogram">
            <a:avLst/>
          </a:prstGeom>
          <a:solidFill>
            <a:srgbClr val="FF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1" anchor="ctr"/>
          <a:lstStyle/>
          <a:p>
            <a:pPr algn="ctr"/>
            <a:r>
              <a:rPr lang="fa-IR" sz="12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تولید </a:t>
            </a:r>
            <a:r>
              <a:rPr lang="fa-IR" sz="12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حواله </a:t>
            </a:r>
            <a:r>
              <a:rPr lang="fa-IR" sz="1200" b="1" dirty="0">
                <a:solidFill>
                  <a:schemeClr val="tx1"/>
                </a:solidFill>
                <a:cs typeface="B Nazanin" panose="00000400000000000000" pitchFamily="2" charset="-78"/>
              </a:rPr>
              <a:t>پرداخت پس از ثبت ذینفع   نهایی</a:t>
            </a:r>
          </a:p>
        </p:txBody>
      </p:sp>
      <p:cxnSp>
        <p:nvCxnSpPr>
          <p:cNvPr id="69" name="Straight Arrow Connector 68"/>
          <p:cNvCxnSpPr>
            <a:endCxn id="18" idx="1"/>
          </p:cNvCxnSpPr>
          <p:nvPr/>
        </p:nvCxnSpPr>
        <p:spPr>
          <a:xfrm>
            <a:off x="9426429" y="3797370"/>
            <a:ext cx="1020848" cy="74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nip Diagonal Corner Rectangle 106"/>
          <p:cNvSpPr/>
          <p:nvPr/>
        </p:nvSpPr>
        <p:spPr>
          <a:xfrm>
            <a:off x="9534488" y="3082582"/>
            <a:ext cx="772247" cy="690128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تسویه نقدی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02058" y="3684647"/>
            <a:ext cx="1008211" cy="6220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سازمان برنامه</a:t>
            </a:r>
          </a:p>
        </p:txBody>
      </p:sp>
      <p:cxnSp>
        <p:nvCxnSpPr>
          <p:cNvPr id="73" name="Straight Arrow Connector 72"/>
          <p:cNvCxnSpPr>
            <a:stCxn id="13" idx="3"/>
            <a:endCxn id="82" idx="1"/>
          </p:cNvCxnSpPr>
          <p:nvPr/>
        </p:nvCxnSpPr>
        <p:spPr>
          <a:xfrm flipV="1">
            <a:off x="6345492" y="3985792"/>
            <a:ext cx="2060037" cy="45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3212210" y="3578948"/>
            <a:ext cx="1402176" cy="632934"/>
          </a:xfrm>
          <a:prstGeom prst="roundRect">
            <a:avLst/>
          </a:prstGeom>
          <a:solidFill>
            <a:srgbClr val="F9F8BA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rtlCol="1" anchor="ctr"/>
          <a:lstStyle/>
          <a:p>
            <a:pPr algn="ctr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سقف‌های </a:t>
            </a:r>
            <a:r>
              <a:rPr lang="fa-IR" sz="1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اعتبار برای هر ردیف- برنامه</a:t>
            </a:r>
            <a:endParaRPr lang="fa-IR" sz="1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8405529" y="3442165"/>
            <a:ext cx="1020900" cy="10872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 بانک مرکزی</a:t>
            </a:r>
          </a:p>
        </p:txBody>
      </p:sp>
      <p:cxnSp>
        <p:nvCxnSpPr>
          <p:cNvPr id="108" name="Straight Arrow Connector 107"/>
          <p:cNvCxnSpPr>
            <a:endCxn id="17" idx="1"/>
          </p:cNvCxnSpPr>
          <p:nvPr/>
        </p:nvCxnSpPr>
        <p:spPr>
          <a:xfrm>
            <a:off x="9426429" y="4159694"/>
            <a:ext cx="102677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nip Diagonal Corner Rectangle 109"/>
          <p:cNvSpPr/>
          <p:nvPr/>
        </p:nvSpPr>
        <p:spPr>
          <a:xfrm>
            <a:off x="3899050" y="2358405"/>
            <a:ext cx="1895029" cy="836759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rtl="1"/>
            <a:r>
              <a:rPr lang="fa-IR" sz="12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1. </a:t>
            </a:r>
            <a:r>
              <a:rPr lang="fa-IR" sz="1200" b="1" dirty="0">
                <a:solidFill>
                  <a:schemeClr val="tx1"/>
                </a:solidFill>
                <a:cs typeface="B Nazanin" panose="00000400000000000000" pitchFamily="2" charset="-78"/>
              </a:rPr>
              <a:t>اطلاع به خزانه جهت تامین </a:t>
            </a:r>
            <a:r>
              <a:rPr lang="fa-IR" sz="12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وجه</a:t>
            </a:r>
            <a:endParaRPr lang="fa-IR" sz="12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justLow" rtl="1"/>
            <a:r>
              <a:rPr lang="fa-IR" sz="12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2.ارسال پیش نویس درخواست وجه</a:t>
            </a:r>
          </a:p>
        </p:txBody>
      </p:sp>
      <p:cxnSp>
        <p:nvCxnSpPr>
          <p:cNvPr id="32" name="Elbow Connector 70">
            <a:extLst>
              <a:ext uri="{FF2B5EF4-FFF2-40B4-BE49-F238E27FC236}">
                <a16:creationId xmlns:a16="http://schemas.microsoft.com/office/drawing/2014/main" id="{A8E76BC0-3315-491E-8940-7F1D0848C2BD}"/>
              </a:ext>
            </a:extLst>
          </p:cNvPr>
          <p:cNvCxnSpPr>
            <a:cxnSpLocks/>
            <a:stCxn id="15" idx="3"/>
            <a:endCxn id="82" idx="0"/>
          </p:cNvCxnSpPr>
          <p:nvPr/>
        </p:nvCxnSpPr>
        <p:spPr>
          <a:xfrm>
            <a:off x="6930953" y="1832311"/>
            <a:ext cx="1985026" cy="1609854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nip Diagonal Corner Rectangle 106">
            <a:extLst>
              <a:ext uri="{FF2B5EF4-FFF2-40B4-BE49-F238E27FC236}">
                <a16:creationId xmlns:a16="http://schemas.microsoft.com/office/drawing/2014/main" id="{5AEF4DB2-7640-45B8-9B8F-8B62118AFC01}"/>
              </a:ext>
            </a:extLst>
          </p:cNvPr>
          <p:cNvSpPr/>
          <p:nvPr/>
        </p:nvSpPr>
        <p:spPr>
          <a:xfrm>
            <a:off x="8054288" y="1437179"/>
            <a:ext cx="1446483" cy="772966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افزایش موجودی حساب اعتباری دستگاه</a:t>
            </a:r>
          </a:p>
        </p:txBody>
      </p:sp>
      <p:cxnSp>
        <p:nvCxnSpPr>
          <p:cNvPr id="30" name="Elbow Connector 70">
            <a:extLst>
              <a:ext uri="{FF2B5EF4-FFF2-40B4-BE49-F238E27FC236}">
                <a16:creationId xmlns:a16="http://schemas.microsoft.com/office/drawing/2014/main" id="{A8E76BC0-3315-491E-8940-7F1D0848C2BD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5305893" y="2797846"/>
            <a:ext cx="1165732" cy="94744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nip Diagonal Corner Rectangle 106">
            <a:extLst>
              <a:ext uri="{FF2B5EF4-FFF2-40B4-BE49-F238E27FC236}">
                <a16:creationId xmlns:a16="http://schemas.microsoft.com/office/drawing/2014/main" id="{5AEF4DB2-7640-45B8-9B8F-8B62118AFC01}"/>
              </a:ext>
            </a:extLst>
          </p:cNvPr>
          <p:cNvSpPr/>
          <p:nvPr/>
        </p:nvSpPr>
        <p:spPr>
          <a:xfrm>
            <a:off x="6874747" y="3578948"/>
            <a:ext cx="1041578" cy="808354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2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حواله پرداخت به ذینفعان نهایی</a:t>
            </a:r>
          </a:p>
        </p:txBody>
      </p:sp>
      <p:sp>
        <p:nvSpPr>
          <p:cNvPr id="36" name="Snip Diagonal Corner Rectangle 35"/>
          <p:cNvSpPr/>
          <p:nvPr/>
        </p:nvSpPr>
        <p:spPr>
          <a:xfrm>
            <a:off x="8405529" y="4583350"/>
            <a:ext cx="1267983" cy="842760"/>
          </a:xfrm>
          <a:prstGeom prst="snip2Diag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200" b="1" dirty="0">
                <a:solidFill>
                  <a:schemeClr val="tx1"/>
                </a:solidFill>
                <a:cs typeface="B Nazanin" panose="00000400000000000000" pitchFamily="2" charset="-78"/>
              </a:rPr>
              <a:t>امضای حواله پرداخت توسط مقام مجاز دستگاه اجرایی</a:t>
            </a:r>
          </a:p>
        </p:txBody>
      </p:sp>
    </p:spTree>
    <p:extLst>
      <p:ext uri="{BB962C8B-B14F-4D97-AF65-F5344CB8AC3E}">
        <p14:creationId xmlns:p14="http://schemas.microsoft.com/office/powerpoint/2010/main" val="34411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107" grpId="0" animBg="1"/>
      <p:bldP spid="77" grpId="0" animBg="1"/>
      <p:bldP spid="110" grpId="0" animBg="1"/>
      <p:bldP spid="35" grpId="0" animBg="1"/>
      <p:bldP spid="29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 rtl="1"/>
            <a:r>
              <a:rPr lang="fa-IR" dirty="0">
                <a:latin typeface="Times New Roman" panose="02020603050405020304" pitchFamily="18" charset="0"/>
                <a:cs typeface="B Mitra" panose="00000400000000000000" pitchFamily="2" charset="-78"/>
              </a:rPr>
              <a:t>طبقه‌بندی پرداخت‌های دولت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96931" y="1797189"/>
            <a:ext cx="5169354" cy="909914"/>
          </a:xfrm>
          <a:prstGeom prst="roundRect">
            <a:avLst>
              <a:gd name="adj" fmla="val 15271"/>
            </a:avLst>
          </a:pr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008" tIns="155182" rIns="247650" bIns="155183" numCol="1" spcCol="1270" anchor="ctr" anchorCtr="0">
            <a:noAutofit/>
          </a:bodyPr>
          <a:lstStyle/>
          <a:p>
            <a:pPr marL="171450" lvl="1" indent="-171450" algn="r" defTabSz="7112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kern="1200" dirty="0">
                <a:cs typeface="B Mitra" panose="00000400000000000000" pitchFamily="2" charset="-78"/>
              </a:rPr>
              <a:t>پرداخت‌های داخلی دولتی </a:t>
            </a:r>
            <a:r>
              <a:rPr lang="fa-IR" b="1" kern="1200" dirty="0" smtClean="0">
                <a:cs typeface="B Mitra" panose="00000400000000000000" pitchFamily="2" charset="-78"/>
              </a:rPr>
              <a:t> </a:t>
            </a:r>
            <a:r>
              <a:rPr lang="fa-IR" b="1" kern="1200" dirty="0">
                <a:cs typeface="B Mitra" panose="00000400000000000000" pitchFamily="2" charset="-78"/>
              </a:rPr>
              <a:t>(مثال ماده </a:t>
            </a:r>
            <a:r>
              <a:rPr lang="fa-IR" b="1" kern="1200" dirty="0" smtClean="0">
                <a:cs typeface="B Mitra" panose="00000400000000000000" pitchFamily="2" charset="-78"/>
              </a:rPr>
              <a:t>75 و یا خرید خدمات دستگاه از دستگاه)</a:t>
            </a:r>
            <a:endParaRPr lang="en-US" b="1" kern="1200" dirty="0">
              <a:cs typeface="B Mitra" panose="00000400000000000000" pitchFamily="2" charset="-78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8472854" y="1797189"/>
            <a:ext cx="2961018" cy="909914"/>
          </a:xfrm>
          <a:custGeom>
            <a:avLst/>
            <a:gdLst>
              <a:gd name="connsiteX0" fmla="*/ 0 w 3201766"/>
              <a:gd name="connsiteY0" fmla="*/ 151655 h 909914"/>
              <a:gd name="connsiteX1" fmla="*/ 151655 w 3201766"/>
              <a:gd name="connsiteY1" fmla="*/ 0 h 909914"/>
              <a:gd name="connsiteX2" fmla="*/ 3050111 w 3201766"/>
              <a:gd name="connsiteY2" fmla="*/ 0 h 909914"/>
              <a:gd name="connsiteX3" fmla="*/ 3201766 w 3201766"/>
              <a:gd name="connsiteY3" fmla="*/ 151655 h 909914"/>
              <a:gd name="connsiteX4" fmla="*/ 3201766 w 3201766"/>
              <a:gd name="connsiteY4" fmla="*/ 758259 h 909914"/>
              <a:gd name="connsiteX5" fmla="*/ 3050111 w 3201766"/>
              <a:gd name="connsiteY5" fmla="*/ 909914 h 909914"/>
              <a:gd name="connsiteX6" fmla="*/ 151655 w 3201766"/>
              <a:gd name="connsiteY6" fmla="*/ 909914 h 909914"/>
              <a:gd name="connsiteX7" fmla="*/ 0 w 3201766"/>
              <a:gd name="connsiteY7" fmla="*/ 758259 h 909914"/>
              <a:gd name="connsiteX8" fmla="*/ 0 w 3201766"/>
              <a:gd name="connsiteY8" fmla="*/ 151655 h 90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1766" h="909914">
                <a:moveTo>
                  <a:pt x="0" y="151655"/>
                </a:moveTo>
                <a:cubicBezTo>
                  <a:pt x="0" y="67898"/>
                  <a:pt x="67898" y="0"/>
                  <a:pt x="151655" y="0"/>
                </a:cubicBezTo>
                <a:lnTo>
                  <a:pt x="3050111" y="0"/>
                </a:lnTo>
                <a:cubicBezTo>
                  <a:pt x="3133868" y="0"/>
                  <a:pt x="3201766" y="67898"/>
                  <a:pt x="3201766" y="151655"/>
                </a:cubicBezTo>
                <a:lnTo>
                  <a:pt x="3201766" y="758259"/>
                </a:lnTo>
                <a:cubicBezTo>
                  <a:pt x="3201766" y="842016"/>
                  <a:pt x="3133868" y="909914"/>
                  <a:pt x="3050111" y="909914"/>
                </a:cubicBezTo>
                <a:lnTo>
                  <a:pt x="151655" y="909914"/>
                </a:lnTo>
                <a:cubicBezTo>
                  <a:pt x="67898" y="909914"/>
                  <a:pt x="0" y="842016"/>
                  <a:pt x="0" y="758259"/>
                </a:cubicBezTo>
                <a:lnTo>
                  <a:pt x="0" y="151655"/>
                </a:lnTo>
                <a:close/>
              </a:path>
            </a:pathLst>
          </a:cu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پرداخت دولت به دولت (جابه‌جایی)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G2G</a:t>
            </a:r>
            <a:endParaRPr lang="fa-IR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18316" y="2959812"/>
            <a:ext cx="5149738" cy="1867798"/>
          </a:xfrm>
          <a:prstGeom prst="roundRect">
            <a:avLst>
              <a:gd name="adj" fmla="val 11018"/>
            </a:avLst>
          </a:prstGeom>
        </p:spPr>
        <p:style>
          <a:lnRef idx="2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lnRef>
          <a:fillRef idx="1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fillRef>
          <a:effectRef idx="0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829" tIns="215003" rIns="247650" bIns="215004" numCol="2" spcCol="1270" rtlCol="1" anchor="ctr" anchorCtr="0">
            <a:noAutofit/>
          </a:bodyPr>
          <a:lstStyle/>
          <a:p>
            <a:pPr marL="171450" lvl="1" indent="-171450" algn="r" defTabSz="7112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kern="1200" dirty="0">
                <a:solidFill>
                  <a:schemeClr val="tx1"/>
                </a:solidFill>
                <a:cs typeface="B Mitra" panose="00000400000000000000" pitchFamily="2" charset="-78"/>
              </a:rPr>
              <a:t>انتقال‌های نقدی مشروط</a:t>
            </a:r>
            <a:endParaRPr lang="en-US" b="1" kern="12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marL="171450" lvl="1" indent="-171450" algn="r" defTabSz="7112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kern="1200" dirty="0">
                <a:solidFill>
                  <a:schemeClr val="tx1"/>
                </a:solidFill>
                <a:cs typeface="B Mitra" panose="00000400000000000000" pitchFamily="2" charset="-78"/>
              </a:rPr>
              <a:t>حمایت‌های اجتماعی و بازنشستگی و تامین اجتماعی</a:t>
            </a:r>
            <a:endParaRPr lang="en-US" b="1" kern="12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marL="171450" lvl="1" indent="-171450" algn="r" defTabSz="7112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kern="1200" dirty="0">
                <a:solidFill>
                  <a:schemeClr val="tx1"/>
                </a:solidFill>
                <a:cs typeface="B Mitra" panose="00000400000000000000" pitchFamily="2" charset="-78"/>
              </a:rPr>
              <a:t>حقوق و پاداش کارکنان</a:t>
            </a:r>
            <a:endParaRPr lang="en-US" b="1" kern="12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marL="171450" lvl="1" indent="-171450" algn="r" defTabSz="7112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kern="1200" dirty="0">
                <a:solidFill>
                  <a:schemeClr val="tx1"/>
                </a:solidFill>
                <a:cs typeface="B Mitra" panose="00000400000000000000" pitchFamily="2" charset="-78"/>
              </a:rPr>
              <a:t>تامین کالا و خدمات</a:t>
            </a:r>
            <a:endParaRPr lang="en-US" b="1" kern="12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marL="171450" lvl="1" indent="-171450" algn="r" defTabSz="7112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kern="1200" dirty="0">
                <a:solidFill>
                  <a:schemeClr val="tx1"/>
                </a:solidFill>
                <a:cs typeface="B Mitra" panose="00000400000000000000" pitchFamily="2" charset="-78"/>
              </a:rPr>
              <a:t>استرداد مالیات</a:t>
            </a:r>
            <a:endParaRPr lang="en-US" b="1" kern="12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marL="171450" lvl="1" indent="-171450" algn="r" defTabSz="7112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kern="1200" dirty="0">
                <a:solidFill>
                  <a:schemeClr val="tx1"/>
                </a:solidFill>
                <a:cs typeface="B Mitra" panose="00000400000000000000" pitchFamily="2" charset="-78"/>
              </a:rPr>
              <a:t> توزیع وام یا کمک به کسب و کارها</a:t>
            </a:r>
            <a:endParaRPr lang="en-US" b="1" kern="12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472854" y="2959811"/>
            <a:ext cx="2961018" cy="1867799"/>
          </a:xfrm>
          <a:custGeom>
            <a:avLst/>
            <a:gdLst>
              <a:gd name="connsiteX0" fmla="*/ 0 w 3201766"/>
              <a:gd name="connsiteY0" fmla="*/ 316627 h 1899722"/>
              <a:gd name="connsiteX1" fmla="*/ 316627 w 3201766"/>
              <a:gd name="connsiteY1" fmla="*/ 0 h 1899722"/>
              <a:gd name="connsiteX2" fmla="*/ 2885139 w 3201766"/>
              <a:gd name="connsiteY2" fmla="*/ 0 h 1899722"/>
              <a:gd name="connsiteX3" fmla="*/ 3201766 w 3201766"/>
              <a:gd name="connsiteY3" fmla="*/ 316627 h 1899722"/>
              <a:gd name="connsiteX4" fmla="*/ 3201766 w 3201766"/>
              <a:gd name="connsiteY4" fmla="*/ 1583095 h 1899722"/>
              <a:gd name="connsiteX5" fmla="*/ 2885139 w 3201766"/>
              <a:gd name="connsiteY5" fmla="*/ 1899722 h 1899722"/>
              <a:gd name="connsiteX6" fmla="*/ 316627 w 3201766"/>
              <a:gd name="connsiteY6" fmla="*/ 1899722 h 1899722"/>
              <a:gd name="connsiteX7" fmla="*/ 0 w 3201766"/>
              <a:gd name="connsiteY7" fmla="*/ 1583095 h 1899722"/>
              <a:gd name="connsiteX8" fmla="*/ 0 w 3201766"/>
              <a:gd name="connsiteY8" fmla="*/ 316627 h 189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1766" h="1899722">
                <a:moveTo>
                  <a:pt x="0" y="316627"/>
                </a:moveTo>
                <a:cubicBezTo>
                  <a:pt x="0" y="141759"/>
                  <a:pt x="141759" y="0"/>
                  <a:pt x="316627" y="0"/>
                </a:cubicBezTo>
                <a:lnTo>
                  <a:pt x="2885139" y="0"/>
                </a:lnTo>
                <a:cubicBezTo>
                  <a:pt x="3060007" y="0"/>
                  <a:pt x="3201766" y="141759"/>
                  <a:pt x="3201766" y="316627"/>
                </a:cubicBezTo>
                <a:lnTo>
                  <a:pt x="3201766" y="1583095"/>
                </a:lnTo>
                <a:cubicBezTo>
                  <a:pt x="3201766" y="1757963"/>
                  <a:pt x="3060007" y="1899722"/>
                  <a:pt x="2885139" y="1899722"/>
                </a:cubicBezTo>
                <a:lnTo>
                  <a:pt x="316627" y="1899722"/>
                </a:lnTo>
                <a:cubicBezTo>
                  <a:pt x="141759" y="1899722"/>
                  <a:pt x="0" y="1757963"/>
                  <a:pt x="0" y="1583095"/>
                </a:cubicBezTo>
                <a:lnTo>
                  <a:pt x="0" y="316627"/>
                </a:lnTo>
                <a:close/>
              </a:path>
            </a:pathLst>
          </a:cu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150000"/>
              </a:lnSpc>
              <a:spcBef>
                <a:spcPts val="600"/>
              </a:spcBef>
            </a:pPr>
            <a:r>
              <a:rPr lang="fa-IR" b="1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پرداخت‌های دولت به اشخاص حقیقی و حقوقی (مخارج دولت)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ctr" defTabSz="711200" rtl="1"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G2C/G2B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89184" y="1797189"/>
            <a:ext cx="1347053" cy="90991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 rtl="1">
              <a:spcBef>
                <a:spcPct val="0"/>
              </a:spcBef>
              <a:spcAft>
                <a:spcPct val="35000"/>
              </a:spcAft>
            </a:pPr>
            <a:r>
              <a:rPr lang="fa-IR" sz="1600" b="1" dirty="0">
                <a:solidFill>
                  <a:srgbClr val="C00000"/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جابه‌جایی اعتبار بدون جابه‌جایی وجه نقد</a:t>
            </a:r>
            <a:endParaRPr lang="en-US" sz="1600" b="1" dirty="0">
              <a:solidFill>
                <a:srgbClr val="C00000"/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89185" y="2932876"/>
            <a:ext cx="1347053" cy="189473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 rtl="1">
              <a:spcBef>
                <a:spcPct val="0"/>
              </a:spcBef>
              <a:spcAft>
                <a:spcPct val="35000"/>
              </a:spcAft>
            </a:pPr>
            <a:r>
              <a:rPr lang="fa-IR" sz="1600" b="1" dirty="0">
                <a:solidFill>
                  <a:srgbClr val="C00000"/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پرداخت نقدی به ذینفع نهایی</a:t>
            </a:r>
            <a:endParaRPr lang="en-US" sz="1600" b="1" dirty="0">
              <a:solidFill>
                <a:srgbClr val="C00000"/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6" name="Round Same Side Corner Rectangle 15"/>
          <p:cNvSpPr/>
          <p:nvPr/>
        </p:nvSpPr>
        <p:spPr>
          <a:xfrm rot="16200000">
            <a:off x="-1340097" y="2937130"/>
            <a:ext cx="4168588" cy="768586"/>
          </a:xfrm>
          <a:prstGeom prst="round2SameRect">
            <a:avLst>
              <a:gd name="adj1" fmla="val 42978"/>
              <a:gd name="adj2" fmla="val 0"/>
            </a:avLst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 rtl="1">
              <a:spcBef>
                <a:spcPct val="0"/>
              </a:spcBef>
              <a:spcAft>
                <a:spcPct val="35000"/>
              </a:spcAft>
            </a:pPr>
            <a:r>
              <a:rPr lang="fa-IR" sz="1600" b="1" dirty="0">
                <a:solidFill>
                  <a:schemeClr val="tx1"/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حذف گردش پول نقد در این گروه از تراکنش‌ها موجب کاهش اثر تورمی پول دولت و </a:t>
            </a:r>
            <a:r>
              <a:rPr lang="fa-IR" sz="1600" b="1" dirty="0" smtClean="0">
                <a:solidFill>
                  <a:schemeClr val="tx1"/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مدیریت نقدینگی می‌شود</a:t>
            </a:r>
            <a:r>
              <a:rPr lang="fa-IR" sz="1600" b="1" dirty="0">
                <a:solidFill>
                  <a:schemeClr val="tx1"/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.   </a:t>
            </a:r>
            <a:endParaRPr lang="en-GB" sz="1600" b="1" dirty="0">
              <a:solidFill>
                <a:schemeClr val="tx1"/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1082615" y="2410142"/>
            <a:ext cx="485814" cy="324040"/>
          </a:xfrm>
          <a:prstGeom prst="rightArrow">
            <a:avLst>
              <a:gd name="adj1" fmla="val 50000"/>
              <a:gd name="adj2" fmla="val 417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7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6" grpId="0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ذینفع نهایی و </a:t>
            </a:r>
            <a:r>
              <a:rPr lang="fa-IR" dirty="0" smtClean="0"/>
              <a:t>گیرنده وجه در ردیف تامین سرانه دانش آموزی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F90C5C-56D4-B5CD-BA79-1CB8B0FCA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1437179"/>
            <a:ext cx="3257240" cy="1445649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5BBAEF39-E713-5B3C-DD12-FB666E891287}"/>
              </a:ext>
            </a:extLst>
          </p:cNvPr>
          <p:cNvSpPr/>
          <p:nvPr/>
        </p:nvSpPr>
        <p:spPr>
          <a:xfrm rot="2577683">
            <a:off x="1490211" y="2981205"/>
            <a:ext cx="1438464" cy="965431"/>
          </a:xfrm>
          <a:prstGeom prst="rightArrow">
            <a:avLst>
              <a:gd name="adj1" fmla="val 36470"/>
              <a:gd name="adj2" fmla="val 4826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9EF67D0-6DD9-23E7-15E9-38A42AD8339F}"/>
              </a:ext>
            </a:extLst>
          </p:cNvPr>
          <p:cNvSpPr/>
          <p:nvPr/>
        </p:nvSpPr>
        <p:spPr>
          <a:xfrm>
            <a:off x="4657536" y="4494995"/>
            <a:ext cx="1438464" cy="965431"/>
          </a:xfrm>
          <a:prstGeom prst="rightArrow">
            <a:avLst>
              <a:gd name="adj1" fmla="val 36470"/>
              <a:gd name="adj2" fmla="val 4826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3A74606-511A-D2EB-A7B1-29D06998AD16}"/>
              </a:ext>
            </a:extLst>
          </p:cNvPr>
          <p:cNvSpPr/>
          <p:nvPr/>
        </p:nvSpPr>
        <p:spPr>
          <a:xfrm rot="19383056">
            <a:off x="8402742" y="3524567"/>
            <a:ext cx="1438464" cy="965431"/>
          </a:xfrm>
          <a:prstGeom prst="rightArrow">
            <a:avLst>
              <a:gd name="adj1" fmla="val 36470"/>
              <a:gd name="adj2" fmla="val 4826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F3A8F6-1E3F-8C57-EA78-B79519049FBF}"/>
              </a:ext>
            </a:extLst>
          </p:cNvPr>
          <p:cNvSpPr/>
          <p:nvPr/>
        </p:nvSpPr>
        <p:spPr>
          <a:xfrm>
            <a:off x="9625716" y="4748652"/>
            <a:ext cx="1823847" cy="1570755"/>
          </a:xfrm>
          <a:prstGeom prst="ellipse">
            <a:avLst/>
          </a:prstGeom>
          <a:noFill/>
          <a:ln w="41275">
            <a:solidFill>
              <a:srgbClr val="D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D60000"/>
                </a:solidFill>
                <a:cs typeface="B Mitra" panose="00000400000000000000" pitchFamily="2" charset="-78"/>
              </a:rPr>
              <a:t>ذینفع نهایی</a:t>
            </a:r>
            <a:endParaRPr lang="en-US" sz="2800" b="1" dirty="0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713B84E-F6F1-DEB7-7CBF-AA4FC0536FEB}"/>
              </a:ext>
            </a:extLst>
          </p:cNvPr>
          <p:cNvSpPr/>
          <p:nvPr/>
        </p:nvSpPr>
        <p:spPr>
          <a:xfrm rot="16200000">
            <a:off x="10496195" y="3724699"/>
            <a:ext cx="1021416" cy="885321"/>
          </a:xfrm>
          <a:prstGeom prst="rightArrow">
            <a:avLst>
              <a:gd name="adj1" fmla="val 36470"/>
              <a:gd name="adj2" fmla="val 48266"/>
            </a:avLst>
          </a:prstGeom>
          <a:solidFill>
            <a:srgbClr val="FF0000"/>
          </a:solidFill>
          <a:ln w="412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B9F365-2041-9F5B-01D4-92031CA3BC98}"/>
              </a:ext>
            </a:extLst>
          </p:cNvPr>
          <p:cNvSpPr/>
          <p:nvPr/>
        </p:nvSpPr>
        <p:spPr>
          <a:xfrm>
            <a:off x="6702406" y="1475723"/>
            <a:ext cx="1823847" cy="1570755"/>
          </a:xfrm>
          <a:prstGeom prst="ellipse">
            <a:avLst/>
          </a:prstGeom>
          <a:noFill/>
          <a:ln w="41275">
            <a:solidFill>
              <a:srgbClr val="D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D60000"/>
                </a:solidFill>
                <a:cs typeface="B Mitra" panose="00000400000000000000" pitchFamily="2" charset="-78"/>
              </a:rPr>
              <a:t>گیرنده وجه</a:t>
            </a:r>
            <a:endParaRPr lang="en-US" sz="2800" b="1" dirty="0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242D701-D9B4-3464-7902-BBFF1D4C6799}"/>
              </a:ext>
            </a:extLst>
          </p:cNvPr>
          <p:cNvSpPr/>
          <p:nvPr/>
        </p:nvSpPr>
        <p:spPr>
          <a:xfrm rot="5400000">
            <a:off x="6124774" y="2872197"/>
            <a:ext cx="1021416" cy="885321"/>
          </a:xfrm>
          <a:prstGeom prst="rightArrow">
            <a:avLst>
              <a:gd name="adj1" fmla="val 36470"/>
              <a:gd name="adj2" fmla="val 48266"/>
            </a:avLst>
          </a:prstGeom>
          <a:solidFill>
            <a:srgbClr val="FF0000"/>
          </a:solidFill>
          <a:ln w="412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24" y="1475723"/>
            <a:ext cx="2112158" cy="2112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22" y="4020265"/>
            <a:ext cx="2105207" cy="2105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86" y="4050726"/>
            <a:ext cx="2163428" cy="15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1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ذینفع نهایی و گیرنده وجه یارانه دارو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B9EF1-F281-C435-326F-06FFDCEAD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89" y="3766467"/>
            <a:ext cx="2263317" cy="2263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474FDE-0037-6A15-DC71-0E8EA70EB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55" y="1548942"/>
            <a:ext cx="1960390" cy="1960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4441-C2E8-6360-1B6F-0A3D799BE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5" y="3953326"/>
            <a:ext cx="1939351" cy="17779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F90C5C-56D4-B5CD-BA79-1CB8B0FCA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1437179"/>
            <a:ext cx="3257240" cy="1445649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5BBAEF39-E713-5B3C-DD12-FB666E891287}"/>
              </a:ext>
            </a:extLst>
          </p:cNvPr>
          <p:cNvSpPr/>
          <p:nvPr/>
        </p:nvSpPr>
        <p:spPr>
          <a:xfrm rot="2577683">
            <a:off x="1490211" y="2981205"/>
            <a:ext cx="1438464" cy="965431"/>
          </a:xfrm>
          <a:prstGeom prst="rightArrow">
            <a:avLst>
              <a:gd name="adj1" fmla="val 36470"/>
              <a:gd name="adj2" fmla="val 4826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9EF67D0-6DD9-23E7-15E9-38A42AD8339F}"/>
              </a:ext>
            </a:extLst>
          </p:cNvPr>
          <p:cNvSpPr/>
          <p:nvPr/>
        </p:nvSpPr>
        <p:spPr>
          <a:xfrm>
            <a:off x="4657536" y="4494995"/>
            <a:ext cx="1438464" cy="965431"/>
          </a:xfrm>
          <a:prstGeom prst="rightArrow">
            <a:avLst>
              <a:gd name="adj1" fmla="val 36470"/>
              <a:gd name="adj2" fmla="val 4826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3A74606-511A-D2EB-A7B1-29D06998AD16}"/>
              </a:ext>
            </a:extLst>
          </p:cNvPr>
          <p:cNvSpPr/>
          <p:nvPr/>
        </p:nvSpPr>
        <p:spPr>
          <a:xfrm rot="19383056">
            <a:off x="8402742" y="3524567"/>
            <a:ext cx="1438464" cy="965431"/>
          </a:xfrm>
          <a:prstGeom prst="rightArrow">
            <a:avLst>
              <a:gd name="adj1" fmla="val 36470"/>
              <a:gd name="adj2" fmla="val 4826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F3A8F6-1E3F-8C57-EA78-B79519049FBF}"/>
              </a:ext>
            </a:extLst>
          </p:cNvPr>
          <p:cNvSpPr/>
          <p:nvPr/>
        </p:nvSpPr>
        <p:spPr>
          <a:xfrm>
            <a:off x="9625716" y="4748652"/>
            <a:ext cx="1823847" cy="1570755"/>
          </a:xfrm>
          <a:prstGeom prst="ellipse">
            <a:avLst/>
          </a:prstGeom>
          <a:noFill/>
          <a:ln w="41275">
            <a:solidFill>
              <a:srgbClr val="D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D60000"/>
                </a:solidFill>
                <a:cs typeface="B Mitra" panose="00000400000000000000" pitchFamily="2" charset="-78"/>
              </a:rPr>
              <a:t>ذینفع نهایی</a:t>
            </a:r>
            <a:endParaRPr lang="en-US" sz="2800" b="1" dirty="0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713B84E-F6F1-DEB7-7CBF-AA4FC0536FEB}"/>
              </a:ext>
            </a:extLst>
          </p:cNvPr>
          <p:cNvSpPr/>
          <p:nvPr/>
        </p:nvSpPr>
        <p:spPr>
          <a:xfrm rot="16200000">
            <a:off x="10496195" y="3724699"/>
            <a:ext cx="1021416" cy="885321"/>
          </a:xfrm>
          <a:prstGeom prst="rightArrow">
            <a:avLst>
              <a:gd name="adj1" fmla="val 36470"/>
              <a:gd name="adj2" fmla="val 48266"/>
            </a:avLst>
          </a:prstGeom>
          <a:solidFill>
            <a:srgbClr val="FF0000"/>
          </a:solidFill>
          <a:ln w="412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B9F365-2041-9F5B-01D4-92031CA3BC98}"/>
              </a:ext>
            </a:extLst>
          </p:cNvPr>
          <p:cNvSpPr/>
          <p:nvPr/>
        </p:nvSpPr>
        <p:spPr>
          <a:xfrm>
            <a:off x="6702406" y="1475723"/>
            <a:ext cx="1823847" cy="1570755"/>
          </a:xfrm>
          <a:prstGeom prst="ellipse">
            <a:avLst/>
          </a:prstGeom>
          <a:noFill/>
          <a:ln w="41275">
            <a:solidFill>
              <a:srgbClr val="D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D60000"/>
                </a:solidFill>
                <a:cs typeface="B Mitra" panose="00000400000000000000" pitchFamily="2" charset="-78"/>
              </a:rPr>
              <a:t>گیرنده وجه</a:t>
            </a:r>
            <a:endParaRPr lang="en-US" sz="2800" b="1" dirty="0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242D701-D9B4-3464-7902-BBFF1D4C6799}"/>
              </a:ext>
            </a:extLst>
          </p:cNvPr>
          <p:cNvSpPr/>
          <p:nvPr/>
        </p:nvSpPr>
        <p:spPr>
          <a:xfrm rot="5400000">
            <a:off x="6124774" y="2872197"/>
            <a:ext cx="1021416" cy="885321"/>
          </a:xfrm>
          <a:prstGeom prst="rightArrow">
            <a:avLst>
              <a:gd name="adj1" fmla="val 36470"/>
              <a:gd name="adj2" fmla="val 48266"/>
            </a:avLst>
          </a:prstGeom>
          <a:solidFill>
            <a:srgbClr val="FF0000"/>
          </a:solidFill>
          <a:ln w="412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D6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02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1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AE65C-DA66-D283-9A05-BA1B9D401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D423-25D5-B440-6E62-F1E4B016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احراز هویت </a:t>
            </a:r>
            <a:r>
              <a:rPr lang="fa-IR" dirty="0"/>
              <a:t>گیرنده وجه یا ذینفع نهایی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38859-3383-FCE7-55BD-7B483E72593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A0B28-7FF0-7D7C-C10D-051293E7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7E489-4729-F171-4834-EE3C6E42D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29" y="2366536"/>
            <a:ext cx="2295742" cy="2519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3EE22-9901-FFE5-EB24-499A0C409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09" y="2167219"/>
            <a:ext cx="2612148" cy="261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EC7BF-0489-1F99-E682-FDA826BC5D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99" y="2473037"/>
            <a:ext cx="2515689" cy="230633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53094DBC-CD73-6DFD-A500-0783796D3485}"/>
              </a:ext>
            </a:extLst>
          </p:cNvPr>
          <p:cNvSpPr/>
          <p:nvPr/>
        </p:nvSpPr>
        <p:spPr>
          <a:xfrm>
            <a:off x="1267517" y="1601463"/>
            <a:ext cx="2342331" cy="565756"/>
          </a:xfrm>
          <a:prstGeom prst="ellipse">
            <a:avLst/>
          </a:prstGeom>
          <a:solidFill>
            <a:schemeClr val="accent4"/>
          </a:solidFill>
          <a:ln w="158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شخصیت حقوقی</a:t>
            </a:r>
            <a:endParaRPr lang="fa-IR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6C3DD2B-B61E-022C-6453-A7592872470E}"/>
              </a:ext>
            </a:extLst>
          </p:cNvPr>
          <p:cNvSpPr/>
          <p:nvPr/>
        </p:nvSpPr>
        <p:spPr>
          <a:xfrm>
            <a:off x="1267516" y="5088857"/>
            <a:ext cx="2342331" cy="823569"/>
          </a:xfrm>
          <a:prstGeom prst="ellipse">
            <a:avLst/>
          </a:prstGeom>
          <a:solidFill>
            <a:schemeClr val="accent4"/>
          </a:solidFill>
          <a:ln w="158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شناسه ملی شخصیت حقوقی</a:t>
            </a:r>
            <a:endParaRPr lang="fa-IR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4D11184-4AAC-F263-9030-083DDA8CC078}"/>
              </a:ext>
            </a:extLst>
          </p:cNvPr>
          <p:cNvSpPr/>
          <p:nvPr/>
        </p:nvSpPr>
        <p:spPr>
          <a:xfrm>
            <a:off x="4786572" y="1601463"/>
            <a:ext cx="2342331" cy="565756"/>
          </a:xfrm>
          <a:prstGeom prst="ellipse">
            <a:avLst/>
          </a:prstGeom>
          <a:solidFill>
            <a:schemeClr val="accent4"/>
          </a:solidFill>
          <a:ln w="158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شخصیت حقیقی</a:t>
            </a:r>
            <a:endParaRPr lang="fa-IR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FB74532-0988-C353-C8EB-E3D1CDFB4B44}"/>
              </a:ext>
            </a:extLst>
          </p:cNvPr>
          <p:cNvSpPr/>
          <p:nvPr/>
        </p:nvSpPr>
        <p:spPr>
          <a:xfrm>
            <a:off x="8582152" y="1601463"/>
            <a:ext cx="2342331" cy="565756"/>
          </a:xfrm>
          <a:prstGeom prst="ellipse">
            <a:avLst/>
          </a:prstGeom>
          <a:solidFill>
            <a:schemeClr val="accent4"/>
          </a:solidFill>
          <a:ln w="158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کسب‌وکار حقیقی</a:t>
            </a:r>
            <a:endParaRPr lang="fa-IR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877033B7-BA1A-73A4-9152-073C3566CA23}"/>
              </a:ext>
            </a:extLst>
          </p:cNvPr>
          <p:cNvSpPr/>
          <p:nvPr/>
        </p:nvSpPr>
        <p:spPr>
          <a:xfrm>
            <a:off x="4924834" y="5088857"/>
            <a:ext cx="2342331" cy="823569"/>
          </a:xfrm>
          <a:prstGeom prst="ellipse">
            <a:avLst/>
          </a:prstGeom>
          <a:solidFill>
            <a:schemeClr val="accent4"/>
          </a:solidFill>
          <a:ln w="158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کد ملی</a:t>
            </a:r>
            <a:endParaRPr lang="fa-IR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D6803068-524D-F9DC-82D8-FA87BF5EFF44}"/>
              </a:ext>
            </a:extLst>
          </p:cNvPr>
          <p:cNvSpPr/>
          <p:nvPr/>
        </p:nvSpPr>
        <p:spPr>
          <a:xfrm>
            <a:off x="8763377" y="5088857"/>
            <a:ext cx="2342331" cy="823569"/>
          </a:xfrm>
          <a:prstGeom prst="ellipse">
            <a:avLst/>
          </a:prstGeom>
          <a:solidFill>
            <a:schemeClr val="accent4"/>
          </a:solidFill>
          <a:ln w="158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chemeClr val="accent5">
                    <a:lumMod val="5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شناسه مالیاتی</a:t>
            </a:r>
            <a:endParaRPr lang="fa-IR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تصویری از پنل </a:t>
            </a:r>
            <a:r>
              <a:rPr lang="fa-IR" dirty="0" smtClean="0"/>
              <a:t>دستگاه </a:t>
            </a:r>
            <a:r>
              <a:rPr lang="fa-IR" dirty="0"/>
              <a:t>اجرایی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D3EFE-8757-FA99-BB93-6C45265C3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749" y="1134422"/>
            <a:ext cx="11363705" cy="511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تعریف و مدیریت حسابهای بانکی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93" y="974404"/>
            <a:ext cx="12269694" cy="50509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612" y="6081950"/>
            <a:ext cx="11373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مانده </a:t>
            </a:r>
            <a:r>
              <a:rPr lang="fa-IR" dirty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پولی: موجودی ریالی </a:t>
            </a:r>
            <a:r>
              <a:rPr lang="fa-IR" dirty="0" smtClean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حساب.         مانده </a:t>
            </a:r>
            <a:r>
              <a:rPr lang="fa-IR" dirty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حد اعتباری: مبلغ اعتباری که از سمت خزانه اختصاص داده </a:t>
            </a:r>
            <a:r>
              <a:rPr lang="fa-IR" dirty="0" smtClean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میشود       مانده </a:t>
            </a:r>
            <a:r>
              <a:rPr lang="fa-IR" dirty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مسدودی کاربری: مانده که توسط کاربر مسدود </a:t>
            </a:r>
            <a:r>
              <a:rPr lang="fa-IR" dirty="0" smtClean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میشود</a:t>
            </a:r>
          </a:p>
          <a:p>
            <a:pPr algn="r" rtl="1"/>
            <a:r>
              <a:rPr lang="fa-IR" dirty="0" smtClean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مانده </a:t>
            </a:r>
            <a:r>
              <a:rPr lang="fa-IR" dirty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مسدودی سیستمی:معمولا روی حساب دستگاه ها </a:t>
            </a:r>
            <a:r>
              <a:rPr lang="fa-IR" dirty="0" smtClean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نمیباشد.    </a:t>
            </a:r>
            <a:r>
              <a:rPr lang="fa-IR" dirty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 </a:t>
            </a:r>
            <a:r>
              <a:rPr lang="fa-IR" dirty="0" smtClean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   مانده </a:t>
            </a:r>
            <a:r>
              <a:rPr lang="fa-IR" dirty="0">
                <a:solidFill>
                  <a:srgbClr val="091E42"/>
                </a:solidFill>
                <a:latin typeface="Shabnam"/>
                <a:cs typeface="B Mitra" panose="00000400000000000000" pitchFamily="2" charset="-78"/>
              </a:rPr>
              <a:t>اعتبار:مانده ای که از سمت اداره عملیات ریالی اختصاص داده میشود</a:t>
            </a:r>
            <a:endParaRPr lang="fa-IR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07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D93E6-748F-C279-6A6F-BC049E59E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8" y="0"/>
            <a:ext cx="7461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219D4-8C0B-9CBB-37F3-3EA5B6C23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389123" y="2955206"/>
            <a:ext cx="6603533" cy="1002220"/>
          </a:xfrm>
        </p:spPr>
        <p:txBody>
          <a:bodyPr>
            <a:normAutofit fontScale="90000"/>
          </a:bodyPr>
          <a:lstStyle/>
          <a:p>
            <a:r>
              <a:rPr lang="fa-IR" dirty="0"/>
              <a:t>تصویری از پنل درخواست صدور حواله </a:t>
            </a:r>
            <a:r>
              <a:rPr lang="fa-IR" dirty="0" smtClean="0"/>
              <a:t>پرداخت به ذی نفعان نهایی</a:t>
            </a:r>
            <a:endParaRPr lang="fa-I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49F26-BF1E-8821-7B82-2AF35999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45FA1294-5277-E5B9-1D9A-119EFC71E753}"/>
              </a:ext>
            </a:extLst>
          </p:cNvPr>
          <p:cNvSpPr/>
          <p:nvPr/>
        </p:nvSpPr>
        <p:spPr>
          <a:xfrm>
            <a:off x="6200274" y="866273"/>
            <a:ext cx="3429409" cy="65772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ounded Rectangle 26">
            <a:extLst>
              <a:ext uri="{FF2B5EF4-FFF2-40B4-BE49-F238E27FC236}">
                <a16:creationId xmlns:a16="http://schemas.microsoft.com/office/drawing/2014/main" id="{45FA1294-5277-E5B9-1D9A-119EFC71E753}"/>
              </a:ext>
            </a:extLst>
          </p:cNvPr>
          <p:cNvSpPr/>
          <p:nvPr/>
        </p:nvSpPr>
        <p:spPr>
          <a:xfrm>
            <a:off x="2934447" y="874295"/>
            <a:ext cx="3249165" cy="65772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45FA1294-5277-E5B9-1D9A-119EFC71E753}"/>
              </a:ext>
            </a:extLst>
          </p:cNvPr>
          <p:cNvSpPr/>
          <p:nvPr/>
        </p:nvSpPr>
        <p:spPr>
          <a:xfrm>
            <a:off x="6200273" y="1581574"/>
            <a:ext cx="3429411" cy="65772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45FA1294-5277-E5B9-1D9A-119EFC71E753}"/>
              </a:ext>
            </a:extLst>
          </p:cNvPr>
          <p:cNvSpPr/>
          <p:nvPr/>
        </p:nvSpPr>
        <p:spPr>
          <a:xfrm>
            <a:off x="2934446" y="1552787"/>
            <a:ext cx="3265827" cy="65772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45FA1294-5277-E5B9-1D9A-119EFC71E753}"/>
              </a:ext>
            </a:extLst>
          </p:cNvPr>
          <p:cNvSpPr/>
          <p:nvPr/>
        </p:nvSpPr>
        <p:spPr>
          <a:xfrm>
            <a:off x="6183612" y="2382110"/>
            <a:ext cx="3446071" cy="65772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45FA1294-5277-E5B9-1D9A-119EFC71E753}"/>
              </a:ext>
            </a:extLst>
          </p:cNvPr>
          <p:cNvSpPr/>
          <p:nvPr/>
        </p:nvSpPr>
        <p:spPr>
          <a:xfrm>
            <a:off x="6178875" y="3072393"/>
            <a:ext cx="3446071" cy="65772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60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انتقال اعتبار ماده 75 قانون محاسبات عمومی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683" y="0"/>
            <a:ext cx="7989141" cy="688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بند (ب) ماده (13) برنامه هفتم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9370" y="1437179"/>
            <a:ext cx="11368955" cy="4522235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sz="2900" b="0" dirty="0">
                <a:solidFill>
                  <a:srgbClr val="FF0000"/>
                </a:solidFill>
              </a:rPr>
              <a:t>ایجاد نظام یکپارچه و هوشمند مدیریت مالی دولت </a:t>
            </a:r>
            <a:r>
              <a:rPr lang="fa-IR" sz="2900" b="0" dirty="0"/>
              <a:t>توسط سازمان با همکاری وزارت امور اقتصادی و دارایی و بانک مرکزی:</a:t>
            </a:r>
          </a:p>
          <a:p>
            <a:pPr marL="0" indent="0" algn="just">
              <a:buNone/>
            </a:pPr>
            <a:r>
              <a:rPr lang="fa-IR" sz="2900" b="0" dirty="0"/>
              <a:t>1- </a:t>
            </a:r>
            <a:r>
              <a:rPr lang="fa-IR" sz="2900" b="0" dirty="0">
                <a:solidFill>
                  <a:srgbClr val="FF0000"/>
                </a:solidFill>
              </a:rPr>
              <a:t>تخصیص</a:t>
            </a:r>
            <a:r>
              <a:rPr lang="fa-IR" sz="2900" b="0" dirty="0"/>
              <a:t> اعتبارات از محل منابع عمومی و اختصاصی در قالب </a:t>
            </a:r>
            <a:r>
              <a:rPr lang="fa-IR" sz="2900" b="0" dirty="0">
                <a:solidFill>
                  <a:srgbClr val="FF0000"/>
                </a:solidFill>
              </a:rPr>
              <a:t>اعتبار الکترونیکی </a:t>
            </a:r>
            <a:endParaRPr lang="fa-IR" sz="2900" b="0" dirty="0"/>
          </a:p>
          <a:p>
            <a:pPr marL="0" indent="0" algn="just">
              <a:buNone/>
            </a:pPr>
            <a:r>
              <a:rPr lang="fa-IR" sz="2900" b="0" dirty="0"/>
              <a:t>2- </a:t>
            </a:r>
            <a:r>
              <a:rPr lang="fa-IR" sz="2900" b="0" dirty="0">
                <a:solidFill>
                  <a:srgbClr val="FF0000"/>
                </a:solidFill>
              </a:rPr>
              <a:t>تضمین نقدشوندگی اعتبار توسط خزانه‌داری کل کشور </a:t>
            </a:r>
            <a:r>
              <a:rPr lang="fa-IR" sz="2900" b="0" dirty="0"/>
              <a:t>در سقف تخصیص‌های ابلاغی</a:t>
            </a:r>
          </a:p>
          <a:p>
            <a:pPr marL="0" indent="0" algn="just">
              <a:buNone/>
            </a:pPr>
            <a:r>
              <a:rPr lang="fa-IR" sz="2900" b="0" dirty="0"/>
              <a:t>3- </a:t>
            </a:r>
            <a:r>
              <a:rPr lang="fa-IR" sz="2900" b="0" dirty="0">
                <a:solidFill>
                  <a:srgbClr val="FF0000"/>
                </a:solidFill>
              </a:rPr>
              <a:t>تمام پرداخت‌های دولت </a:t>
            </a:r>
            <a:r>
              <a:rPr lang="fa-IR" sz="2900" b="0" dirty="0"/>
              <a:t>توسط خزانه‌داری کل کشور </a:t>
            </a:r>
            <a:r>
              <a:rPr lang="fa-IR" sz="2900" b="0" dirty="0">
                <a:solidFill>
                  <a:srgbClr val="FF0000"/>
                </a:solidFill>
              </a:rPr>
              <a:t>در وجه ذی‌نفع نهایی</a:t>
            </a:r>
          </a:p>
          <a:p>
            <a:pPr marL="0" indent="0" algn="just">
              <a:buNone/>
            </a:pPr>
            <a:r>
              <a:rPr lang="fa-IR" sz="2800" b="0" dirty="0"/>
              <a:t>آئین‌نامه اجرایی این بند ظرف شش‌ماه به تصویب هیات وزیران می‌رسد</a:t>
            </a:r>
            <a:r>
              <a:rPr lang="fa-IR" sz="2800" b="0" dirty="0" smtClean="0"/>
              <a:t>.</a:t>
            </a:r>
            <a:endParaRPr lang="fa-IR" sz="2800" b="0" dirty="0"/>
          </a:p>
        </p:txBody>
      </p:sp>
    </p:spTree>
    <p:extLst>
      <p:ext uri="{BB962C8B-B14F-4D97-AF65-F5344CB8AC3E}">
        <p14:creationId xmlns:p14="http://schemas.microsoft.com/office/powerpoint/2010/main" val="19603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037CA-C41E-C64C-9E87-034CC5B3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A9B3-89F5-8111-C358-DEABC398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تمرکز زدایی در کنار شفافیت مالی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42FA6-5B4C-4182-5BB5-0BADE0BD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0CBB4-FE01-6F8B-DC19-33E33011F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91" y="2374255"/>
            <a:ext cx="8179580" cy="361442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D215CFA-3F5A-1E83-7C9F-79C9C8B3E9C6}"/>
              </a:ext>
            </a:extLst>
          </p:cNvPr>
          <p:cNvSpPr/>
          <p:nvPr/>
        </p:nvSpPr>
        <p:spPr>
          <a:xfrm>
            <a:off x="4954380" y="4803822"/>
            <a:ext cx="3709947" cy="7340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8CA21-6CE8-C409-6F7F-4CED708F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984" y="1411256"/>
            <a:ext cx="2629267" cy="422969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075591-2F1A-090A-0564-73F2D3C6ED79}"/>
              </a:ext>
            </a:extLst>
          </p:cNvPr>
          <p:cNvSpPr/>
          <p:nvPr/>
        </p:nvSpPr>
        <p:spPr>
          <a:xfrm>
            <a:off x="9672034" y="4436773"/>
            <a:ext cx="1859217" cy="7340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واحد مجری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49" y="1320800"/>
            <a:ext cx="11368955" cy="4805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a-IR" dirty="0"/>
              <a:t>به آن واحد سازمانی اطلاق می‌شود که دارای مأموریتی معین، خروجی‌های مشخص و شاخص‌های ارزیابی عملکرد اختصاصی و قابل‌سنجش است</a:t>
            </a:r>
            <a:r>
              <a:rPr lang="fa-IR" dirty="0" smtClean="0"/>
              <a:t>.</a:t>
            </a:r>
          </a:p>
          <a:p>
            <a:pPr lvl="1"/>
            <a:r>
              <a:rPr lang="fa-IR" dirty="0" smtClean="0"/>
              <a:t>قابلیت </a:t>
            </a:r>
            <a:r>
              <a:rPr lang="fa-IR" dirty="0"/>
              <a:t>قانونی و عملیاتی برای تفویض اختیارات مدیریتی و مالی به مدیر واحد، جهت اداره امور مربوطه.</a:t>
            </a:r>
            <a:endParaRPr lang="en-US" dirty="0"/>
          </a:p>
          <a:p>
            <a:pPr lvl="1"/>
            <a:r>
              <a:rPr lang="fa-IR" dirty="0" smtClean="0"/>
              <a:t>قابلیت </a:t>
            </a:r>
            <a:r>
              <a:rPr lang="fa-IR" dirty="0"/>
              <a:t>پایش (کنترل) فرآیند و نیز امکان ثبت و گزارش‌دهی کمّی عملکرد به شیوه داده‌محور (بر اساس خروجی‌ها و نتایج).</a:t>
            </a:r>
            <a:endParaRPr lang="en-US" dirty="0"/>
          </a:p>
          <a:p>
            <a:pPr lvl="1"/>
            <a:r>
              <a:rPr lang="fa-IR" dirty="0"/>
              <a:t>امکان ارتقای بهره‌وری از طریق اداره واحد به شیوه جبران خدمتِ رقابتی و مبتنی بر نتایج</a:t>
            </a:r>
            <a:r>
              <a:rPr lang="fa-IR" dirty="0" smtClean="0"/>
              <a:t>.</a:t>
            </a:r>
          </a:p>
          <a:p>
            <a:r>
              <a:rPr lang="fa-IR" dirty="0"/>
              <a:t>ارائه </a:t>
            </a:r>
            <a:r>
              <a:rPr lang="fa-IR" b="1" dirty="0">
                <a:solidFill>
                  <a:srgbClr val="C00000"/>
                </a:solidFill>
              </a:rPr>
              <a:t>درخواست تخصیص </a:t>
            </a:r>
            <a:r>
              <a:rPr lang="fa-IR" dirty="0"/>
              <a:t>با تایید رئیس دستگاه اجرایی </a:t>
            </a:r>
            <a:r>
              <a:rPr lang="fa-IR" b="1" dirty="0">
                <a:solidFill>
                  <a:srgbClr val="C00000"/>
                </a:solidFill>
              </a:rPr>
              <a:t>قابل تفویض به مدیر واحد مجری</a:t>
            </a:r>
            <a:r>
              <a:rPr lang="fa-IR" dirty="0"/>
              <a:t> </a:t>
            </a:r>
            <a:r>
              <a:rPr lang="fa-IR" dirty="0" smtClean="0"/>
              <a:t>است.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3" y="179921"/>
            <a:ext cx="11360800" cy="943200"/>
          </a:xfrm>
        </p:spPr>
        <p:txBody>
          <a:bodyPr/>
          <a:lstStyle/>
          <a:p>
            <a:pPr algn="r"/>
            <a:r>
              <a:rPr lang="fa-IR" dirty="0"/>
              <a:t>نمونه تکراری صدور 2 </a:t>
            </a:r>
            <a:r>
              <a:rPr lang="fa-IR" dirty="0" err="1"/>
              <a:t>شناسه</a:t>
            </a:r>
            <a:r>
              <a:rPr lang="fa-IR" dirty="0"/>
              <a:t> یکتا برای یک مدرسه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2722" y="1123122"/>
            <a:ext cx="12119279" cy="5682033"/>
            <a:chOff x="56271" y="1004097"/>
            <a:chExt cx="9089459" cy="40550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980"/>
            <a:stretch/>
          </p:blipFill>
          <p:spPr>
            <a:xfrm>
              <a:off x="56271" y="1088334"/>
              <a:ext cx="4467964" cy="39311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7155" y="1004097"/>
              <a:ext cx="4618575" cy="405509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931" y="1173464"/>
            <a:ext cx="1639343" cy="639149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5" y="1169167"/>
            <a:ext cx="1655000" cy="647744"/>
          </a:xfrm>
          <a:prstGeom prst="rect">
            <a:avLst/>
          </a:prstGeom>
          <a:ln>
            <a:solidFill>
              <a:srgbClr val="111111"/>
            </a:solidFill>
          </a:ln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>
          <a:xfrm flipH="1" flipV="1">
            <a:off x="1726135" y="1493039"/>
            <a:ext cx="1084079" cy="66762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1"/>
          </p:cNvCxnSpPr>
          <p:nvPr/>
        </p:nvCxnSpPr>
        <p:spPr>
          <a:xfrm flipV="1">
            <a:off x="9558423" y="1493039"/>
            <a:ext cx="921508" cy="66762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4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781" y="1482677"/>
            <a:ext cx="4479532" cy="2229719"/>
          </a:xfrm>
        </p:spPr>
        <p:txBody>
          <a:bodyPr>
            <a:normAutofit/>
          </a:bodyPr>
          <a:lstStyle/>
          <a:p>
            <a:pPr algn="r"/>
            <a:r>
              <a:rPr lang="fa-IR" dirty="0"/>
              <a:t>حساب واحد با </a:t>
            </a:r>
            <a:r>
              <a:rPr lang="fa-IR" dirty="0" err="1"/>
              <a:t>شناسه</a:t>
            </a:r>
            <a:r>
              <a:rPr lang="fa-IR" dirty="0"/>
              <a:t> یکتای متفاوت </a:t>
            </a:r>
            <a:r>
              <a:rPr lang="fa-IR" sz="2400" dirty="0"/>
              <a:t>(ردیف سه)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5" y="146597"/>
            <a:ext cx="7120844" cy="6588112"/>
          </a:xfrm>
          <a:prstGeom prst="rect">
            <a:avLst/>
          </a:prstGeom>
          <a:ln>
            <a:solidFill>
              <a:srgbClr val="080808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856035" y="786861"/>
            <a:ext cx="3164731" cy="82144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ounded Rectangle 6"/>
          <p:cNvSpPr/>
          <p:nvPr/>
        </p:nvSpPr>
        <p:spPr>
          <a:xfrm>
            <a:off x="872940" y="1608308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889845" y="2178997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872940" y="2749686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856035" y="3315474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ounded Rectangle 11"/>
          <p:cNvSpPr/>
          <p:nvPr/>
        </p:nvSpPr>
        <p:spPr>
          <a:xfrm>
            <a:off x="838352" y="3888616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ounded Rectangle 12"/>
          <p:cNvSpPr/>
          <p:nvPr/>
        </p:nvSpPr>
        <p:spPr>
          <a:xfrm>
            <a:off x="855257" y="4459305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838352" y="5029994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/>
          <p:cNvSpPr/>
          <p:nvPr/>
        </p:nvSpPr>
        <p:spPr>
          <a:xfrm>
            <a:off x="821447" y="5595782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ounded Rectangle 15"/>
          <p:cNvSpPr/>
          <p:nvPr/>
        </p:nvSpPr>
        <p:spPr>
          <a:xfrm>
            <a:off x="821447" y="6165246"/>
            <a:ext cx="3164731" cy="5706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819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>پرداخت مستقیم اعتبارات تملک دارایی سرمایه‌ای به ذی‌نفعان نهایی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484787"/>
            <a:ext cx="5036288" cy="4641379"/>
          </a:xfrm>
        </p:spPr>
        <p:txBody>
          <a:bodyPr>
            <a:normAutofit/>
          </a:bodyPr>
          <a:lstStyle/>
          <a:p>
            <a:r>
              <a:rPr lang="fa-IR" dirty="0"/>
              <a:t>مزایا:</a:t>
            </a:r>
          </a:p>
          <a:p>
            <a:pPr lvl="1"/>
            <a:r>
              <a:rPr lang="fa-IR" dirty="0"/>
              <a:t>امکان پذیری رصد پیشرفت پروژه های عمرانی</a:t>
            </a:r>
          </a:p>
          <a:p>
            <a:pPr lvl="1"/>
            <a:r>
              <a:rPr lang="fa-IR" dirty="0"/>
              <a:t>تسریع در واریز پول به حساب پیمانکار </a:t>
            </a:r>
          </a:p>
          <a:p>
            <a:pPr lvl="1"/>
            <a:r>
              <a:rPr lang="fa-IR" dirty="0"/>
              <a:t>جلوگیری از انحراف پول به سمت پروژه های با اولویت پایین</a:t>
            </a:r>
          </a:p>
          <a:p>
            <a:pPr lvl="1"/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3862437" y="1666742"/>
          <a:ext cx="9906726" cy="446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899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80280C-7219-413E-B28E-E573B9CF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A80280C-7219-413E-B28E-E573B9CFD4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B1A95D-FE80-468E-9B5C-E67E6A44A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61B1A95D-FE80-468E-9B5C-E67E6A44AA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C0385A-1D72-4C84-B30D-F4D94D9FD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80C0385A-1D72-4C84-B30D-F4D94D9FD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3D0EC7-9972-4085-9FC2-0D7B4A621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B13D0EC7-9972-4085-9FC2-0D7B4A6213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C848C1-E6CF-47ED-B32B-CE7BA9575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35C848C1-E6CF-47ED-B32B-CE7BA95752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B48CC6-D77D-4C33-B8D6-642542795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4EB48CC6-D77D-4C33-B8D6-6425427953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Graphic spid="6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نتایج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ایجاد داده های ثبتی مبنا و </a:t>
            </a:r>
            <a:r>
              <a:rPr lang="en-US" dirty="0" smtClean="0"/>
              <a:t>Real time</a:t>
            </a:r>
            <a:r>
              <a:rPr lang="fa-IR" dirty="0" smtClean="0"/>
              <a:t> از عملکرد بودجه</a:t>
            </a:r>
          </a:p>
          <a:p>
            <a:r>
              <a:rPr lang="fa-IR" dirty="0" smtClean="0"/>
              <a:t>جلوگیری </a:t>
            </a:r>
            <a:r>
              <a:rPr lang="fa-IR" dirty="0"/>
              <a:t>از رسوب منابعِ گران تامین مالی شده، در حساب دستگاه‌های اجرایی</a:t>
            </a:r>
          </a:p>
          <a:p>
            <a:r>
              <a:rPr lang="fa-IR" dirty="0"/>
              <a:t>مدیریت نقدینگی دولت تا پیش </a:t>
            </a:r>
            <a:r>
              <a:rPr lang="fa-IR" dirty="0"/>
              <a:t>از زمان واقعی واریز منابع به ذینفع </a:t>
            </a:r>
            <a:r>
              <a:rPr lang="fa-IR" dirty="0"/>
              <a:t>نهایی</a:t>
            </a:r>
          </a:p>
          <a:p>
            <a:r>
              <a:rPr lang="fa-IR" dirty="0"/>
              <a:t>امکان افزایش عدم تمرکز بخشی یا منطقه‌ای در راستای اجرای بودجه‌ریزی مبتنی بر عملکرد </a:t>
            </a:r>
            <a:r>
              <a:rPr lang="fa-IR" dirty="0" smtClean="0"/>
              <a:t>همزمان با افزایش شفافیت </a:t>
            </a:r>
            <a:endParaRPr lang="en-US" dirty="0">
              <a:solidFill>
                <a:srgbClr val="C00000"/>
              </a:solidFill>
            </a:endParaRPr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67646"/>
            <a:ext cx="9144000" cy="3609153"/>
          </a:xfrm>
        </p:spPr>
        <p:txBody>
          <a:bodyPr/>
          <a:lstStyle/>
          <a:p>
            <a:r>
              <a:rPr lang="fa-IR" dirty="0" smtClean="0"/>
              <a:t>اقدامات پیش رو در استقرار سامانه مدیریت حساب برنامه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439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زمان‌بندی </a:t>
            </a:r>
            <a:r>
              <a:rPr lang="fa-IR" dirty="0" smtClean="0"/>
              <a:t>اجرایی استقرار سکوی یکپارچه مدیریت مالی دولت </a:t>
            </a:r>
            <a:endParaRPr lang="fa-I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428434"/>
              </p:ext>
            </p:extLst>
          </p:nvPr>
        </p:nvGraphicFramePr>
        <p:xfrm>
          <a:off x="1625600" y="1437180"/>
          <a:ext cx="9563644" cy="4503432"/>
        </p:xfrm>
        <a:graphic>
          <a:graphicData uri="http://schemas.openxmlformats.org/drawingml/2006/table">
            <a:tbl>
              <a:tblPr rtl="1" firstRow="1" firstCol="1" bandRow="1"/>
              <a:tblGrid>
                <a:gridCol w="6037157">
                  <a:extLst>
                    <a:ext uri="{9D8B030D-6E8A-4147-A177-3AD203B41FA5}">
                      <a16:colId xmlns:a16="http://schemas.microsoft.com/office/drawing/2014/main" val="128751775"/>
                    </a:ext>
                  </a:extLst>
                </a:gridCol>
                <a:gridCol w="3526487">
                  <a:extLst>
                    <a:ext uri="{9D8B030D-6E8A-4147-A177-3AD203B41FA5}">
                      <a16:colId xmlns:a16="http://schemas.microsoft.com/office/drawing/2014/main" val="1471870412"/>
                    </a:ext>
                  </a:extLst>
                </a:gridCol>
              </a:tblGrid>
              <a:tr h="90038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موضوع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زمان شروع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48944"/>
                  </a:ext>
                </a:extLst>
              </a:tr>
              <a:tr h="533811">
                <a:tc>
                  <a:txBody>
                    <a:bodyPr/>
                    <a:lstStyle/>
                    <a:p>
                      <a:pPr marL="0" marR="0" indent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خدمات حمایت اجتماعی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آبان‌ماه 1404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150251"/>
                  </a:ext>
                </a:extLst>
              </a:tr>
              <a:tr h="651049">
                <a:tc>
                  <a:txBody>
                    <a:bodyPr/>
                    <a:lstStyle/>
                    <a:p>
                      <a:pPr marL="0" marR="0" indent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خدمات بیمه‌های اجتماعی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آذر‌ماه 1404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66694"/>
                  </a:ext>
                </a:extLst>
              </a:tr>
              <a:tr h="533811">
                <a:tc>
                  <a:txBody>
                    <a:bodyPr/>
                    <a:lstStyle/>
                    <a:p>
                      <a:pPr marL="0" marR="0" indent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خدمات دولت هوشمند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آذر‌ماه 1404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370674"/>
                  </a:ext>
                </a:extLst>
              </a:tr>
              <a:tr h="1350570">
                <a:tc>
                  <a:txBody>
                    <a:bodyPr/>
                    <a:lstStyle/>
                    <a:p>
                      <a:pPr marL="0" marR="0" indent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اعتبارات تملک دارائی‌های سرمایه‌ای (وزارت راه و شهرسازی، وزارت نیرو و وزارت بهداشت، درمان و آموزش پزشکی)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دی‌ماه 1404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520595"/>
                  </a:ext>
                </a:extLst>
              </a:tr>
              <a:tr h="533811">
                <a:tc>
                  <a:txBody>
                    <a:bodyPr/>
                    <a:lstStyle/>
                    <a:p>
                      <a:pPr marL="0" marR="0" indent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خدمات درمانی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fa-IR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Mitra" panose="00000400000000000000" pitchFamily="2" charset="-78"/>
                        </a:rPr>
                        <a:t>بهمن‌ماه 1404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06133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راه‌های ارتباطی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کانال بله                                            گروه پرسش و پاسخ در بله</a:t>
            </a:r>
          </a:p>
          <a:p>
            <a:endParaRPr lang="fa-IR" dirty="0"/>
          </a:p>
          <a:p>
            <a:r>
              <a:rPr lang="fa-IR" dirty="0" smtClean="0"/>
              <a:t>مسئول استقرار سامانه در امور سیاستگذاری و هوشمندسازی نظام مالی دولت</a:t>
            </a:r>
          </a:p>
          <a:p>
            <a:r>
              <a:rPr lang="fa-IR" dirty="0" smtClean="0"/>
              <a:t>مسئول استقرار سامانه در امور تحول دیجیتال و فناوری اطلاعات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F61-0975-52E7-B61F-DE58DBB6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پرداخت </a:t>
            </a:r>
            <a:r>
              <a:rPr lang="fa-IR" dirty="0"/>
              <a:t>اعتبارات مبتنی بر عملکرد به </a:t>
            </a:r>
            <a:r>
              <a:rPr lang="fa-IR" dirty="0" smtClean="0"/>
              <a:t>ذ‌ینفع </a:t>
            </a:r>
            <a:r>
              <a:rPr lang="fa-IR" dirty="0"/>
              <a:t>نهایی</a:t>
            </a:r>
            <a:endParaRPr lang="en-US" dirty="0"/>
          </a:p>
        </p:txBody>
      </p:sp>
      <p:sp>
        <p:nvSpPr>
          <p:cNvPr id="7" name="L-Shape 6">
            <a:extLst>
              <a:ext uri="{FF2B5EF4-FFF2-40B4-BE49-F238E27FC236}">
                <a16:creationId xmlns:a16="http://schemas.microsoft.com/office/drawing/2014/main" id="{907B8CBB-3C2B-80F2-04B9-E39554BA0803}"/>
              </a:ext>
            </a:extLst>
          </p:cNvPr>
          <p:cNvSpPr/>
          <p:nvPr/>
        </p:nvSpPr>
        <p:spPr>
          <a:xfrm rot="10800000">
            <a:off x="10166067" y="4656857"/>
            <a:ext cx="1818621" cy="1090750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EF3D7-FCB1-5215-1F1A-15BA23869C07}"/>
              </a:ext>
            </a:extLst>
          </p:cNvPr>
          <p:cNvSpPr/>
          <p:nvPr/>
        </p:nvSpPr>
        <p:spPr>
          <a:xfrm>
            <a:off x="10152965" y="4871824"/>
            <a:ext cx="1640396" cy="837239"/>
          </a:xfrm>
          <a:custGeom>
            <a:avLst/>
            <a:gdLst>
              <a:gd name="connsiteX0" fmla="*/ 0 w 1640396"/>
              <a:gd name="connsiteY0" fmla="*/ 0 h 837239"/>
              <a:gd name="connsiteX1" fmla="*/ 1640396 w 1640396"/>
              <a:gd name="connsiteY1" fmla="*/ 0 h 837239"/>
              <a:gd name="connsiteX2" fmla="*/ 1640396 w 1640396"/>
              <a:gd name="connsiteY2" fmla="*/ 837239 h 837239"/>
              <a:gd name="connsiteX3" fmla="*/ 0 w 1640396"/>
              <a:gd name="connsiteY3" fmla="*/ 837239 h 837239"/>
              <a:gd name="connsiteX4" fmla="*/ 0 w 1640396"/>
              <a:gd name="connsiteY4" fmla="*/ 0 h 83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396" h="837239">
                <a:moveTo>
                  <a:pt x="0" y="0"/>
                </a:moveTo>
                <a:lnTo>
                  <a:pt x="1640396" y="0"/>
                </a:lnTo>
                <a:lnTo>
                  <a:pt x="1640396" y="837239"/>
                </a:lnTo>
                <a:lnTo>
                  <a:pt x="0" y="8372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t" anchorCtr="0">
            <a:noAutofit/>
          </a:bodyPr>
          <a:lstStyle/>
          <a:p>
            <a:pPr marL="0" lvl="0" indent="0" algn="justLow" defTabSz="11112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400" kern="1200" dirty="0">
                <a:solidFill>
                  <a:schemeClr val="tx2">
                    <a:lumMod val="50000"/>
                  </a:schemeClr>
                </a:solidFill>
                <a:cs typeface="B Mitra" panose="00000400000000000000" pitchFamily="2" charset="-78"/>
              </a:rPr>
              <a:t>تکمیل فرایندها و زیر ساخت سامانه مدیریت حساب برنامه و پرداخت به ذی‌نفع نهایی</a:t>
            </a:r>
            <a:endParaRPr lang="en-US" sz="2400" kern="1200" dirty="0">
              <a:solidFill>
                <a:schemeClr val="tx2">
                  <a:lumMod val="50000"/>
                </a:schemeClr>
              </a:solidFill>
              <a:cs typeface="B Mitra" panose="00000400000000000000" pitchFamily="2" charset="-78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370424C-8FC0-3013-0FCD-3446730C114F}"/>
              </a:ext>
            </a:extLst>
          </p:cNvPr>
          <p:cNvSpPr/>
          <p:nvPr/>
        </p:nvSpPr>
        <p:spPr>
          <a:xfrm rot="5400000">
            <a:off x="10162430" y="4161119"/>
            <a:ext cx="309165" cy="309165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-993388"/>
              <a:satOff val="3981"/>
              <a:lumOff val="863"/>
              <a:alphaOff val="0"/>
            </a:schemeClr>
          </a:lnRef>
          <a:fillRef idx="1">
            <a:schemeClr val="accent5">
              <a:hueOff val="-993388"/>
              <a:satOff val="3981"/>
              <a:lumOff val="863"/>
              <a:alphaOff val="0"/>
            </a:schemeClr>
          </a:fillRef>
          <a:effectRef idx="0">
            <a:schemeClr val="accent5">
              <a:hueOff val="-993388"/>
              <a:satOff val="3981"/>
              <a:lumOff val="863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4C9F11DF-AF1E-A29B-3861-B2A21428D148}"/>
              </a:ext>
            </a:extLst>
          </p:cNvPr>
          <p:cNvSpPr/>
          <p:nvPr/>
        </p:nvSpPr>
        <p:spPr>
          <a:xfrm rot="10800000">
            <a:off x="8156490" y="4159718"/>
            <a:ext cx="1818621" cy="1090750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5">
              <a:hueOff val="-1986775"/>
              <a:satOff val="7962"/>
              <a:lumOff val="1726"/>
              <a:alphaOff val="0"/>
            </a:schemeClr>
          </a:lnRef>
          <a:fillRef idx="1">
            <a:schemeClr val="accent5">
              <a:hueOff val="-1986775"/>
              <a:satOff val="7962"/>
              <a:lumOff val="1726"/>
              <a:alphaOff val="0"/>
            </a:schemeClr>
          </a:fillRef>
          <a:effectRef idx="0">
            <a:schemeClr val="accent5">
              <a:hueOff val="-1986775"/>
              <a:satOff val="7962"/>
              <a:lumOff val="1726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770335-0339-6402-55AE-2C34A2B74D1F}"/>
              </a:ext>
            </a:extLst>
          </p:cNvPr>
          <p:cNvSpPr/>
          <p:nvPr/>
        </p:nvSpPr>
        <p:spPr>
          <a:xfrm>
            <a:off x="7976159" y="4358361"/>
            <a:ext cx="1798176" cy="841505"/>
          </a:xfrm>
          <a:custGeom>
            <a:avLst/>
            <a:gdLst>
              <a:gd name="connsiteX0" fmla="*/ 0 w 1640396"/>
              <a:gd name="connsiteY0" fmla="*/ 0 h 841505"/>
              <a:gd name="connsiteX1" fmla="*/ 1640396 w 1640396"/>
              <a:gd name="connsiteY1" fmla="*/ 0 h 841505"/>
              <a:gd name="connsiteX2" fmla="*/ 1640396 w 1640396"/>
              <a:gd name="connsiteY2" fmla="*/ 841505 h 841505"/>
              <a:gd name="connsiteX3" fmla="*/ 0 w 1640396"/>
              <a:gd name="connsiteY3" fmla="*/ 841505 h 841505"/>
              <a:gd name="connsiteX4" fmla="*/ 0 w 1640396"/>
              <a:gd name="connsiteY4" fmla="*/ 0 h 84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396" h="841505">
                <a:moveTo>
                  <a:pt x="0" y="0"/>
                </a:moveTo>
                <a:lnTo>
                  <a:pt x="1640396" y="0"/>
                </a:lnTo>
                <a:lnTo>
                  <a:pt x="1640396" y="841505"/>
                </a:lnTo>
                <a:lnTo>
                  <a:pt x="0" y="84150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Low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300" kern="1200" dirty="0">
                <a:solidFill>
                  <a:schemeClr val="accent3">
                    <a:lumMod val="50000"/>
                  </a:schemeClr>
                </a:solidFill>
                <a:latin typeface="Calibri"/>
                <a:ea typeface="+mn-ea"/>
                <a:cs typeface="B Mitra" panose="00000400000000000000" pitchFamily="2" charset="-78"/>
              </a:rPr>
              <a:t>تعریف و هویت‌بخشی واحدهای مجری و استقرار فرایندهای اعتباری، بودجه‌ای و </a:t>
            </a:r>
            <a:r>
              <a:rPr lang="fa-IR" sz="2300" kern="1200" dirty="0" smtClean="0">
                <a:solidFill>
                  <a:schemeClr val="accent3">
                    <a:lumMod val="50000"/>
                  </a:schemeClr>
                </a:solidFill>
                <a:latin typeface="Calibri"/>
                <a:ea typeface="+mn-ea"/>
                <a:cs typeface="B Mitra" panose="00000400000000000000" pitchFamily="2" charset="-78"/>
              </a:rPr>
              <a:t>بانکی برای واحدهای مجری</a:t>
            </a:r>
            <a:endParaRPr lang="en-US" sz="2300" kern="1200" dirty="0">
              <a:solidFill>
                <a:schemeClr val="accent3">
                  <a:lumMod val="50000"/>
                </a:schemeClr>
              </a:solidFill>
              <a:latin typeface="Calibri"/>
              <a:ea typeface="+mn-ea"/>
              <a:cs typeface="B Mitra" panose="00000400000000000000" pitchFamily="2" charset="-78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73B3485-E305-8A10-64BF-774AF393AD36}"/>
              </a:ext>
            </a:extLst>
          </p:cNvPr>
          <p:cNvSpPr/>
          <p:nvPr/>
        </p:nvSpPr>
        <p:spPr>
          <a:xfrm rot="5400000">
            <a:off x="8152853" y="3703735"/>
            <a:ext cx="309165" cy="309165"/>
          </a:xfrm>
          <a:prstGeom prst="triangle">
            <a:avLst>
              <a:gd name="adj" fmla="val 1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2980163"/>
              <a:satOff val="11943"/>
              <a:lumOff val="2588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4BE17736-ABB3-B38B-7F75-E90A0C18D6E3}"/>
              </a:ext>
            </a:extLst>
          </p:cNvPr>
          <p:cNvSpPr/>
          <p:nvPr/>
        </p:nvSpPr>
        <p:spPr>
          <a:xfrm rot="10800000">
            <a:off x="6146913" y="3705152"/>
            <a:ext cx="1818621" cy="1090750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742A71-1785-B903-150D-5F199D45F8FF}"/>
              </a:ext>
            </a:extLst>
          </p:cNvPr>
          <p:cNvSpPr/>
          <p:nvPr/>
        </p:nvSpPr>
        <p:spPr>
          <a:xfrm>
            <a:off x="6136287" y="3902963"/>
            <a:ext cx="1640396" cy="597332"/>
          </a:xfrm>
          <a:custGeom>
            <a:avLst/>
            <a:gdLst>
              <a:gd name="connsiteX0" fmla="*/ 0 w 1640396"/>
              <a:gd name="connsiteY0" fmla="*/ 0 h 597332"/>
              <a:gd name="connsiteX1" fmla="*/ 1640396 w 1640396"/>
              <a:gd name="connsiteY1" fmla="*/ 0 h 597332"/>
              <a:gd name="connsiteX2" fmla="*/ 1640396 w 1640396"/>
              <a:gd name="connsiteY2" fmla="*/ 597332 h 597332"/>
              <a:gd name="connsiteX3" fmla="*/ 0 w 1640396"/>
              <a:gd name="connsiteY3" fmla="*/ 597332 h 597332"/>
              <a:gd name="connsiteX4" fmla="*/ 0 w 1640396"/>
              <a:gd name="connsiteY4" fmla="*/ 0 h 59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396" h="597332">
                <a:moveTo>
                  <a:pt x="0" y="0"/>
                </a:moveTo>
                <a:lnTo>
                  <a:pt x="1640396" y="0"/>
                </a:lnTo>
                <a:lnTo>
                  <a:pt x="1640396" y="597332"/>
                </a:lnTo>
                <a:lnTo>
                  <a:pt x="0" y="597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Low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500" kern="12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B Mitra" panose="00000400000000000000" pitchFamily="2" charset="-78"/>
              </a:rPr>
              <a:t>استقرار نظام اجرای اعتباری بودجه به جای نظام نقدی</a:t>
            </a:r>
            <a:endParaRPr lang="en-US" sz="2500" kern="1200" dirty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B Mitra" panose="00000400000000000000" pitchFamily="2" charset="-78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00A96DC-5F85-FF87-2E8A-4596AFF0F12D}"/>
              </a:ext>
            </a:extLst>
          </p:cNvPr>
          <p:cNvSpPr/>
          <p:nvPr/>
        </p:nvSpPr>
        <p:spPr>
          <a:xfrm rot="5400000">
            <a:off x="6143276" y="3209414"/>
            <a:ext cx="309165" cy="309165"/>
          </a:xfrm>
          <a:prstGeom prst="triangle">
            <a:avLst>
              <a:gd name="adj" fmla="val 10000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6A635194-FC88-DB18-CDBF-6D749B57B9A1}"/>
              </a:ext>
            </a:extLst>
          </p:cNvPr>
          <p:cNvSpPr/>
          <p:nvPr/>
        </p:nvSpPr>
        <p:spPr>
          <a:xfrm rot="10800000">
            <a:off x="4137336" y="3198842"/>
            <a:ext cx="1818621" cy="1090750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accent5">
              <a:hueOff val="-5960326"/>
              <a:satOff val="23887"/>
              <a:lumOff val="5177"/>
              <a:alphaOff val="0"/>
            </a:schemeClr>
          </a:fillRef>
          <a:effectRef idx="0">
            <a:schemeClr val="accent5">
              <a:hueOff val="-5960326"/>
              <a:satOff val="23887"/>
              <a:lumOff val="5177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9FB2E9-5153-26FA-C764-FFCAD8EA70A8}"/>
              </a:ext>
            </a:extLst>
          </p:cNvPr>
          <p:cNvSpPr/>
          <p:nvPr/>
        </p:nvSpPr>
        <p:spPr>
          <a:xfrm>
            <a:off x="4133698" y="3379014"/>
            <a:ext cx="1640396" cy="1436309"/>
          </a:xfrm>
          <a:custGeom>
            <a:avLst/>
            <a:gdLst>
              <a:gd name="connsiteX0" fmla="*/ 0 w 1640396"/>
              <a:gd name="connsiteY0" fmla="*/ 0 h 1436309"/>
              <a:gd name="connsiteX1" fmla="*/ 1640396 w 1640396"/>
              <a:gd name="connsiteY1" fmla="*/ 0 h 1436309"/>
              <a:gd name="connsiteX2" fmla="*/ 1640396 w 1640396"/>
              <a:gd name="connsiteY2" fmla="*/ 1436309 h 1436309"/>
              <a:gd name="connsiteX3" fmla="*/ 0 w 1640396"/>
              <a:gd name="connsiteY3" fmla="*/ 1436309 h 1436309"/>
              <a:gd name="connsiteX4" fmla="*/ 0 w 1640396"/>
              <a:gd name="connsiteY4" fmla="*/ 0 h 143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396" h="1436309">
                <a:moveTo>
                  <a:pt x="0" y="0"/>
                </a:moveTo>
                <a:lnTo>
                  <a:pt x="1640396" y="0"/>
                </a:lnTo>
                <a:lnTo>
                  <a:pt x="1640396" y="1436309"/>
                </a:lnTo>
                <a:lnTo>
                  <a:pt x="0" y="143630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Low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500" kern="1200" dirty="0" smtClean="0">
                <a:solidFill>
                  <a:srgbClr val="00B050"/>
                </a:solidFill>
                <a:latin typeface="Calibri"/>
                <a:ea typeface="+mn-ea"/>
                <a:cs typeface="B Mitra" panose="00000400000000000000" pitchFamily="2" charset="-78"/>
              </a:rPr>
              <a:t>هوشمندسازی نظام پرداخت بودجه عمومی به ذی‌نفع نهایی مبتنی بر کنترل هوشمند قواعد</a:t>
            </a:r>
            <a:endParaRPr lang="en-US" sz="2500" kern="1200" dirty="0">
              <a:solidFill>
                <a:srgbClr val="00B050"/>
              </a:solidFill>
              <a:latin typeface="Calibri"/>
              <a:ea typeface="+mn-ea"/>
              <a:cs typeface="B Mitra" panose="00000400000000000000" pitchFamily="2" charset="-78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136B89D-D31B-7A86-C7ED-6CB115459344}"/>
              </a:ext>
            </a:extLst>
          </p:cNvPr>
          <p:cNvSpPr/>
          <p:nvPr/>
        </p:nvSpPr>
        <p:spPr>
          <a:xfrm rot="5400000">
            <a:off x="4133698" y="2703103"/>
            <a:ext cx="309165" cy="309165"/>
          </a:xfrm>
          <a:prstGeom prst="triangle">
            <a:avLst>
              <a:gd name="adj" fmla="val 10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hueOff val="-6953714"/>
              <a:satOff val="27868"/>
              <a:lumOff val="6040"/>
              <a:alphaOff val="0"/>
            </a:schemeClr>
          </a:lnRef>
          <a:fillRef idx="1">
            <a:schemeClr val="accent5">
              <a:hueOff val="-6953714"/>
              <a:satOff val="27868"/>
              <a:lumOff val="6040"/>
              <a:alphaOff val="0"/>
            </a:schemeClr>
          </a:fillRef>
          <a:effectRef idx="0">
            <a:schemeClr val="accent5">
              <a:hueOff val="-6953714"/>
              <a:satOff val="27868"/>
              <a:lumOff val="604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AF9EEF10-A428-CB96-85CA-44E3A1AB6E19}"/>
              </a:ext>
            </a:extLst>
          </p:cNvPr>
          <p:cNvSpPr/>
          <p:nvPr/>
        </p:nvSpPr>
        <p:spPr>
          <a:xfrm rot="10800000">
            <a:off x="2127758" y="2682591"/>
            <a:ext cx="1818621" cy="1090750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accent5">
              <a:hueOff val="-7947101"/>
              <a:satOff val="31849"/>
              <a:lumOff val="6902"/>
              <a:alphaOff val="0"/>
            </a:schemeClr>
          </a:fillRef>
          <a:effectRef idx="0">
            <a:schemeClr val="accent5">
              <a:hueOff val="-7947101"/>
              <a:satOff val="31849"/>
              <a:lumOff val="6902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35654D-9745-4947-4BC0-3F38908CC86A}"/>
              </a:ext>
            </a:extLst>
          </p:cNvPr>
          <p:cNvSpPr/>
          <p:nvPr/>
        </p:nvSpPr>
        <p:spPr>
          <a:xfrm>
            <a:off x="2124121" y="2862763"/>
            <a:ext cx="1640396" cy="1436309"/>
          </a:xfrm>
          <a:custGeom>
            <a:avLst/>
            <a:gdLst>
              <a:gd name="connsiteX0" fmla="*/ 0 w 1640396"/>
              <a:gd name="connsiteY0" fmla="*/ 0 h 1436309"/>
              <a:gd name="connsiteX1" fmla="*/ 1640396 w 1640396"/>
              <a:gd name="connsiteY1" fmla="*/ 0 h 1436309"/>
              <a:gd name="connsiteX2" fmla="*/ 1640396 w 1640396"/>
              <a:gd name="connsiteY2" fmla="*/ 1436309 h 1436309"/>
              <a:gd name="connsiteX3" fmla="*/ 0 w 1640396"/>
              <a:gd name="connsiteY3" fmla="*/ 1436309 h 1436309"/>
              <a:gd name="connsiteX4" fmla="*/ 0 w 1640396"/>
              <a:gd name="connsiteY4" fmla="*/ 0 h 143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396" h="1436309">
                <a:moveTo>
                  <a:pt x="0" y="0"/>
                </a:moveTo>
                <a:lnTo>
                  <a:pt x="1640396" y="0"/>
                </a:lnTo>
                <a:lnTo>
                  <a:pt x="1640396" y="1436309"/>
                </a:lnTo>
                <a:lnTo>
                  <a:pt x="0" y="143630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Low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300" kern="12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+mn-ea"/>
                <a:cs typeface="B Mitra" panose="00000400000000000000" pitchFamily="2" charset="-78"/>
              </a:rPr>
              <a:t>اتصال سامانه‌های مالی، بودجه‌ای و عملکردی دستگاه‌ها به سکوی یکپارچه مدیریت مالی دولت</a:t>
            </a:r>
            <a:endParaRPr lang="en-US" sz="2300" kern="1200" dirty="0">
              <a:solidFill>
                <a:schemeClr val="accent2">
                  <a:lumMod val="75000"/>
                </a:schemeClr>
              </a:solidFill>
              <a:latin typeface="Calibri"/>
              <a:ea typeface="+mn-ea"/>
              <a:cs typeface="B Mitra" panose="00000400000000000000" pitchFamily="2" charset="-78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C345930E-730A-9FCB-835E-1073E1D31811}"/>
              </a:ext>
            </a:extLst>
          </p:cNvPr>
          <p:cNvSpPr/>
          <p:nvPr/>
        </p:nvSpPr>
        <p:spPr>
          <a:xfrm rot="5400000">
            <a:off x="2124121" y="2186853"/>
            <a:ext cx="309165" cy="309165"/>
          </a:xfrm>
          <a:prstGeom prst="triangle">
            <a:avLst>
              <a:gd name="adj" fmla="val 10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>
              <a:hueOff val="-8940489"/>
              <a:satOff val="35830"/>
              <a:lumOff val="7765"/>
              <a:alphaOff val="0"/>
            </a:schemeClr>
          </a:lnRef>
          <a:fillRef idx="1">
            <a:schemeClr val="accent5">
              <a:hueOff val="-8940489"/>
              <a:satOff val="35830"/>
              <a:lumOff val="7765"/>
              <a:alphaOff val="0"/>
            </a:schemeClr>
          </a:fillRef>
          <a:effectRef idx="0">
            <a:schemeClr val="accent5">
              <a:hueOff val="-8940489"/>
              <a:satOff val="35830"/>
              <a:lumOff val="7765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L-Shape 21">
            <a:extLst>
              <a:ext uri="{FF2B5EF4-FFF2-40B4-BE49-F238E27FC236}">
                <a16:creationId xmlns:a16="http://schemas.microsoft.com/office/drawing/2014/main" id="{9C7660DB-2D3D-9EA2-2779-E7CD71516716}"/>
              </a:ext>
            </a:extLst>
          </p:cNvPr>
          <p:cNvSpPr/>
          <p:nvPr/>
        </p:nvSpPr>
        <p:spPr>
          <a:xfrm rot="10800000">
            <a:off x="118181" y="2176280"/>
            <a:ext cx="1818621" cy="1090750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4D7EBD0-F336-7AD1-A11D-33D9978743E6}"/>
              </a:ext>
            </a:extLst>
          </p:cNvPr>
          <p:cNvSpPr/>
          <p:nvPr/>
        </p:nvSpPr>
        <p:spPr>
          <a:xfrm>
            <a:off x="114544" y="2356452"/>
            <a:ext cx="1640396" cy="1436309"/>
          </a:xfrm>
          <a:custGeom>
            <a:avLst/>
            <a:gdLst>
              <a:gd name="connsiteX0" fmla="*/ 0 w 1640396"/>
              <a:gd name="connsiteY0" fmla="*/ 0 h 1436309"/>
              <a:gd name="connsiteX1" fmla="*/ 1640396 w 1640396"/>
              <a:gd name="connsiteY1" fmla="*/ 0 h 1436309"/>
              <a:gd name="connsiteX2" fmla="*/ 1640396 w 1640396"/>
              <a:gd name="connsiteY2" fmla="*/ 1436309 h 1436309"/>
              <a:gd name="connsiteX3" fmla="*/ 0 w 1640396"/>
              <a:gd name="connsiteY3" fmla="*/ 1436309 h 1436309"/>
              <a:gd name="connsiteX4" fmla="*/ 0 w 1640396"/>
              <a:gd name="connsiteY4" fmla="*/ 0 h 143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396" h="1436309">
                <a:moveTo>
                  <a:pt x="0" y="0"/>
                </a:moveTo>
                <a:lnTo>
                  <a:pt x="1640396" y="0"/>
                </a:lnTo>
                <a:lnTo>
                  <a:pt x="1640396" y="1436309"/>
                </a:lnTo>
                <a:lnTo>
                  <a:pt x="0" y="143630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Low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400" kern="12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B Mitra" panose="00000400000000000000" pitchFamily="2" charset="-78"/>
              </a:rPr>
              <a:t>طراحی و توسعه پایگاه اطلاعات ذی‌نفعان و تعیین میزان بهره‌مندی ایشان از بودجه عمومی</a:t>
            </a:r>
            <a:endParaRPr lang="en-US" sz="2400" kern="1200" dirty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B Mitra" panose="000004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D2B805-770D-F8C6-D2D5-199C06CCF000}"/>
              </a:ext>
            </a:extLst>
          </p:cNvPr>
          <p:cNvSpPr txBox="1"/>
          <p:nvPr/>
        </p:nvSpPr>
        <p:spPr>
          <a:xfrm>
            <a:off x="10508153" y="4122208"/>
            <a:ext cx="113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rgbClr val="0070C0"/>
                </a:solidFill>
                <a:cs typeface="B Mitra" panose="00000400000000000000" pitchFamily="2" charset="-78"/>
              </a:rPr>
              <a:t>1404</a:t>
            </a:r>
            <a:endParaRPr lang="en-US" sz="2400" b="1" dirty="0">
              <a:solidFill>
                <a:srgbClr val="0070C0"/>
              </a:solidFill>
              <a:cs typeface="B Mitra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627DB5-FC7C-6F91-8B3A-614EA62E3457}"/>
              </a:ext>
            </a:extLst>
          </p:cNvPr>
          <p:cNvSpPr txBox="1"/>
          <p:nvPr/>
        </p:nvSpPr>
        <p:spPr>
          <a:xfrm>
            <a:off x="8307435" y="3624644"/>
            <a:ext cx="160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rgbClr val="009999"/>
                </a:solidFill>
                <a:cs typeface="B Mitra" panose="00000400000000000000" pitchFamily="2" charset="-78"/>
              </a:rPr>
              <a:t>بهار 1405</a:t>
            </a:r>
            <a:endParaRPr lang="en-US" sz="2400" b="1" dirty="0">
              <a:solidFill>
                <a:srgbClr val="009999"/>
              </a:solidFill>
              <a:cs typeface="B Mitra" panose="000004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83976-80E1-070C-2E42-49A8B5FF2CE8}"/>
              </a:ext>
            </a:extLst>
          </p:cNvPr>
          <p:cNvSpPr txBox="1"/>
          <p:nvPr/>
        </p:nvSpPr>
        <p:spPr>
          <a:xfrm>
            <a:off x="6297857" y="3162979"/>
            <a:ext cx="160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rgbClr val="7030A0"/>
                </a:solidFill>
                <a:cs typeface="B Mitra" panose="00000400000000000000" pitchFamily="2" charset="-78"/>
              </a:rPr>
              <a:t>بهار 1405</a:t>
            </a:r>
            <a:endParaRPr lang="en-US" sz="2400" b="1" dirty="0">
              <a:solidFill>
                <a:srgbClr val="7030A0"/>
              </a:solidFill>
              <a:cs typeface="B Mitra" panose="000004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6A5785-30AC-F6BD-F9BB-2604C47D387A}"/>
              </a:ext>
            </a:extLst>
          </p:cNvPr>
          <p:cNvSpPr txBox="1"/>
          <p:nvPr/>
        </p:nvSpPr>
        <p:spPr>
          <a:xfrm>
            <a:off x="4335554" y="2663173"/>
            <a:ext cx="176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chemeClr val="accent3">
                    <a:lumMod val="50000"/>
                  </a:schemeClr>
                </a:solidFill>
                <a:cs typeface="B Mitra" panose="00000400000000000000" pitchFamily="2" charset="-78"/>
              </a:rPr>
              <a:t>تابستان 1405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cs typeface="B Mitra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24B167-B894-79C7-D617-44A70770228E}"/>
              </a:ext>
            </a:extLst>
          </p:cNvPr>
          <p:cNvSpPr txBox="1"/>
          <p:nvPr/>
        </p:nvSpPr>
        <p:spPr>
          <a:xfrm>
            <a:off x="2373252" y="2128868"/>
            <a:ext cx="176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chemeClr val="accent2">
                    <a:lumMod val="50000"/>
                  </a:schemeClr>
                </a:solidFill>
                <a:cs typeface="B Mitra" panose="00000400000000000000" pitchFamily="2" charset="-78"/>
              </a:rPr>
              <a:t>پائیز 1405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cs typeface="B Mitra" panose="000004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AA7910-FF1B-3C2E-A2B2-5A1117DEDDCD}"/>
              </a:ext>
            </a:extLst>
          </p:cNvPr>
          <p:cNvSpPr txBox="1"/>
          <p:nvPr/>
        </p:nvSpPr>
        <p:spPr>
          <a:xfrm>
            <a:off x="176357" y="1667203"/>
            <a:ext cx="176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chemeClr val="accent6">
                    <a:lumMod val="50000"/>
                  </a:schemeClr>
                </a:solidFill>
                <a:cs typeface="B Mitra" panose="00000400000000000000" pitchFamily="2" charset="-78"/>
              </a:rPr>
              <a:t>زمستان 1405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650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7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بند (پ) تبصره (5) قانون بودجه 1404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89" y="1484787"/>
            <a:ext cx="11480799" cy="5081919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fa-IR" sz="2400" dirty="0" smtClean="0">
                <a:solidFill>
                  <a:srgbClr val="FF0000"/>
                </a:solidFill>
              </a:rPr>
              <a:t>سازمان </a:t>
            </a:r>
            <a:r>
              <a:rPr lang="fa-IR" sz="2400" dirty="0">
                <a:solidFill>
                  <a:srgbClr val="FF0000"/>
                </a:solidFill>
              </a:rPr>
              <a:t>برنامه و بودجه کشور </a:t>
            </a:r>
            <a:r>
              <a:rPr lang="fa-IR" sz="2400" b="0" dirty="0"/>
              <a:t>مکلف </a:t>
            </a:r>
            <a:r>
              <a:rPr lang="fa-IR" sz="2400" b="0" dirty="0" smtClean="0"/>
              <a:t>است: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fa-IR" sz="2400" b="0" dirty="0" smtClean="0">
                <a:solidFill>
                  <a:srgbClr val="FF0000"/>
                </a:solidFill>
              </a:rPr>
              <a:t>1- </a:t>
            </a:r>
            <a:r>
              <a:rPr lang="fa-IR" sz="2400" dirty="0" smtClean="0">
                <a:solidFill>
                  <a:srgbClr val="FF0000"/>
                </a:solidFill>
              </a:rPr>
              <a:t>تخصیص </a:t>
            </a:r>
            <a:r>
              <a:rPr lang="fa-IR" sz="2400" dirty="0">
                <a:solidFill>
                  <a:srgbClr val="FF0000"/>
                </a:solidFill>
              </a:rPr>
              <a:t>اعتبار الکترونیکی</a:t>
            </a:r>
            <a:r>
              <a:rPr lang="fa-IR" sz="2400" dirty="0"/>
              <a:t> </a:t>
            </a:r>
            <a:r>
              <a:rPr lang="fa-IR" sz="2400" b="0" dirty="0"/>
              <a:t>برای </a:t>
            </a:r>
            <a:r>
              <a:rPr lang="fa-IR" sz="2400" dirty="0" smtClean="0">
                <a:solidFill>
                  <a:srgbClr val="FF0000"/>
                </a:solidFill>
              </a:rPr>
              <a:t>حداقل </a:t>
            </a:r>
            <a:r>
              <a:rPr lang="fa-IR" sz="2400" dirty="0">
                <a:solidFill>
                  <a:srgbClr val="FF0000"/>
                </a:solidFill>
              </a:rPr>
              <a:t>بیست درصد (۲۰%)</a:t>
            </a:r>
            <a:r>
              <a:rPr lang="fa-IR" sz="2400" b="0" dirty="0">
                <a:solidFill>
                  <a:srgbClr val="FF0000"/>
                </a:solidFill>
              </a:rPr>
              <a:t> </a:t>
            </a:r>
            <a:r>
              <a:rPr lang="fa-IR" sz="2400" b="0" dirty="0"/>
              <a:t>اعتبارات هزینه‌ای و تملک دارایی‌های سرمایه‌ای در </a:t>
            </a:r>
            <a:r>
              <a:rPr lang="fa-IR" sz="2400" b="0" dirty="0" smtClean="0"/>
              <a:t>سال </a:t>
            </a:r>
            <a:r>
              <a:rPr lang="fa-IR" sz="2400" b="0" dirty="0"/>
              <a:t>۱۴۰۴ </a:t>
            </a:r>
            <a:endParaRPr lang="fa-IR" sz="2400" b="0" dirty="0" smtClean="0"/>
          </a:p>
          <a:p>
            <a:pPr marL="0" indent="0" algn="just">
              <a:lnSpc>
                <a:spcPct val="170000"/>
              </a:lnSpc>
              <a:buNone/>
            </a:pPr>
            <a:r>
              <a:rPr lang="fa-IR" sz="2400" b="0" dirty="0" smtClean="0"/>
              <a:t>2- </a:t>
            </a:r>
            <a:r>
              <a:rPr lang="fa-IR" sz="2400" b="0" dirty="0">
                <a:solidFill>
                  <a:srgbClr val="FF0000"/>
                </a:solidFill>
              </a:rPr>
              <a:t>اولویت </a:t>
            </a:r>
            <a:r>
              <a:rPr lang="fa-IR" sz="2400" b="0" dirty="0" smtClean="0">
                <a:solidFill>
                  <a:srgbClr val="FF0000"/>
                </a:solidFill>
              </a:rPr>
              <a:t>برنامه‌های </a:t>
            </a:r>
            <a:r>
              <a:rPr lang="fa-IR" sz="2400" b="0" dirty="0">
                <a:solidFill>
                  <a:srgbClr val="FF0000"/>
                </a:solidFill>
              </a:rPr>
              <a:t>خدمات درمانی، خدمات حمایتی و </a:t>
            </a:r>
            <a:r>
              <a:rPr lang="fa-IR" sz="2400" b="0" dirty="0" smtClean="0">
                <a:solidFill>
                  <a:srgbClr val="FF0000"/>
                </a:solidFill>
              </a:rPr>
              <a:t>بیمه‌های </a:t>
            </a:r>
            <a:r>
              <a:rPr lang="fa-IR" sz="2400" b="0" dirty="0">
                <a:solidFill>
                  <a:srgbClr val="FF0000"/>
                </a:solidFill>
              </a:rPr>
              <a:t>اجتماعی از جمله بیمه سلامت </a:t>
            </a:r>
            <a:r>
              <a:rPr lang="fa-IR" sz="2400" b="0" dirty="0"/>
              <a:t>و اعتبارات تملک دارایی‌های سرمایه‌ای وزارتخانه‌های </a:t>
            </a:r>
            <a:r>
              <a:rPr lang="fa-IR" sz="2400" b="0" dirty="0">
                <a:solidFill>
                  <a:srgbClr val="FF0000"/>
                </a:solidFill>
              </a:rPr>
              <a:t>نیرو، راه و شهرسازی و بهداشت، درمان و آموزش پزشکی </a:t>
            </a:r>
            <a:r>
              <a:rPr lang="fa-IR" sz="2400" b="0" dirty="0" smtClean="0"/>
              <a:t>دستگاه‌های </a:t>
            </a:r>
            <a:r>
              <a:rPr lang="fa-IR" sz="2400" b="0" dirty="0"/>
              <a:t>تابعه و </a:t>
            </a:r>
            <a:r>
              <a:rPr lang="fa-IR" sz="2400" b="0" dirty="0">
                <a:solidFill>
                  <a:srgbClr val="FF0000"/>
                </a:solidFill>
              </a:rPr>
              <a:t>برنامه خدمات دولت </a:t>
            </a:r>
            <a:r>
              <a:rPr lang="fa-IR" sz="2400" b="0" dirty="0" smtClean="0">
                <a:solidFill>
                  <a:srgbClr val="FF0000"/>
                </a:solidFill>
              </a:rPr>
              <a:t>هوشمند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fa-IR" sz="2400" b="0" dirty="0"/>
              <a:t>3- </a:t>
            </a:r>
            <a:r>
              <a:rPr lang="fa-IR" sz="2400" b="0" dirty="0" smtClean="0"/>
              <a:t>اجازه </a:t>
            </a:r>
            <a:r>
              <a:rPr lang="fa-IR" sz="2400" dirty="0" smtClean="0"/>
              <a:t>تخصیص </a:t>
            </a:r>
            <a:r>
              <a:rPr lang="fa-IR" sz="2400" dirty="0"/>
              <a:t>اعتبار الکترونیکی در </a:t>
            </a:r>
            <a:r>
              <a:rPr lang="fa-IR" sz="2400" dirty="0" smtClean="0"/>
              <a:t>قالب اوراق </a:t>
            </a:r>
            <a:r>
              <a:rPr lang="fa-IR" sz="2400" dirty="0">
                <a:solidFill>
                  <a:srgbClr val="FF0000"/>
                </a:solidFill>
              </a:rPr>
              <a:t>گواهی اعتبار مولد (گام) </a:t>
            </a:r>
            <a:r>
              <a:rPr lang="fa-IR" sz="2400" b="0" dirty="0"/>
              <a:t>به نحوی که اعتبار به </a:t>
            </a:r>
            <a:r>
              <a:rPr lang="fa-IR" sz="2400" b="0" dirty="0" smtClean="0"/>
              <a:t>ارائه‌دهندگان </a:t>
            </a:r>
            <a:r>
              <a:rPr lang="fa-IR" sz="2400" b="0" dirty="0"/>
              <a:t>کالا و </a:t>
            </a:r>
            <a:r>
              <a:rPr lang="fa-IR" sz="2400" b="0" dirty="0" smtClean="0"/>
              <a:t>خدمت منتقل شود و ذی‌نفعان نهایی </a:t>
            </a:r>
            <a:r>
              <a:rPr lang="fa-IR" sz="2400" b="0" dirty="0"/>
              <a:t>در سامانه </a:t>
            </a:r>
            <a:r>
              <a:rPr lang="fa-IR" sz="2400" b="0" dirty="0" smtClean="0"/>
              <a:t>مربوطه </a:t>
            </a:r>
            <a:r>
              <a:rPr lang="fa-IR" sz="2400" b="0" dirty="0"/>
              <a:t>نسبت به انتقال </a:t>
            </a:r>
            <a:r>
              <a:rPr lang="fa-IR" sz="2400" b="0" dirty="0" smtClean="0"/>
              <a:t>اعتبار </a:t>
            </a:r>
            <a:r>
              <a:rPr lang="fa-IR" sz="2400" b="0" dirty="0"/>
              <a:t>به سایر اشخاص و یا درخواست پرداخت به نام خود اقدام کنند</a:t>
            </a:r>
            <a:r>
              <a:rPr lang="fa-IR" sz="2400" b="0" dirty="0" smtClean="0"/>
              <a:t>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fa-IR" sz="2400" b="0" dirty="0" smtClean="0"/>
              <a:t>4- </a:t>
            </a:r>
            <a:r>
              <a:rPr lang="fa-IR" sz="2400" b="0" dirty="0">
                <a:solidFill>
                  <a:srgbClr val="FF0000"/>
                </a:solidFill>
              </a:rPr>
              <a:t>دستورالعمل </a:t>
            </a:r>
            <a:r>
              <a:rPr lang="fa-IR" sz="2400" b="0" dirty="0" smtClean="0">
                <a:solidFill>
                  <a:srgbClr val="FF0000"/>
                </a:solidFill>
              </a:rPr>
              <a:t>اجرائی </a:t>
            </a:r>
            <a:r>
              <a:rPr lang="fa-IR" sz="2400" b="0" dirty="0">
                <a:solidFill>
                  <a:srgbClr val="FF0000"/>
                </a:solidFill>
              </a:rPr>
              <a:t>به پیشنهاد سازمان برنامه و بودجه کشور و با همکاری وزارت امور اقتصادی و دارایی به تصویب شورای اقتصاد می‌رسد.</a:t>
            </a:r>
            <a:r>
              <a:rPr lang="fa-IR" sz="2400" b="0" dirty="0"/>
              <a:t> </a:t>
            </a:r>
            <a:endParaRPr lang="fa-IR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4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C125-7048-EAFC-DAC5-0885FC69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50" y="5467606"/>
            <a:ext cx="5089871" cy="1000530"/>
          </a:xfrm>
        </p:spPr>
        <p:txBody>
          <a:bodyPr/>
          <a:lstStyle/>
          <a:p>
            <a:pPr rtl="1"/>
            <a:r>
              <a:rPr lang="fa-IR" dirty="0"/>
              <a:t>باتشکر و قدردانی از توجه شما.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7D235-3C7A-A7E9-3B5F-9908B393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fa-IR" smtClean="0"/>
              <a:pPr/>
              <a:t>30</a:t>
            </a:fld>
            <a:endParaRPr lang="fa-IR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3D Model 5" descr="Yellow flower patch">
                <a:extLst>
                  <a:ext uri="{FF2B5EF4-FFF2-40B4-BE49-F238E27FC236}">
                    <a16:creationId xmlns:a16="http://schemas.microsoft.com/office/drawing/2014/main" id="{5DB473DC-3A83-C898-8C0E-3CD07CF764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9668499"/>
                  </p:ext>
                </p:extLst>
              </p:nvPr>
            </p:nvGraphicFramePr>
            <p:xfrm>
              <a:off x="7305153" y="495927"/>
              <a:ext cx="4167655" cy="597220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67655" cy="5972208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704415" ay="51085" az="1061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9486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Yellow flower patch">
                <a:extLst>
                  <a:ext uri="{FF2B5EF4-FFF2-40B4-BE49-F238E27FC236}">
                    <a16:creationId xmlns:a16="http://schemas.microsoft.com/office/drawing/2014/main" id="{5DB473DC-3A83-C898-8C0E-3CD07CF764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5153" y="495927"/>
                <a:ext cx="4167655" cy="59722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220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285186" y="591127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آماده‌سازی لایحه بودجه</a:t>
            </a:r>
            <a:endParaRPr lang="en-US" sz="1600" kern="1200" dirty="0"/>
          </a:p>
        </p:txBody>
      </p:sp>
      <p:sp>
        <p:nvSpPr>
          <p:cNvPr id="7" name="Freeform 6"/>
          <p:cNvSpPr/>
          <p:nvPr/>
        </p:nvSpPr>
        <p:spPr>
          <a:xfrm>
            <a:off x="6932136" y="1587151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تصویب موافقت‌نامه ملی (استانی)</a:t>
            </a:r>
            <a:endParaRPr lang="en-US" sz="1600" kern="1200" dirty="0"/>
          </a:p>
        </p:txBody>
      </p:sp>
      <p:sp>
        <p:nvSpPr>
          <p:cNvPr id="8" name="Freeform 7"/>
          <p:cNvSpPr/>
          <p:nvPr/>
        </p:nvSpPr>
        <p:spPr>
          <a:xfrm>
            <a:off x="7803392" y="2943811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ابلاغ بودجه ملی (استانی)</a:t>
            </a:r>
            <a:endParaRPr lang="en-US" sz="1600" kern="1200" dirty="0"/>
          </a:p>
        </p:txBody>
      </p:sp>
      <p:sp>
        <p:nvSpPr>
          <p:cNvPr id="9" name="Freeform 8"/>
          <p:cNvSpPr/>
          <p:nvPr/>
        </p:nvSpPr>
        <p:spPr>
          <a:xfrm>
            <a:off x="7500808" y="4480780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کنترل تعهدات و تخصیص بودجه </a:t>
            </a:r>
            <a:endParaRPr lang="en-US" sz="1600" kern="1200" dirty="0"/>
          </a:p>
        </p:txBody>
      </p:sp>
      <p:sp>
        <p:nvSpPr>
          <p:cNvPr id="10" name="Freeform 9"/>
          <p:cNvSpPr/>
          <p:nvPr/>
        </p:nvSpPr>
        <p:spPr>
          <a:xfrm>
            <a:off x="6165967" y="5532266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پرداخت‌ها و مدیریت رسیدها</a:t>
            </a:r>
            <a:endParaRPr lang="en-US" sz="16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423454" y="5532266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مدیریت جریان نقد دولت</a:t>
            </a:r>
            <a:endParaRPr lang="en-US" sz="16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3088613" y="4515070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مدیریت بدهی</a:t>
            </a:r>
            <a:endParaRPr lang="en-US" sz="16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2786029" y="2943811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گزارش‌های مالی وحسابداری</a:t>
            </a:r>
            <a:endParaRPr lang="en-US" sz="16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3208733" y="1356282"/>
            <a:ext cx="1549372" cy="774686"/>
          </a:xfrm>
          <a:custGeom>
            <a:avLst/>
            <a:gdLst>
              <a:gd name="connsiteX0" fmla="*/ 0 w 1549372"/>
              <a:gd name="connsiteY0" fmla="*/ 129117 h 774686"/>
              <a:gd name="connsiteX1" fmla="*/ 129117 w 1549372"/>
              <a:gd name="connsiteY1" fmla="*/ 0 h 774686"/>
              <a:gd name="connsiteX2" fmla="*/ 1420255 w 1549372"/>
              <a:gd name="connsiteY2" fmla="*/ 0 h 774686"/>
              <a:gd name="connsiteX3" fmla="*/ 1549372 w 1549372"/>
              <a:gd name="connsiteY3" fmla="*/ 129117 h 774686"/>
              <a:gd name="connsiteX4" fmla="*/ 1549372 w 1549372"/>
              <a:gd name="connsiteY4" fmla="*/ 645569 h 774686"/>
              <a:gd name="connsiteX5" fmla="*/ 1420255 w 1549372"/>
              <a:gd name="connsiteY5" fmla="*/ 774686 h 774686"/>
              <a:gd name="connsiteX6" fmla="*/ 129117 w 1549372"/>
              <a:gd name="connsiteY6" fmla="*/ 774686 h 774686"/>
              <a:gd name="connsiteX7" fmla="*/ 0 w 1549372"/>
              <a:gd name="connsiteY7" fmla="*/ 645569 h 774686"/>
              <a:gd name="connsiteX8" fmla="*/ 0 w 1549372"/>
              <a:gd name="connsiteY8" fmla="*/ 129117 h 7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372" h="774686">
                <a:moveTo>
                  <a:pt x="0" y="129117"/>
                </a:moveTo>
                <a:cubicBezTo>
                  <a:pt x="0" y="57808"/>
                  <a:pt x="57808" y="0"/>
                  <a:pt x="129117" y="0"/>
                </a:cubicBezTo>
                <a:lnTo>
                  <a:pt x="1420255" y="0"/>
                </a:lnTo>
                <a:cubicBezTo>
                  <a:pt x="1491564" y="0"/>
                  <a:pt x="1549372" y="57808"/>
                  <a:pt x="1549372" y="129117"/>
                </a:cubicBezTo>
                <a:lnTo>
                  <a:pt x="1549372" y="645569"/>
                </a:lnTo>
                <a:cubicBezTo>
                  <a:pt x="1549372" y="716878"/>
                  <a:pt x="1491564" y="774686"/>
                  <a:pt x="1420255" y="774686"/>
                </a:cubicBezTo>
                <a:lnTo>
                  <a:pt x="129117" y="774686"/>
                </a:lnTo>
                <a:cubicBezTo>
                  <a:pt x="57808" y="774686"/>
                  <a:pt x="0" y="716878"/>
                  <a:pt x="0" y="645569"/>
                </a:cubicBezTo>
                <a:lnTo>
                  <a:pt x="0" y="12911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lvl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kern="12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حسابرسی و ارزیابی</a:t>
            </a:r>
            <a:endParaRPr lang="en-US" sz="1600" kern="1200" dirty="0"/>
          </a:p>
        </p:txBody>
      </p:sp>
      <p:sp>
        <p:nvSpPr>
          <p:cNvPr id="21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flipH="1">
            <a:off x="6362700" y="895350"/>
            <a:ext cx="1619248" cy="2048461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22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flipH="1">
            <a:off x="8418193" y="2009775"/>
            <a:ext cx="734855" cy="2762250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23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rot="2261377" flipH="1">
            <a:off x="8282847" y="3495461"/>
            <a:ext cx="499023" cy="2806226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25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rot="18161710" flipH="1">
            <a:off x="4172975" y="800453"/>
            <a:ext cx="1619248" cy="2048461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26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rot="14601068" flipH="1">
            <a:off x="3742630" y="693464"/>
            <a:ext cx="734855" cy="2762250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27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rot="11273993" flipH="1">
            <a:off x="2876770" y="1903849"/>
            <a:ext cx="499023" cy="2645539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29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rot="4309378" flipH="1">
            <a:off x="6845942" y="4286319"/>
            <a:ext cx="695715" cy="3301387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30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rot="9452874" flipH="1">
            <a:off x="3168773" y="2964241"/>
            <a:ext cx="695715" cy="3301387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31" name="Arc 300">
            <a:extLst>
              <a:ext uri="{FF2B5EF4-FFF2-40B4-BE49-F238E27FC236}">
                <a16:creationId xmlns:a16="http://schemas.microsoft.com/office/drawing/2014/main" id="{2A23D260-9FA7-6B45-8717-6F64D6416CB9}"/>
              </a:ext>
            </a:extLst>
          </p:cNvPr>
          <p:cNvSpPr>
            <a:spLocks/>
          </p:cNvSpPr>
          <p:nvPr/>
        </p:nvSpPr>
        <p:spPr bwMode="auto">
          <a:xfrm rot="6894406" flipH="1">
            <a:off x="4762881" y="4228113"/>
            <a:ext cx="695715" cy="3301387"/>
          </a:xfrm>
          <a:custGeom>
            <a:avLst/>
            <a:gdLst>
              <a:gd name="G0" fmla="+- 15795 0 0"/>
              <a:gd name="G1" fmla="+- 20729 0 0"/>
              <a:gd name="G2" fmla="+- 21600 0 0"/>
              <a:gd name="T0" fmla="*/ 0 w 15795"/>
              <a:gd name="T1" fmla="*/ 5995 h 20729"/>
              <a:gd name="T2" fmla="*/ 9723 w 15795"/>
              <a:gd name="T3" fmla="*/ 0 h 20729"/>
              <a:gd name="T4" fmla="*/ 15795 w 15795"/>
              <a:gd name="T5" fmla="*/ 20729 h 20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5" h="20729" fill="none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</a:path>
              <a:path w="15795" h="20729" stroke="0" extrusionOk="0">
                <a:moveTo>
                  <a:pt x="0" y="5995"/>
                </a:moveTo>
                <a:cubicBezTo>
                  <a:pt x="2644" y="3160"/>
                  <a:pt x="6002" y="1089"/>
                  <a:pt x="9723" y="0"/>
                </a:cubicBezTo>
                <a:lnTo>
                  <a:pt x="15795" y="2072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400">
              <a:cs typeface="B Mitra" panose="00000400000000000000" pitchFamily="2" charset="-78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992428" y="262890"/>
            <a:ext cx="4848802" cy="5269376"/>
          </a:xfrm>
          <a:custGeom>
            <a:avLst/>
            <a:gdLst>
              <a:gd name="connsiteX0" fmla="*/ 4103453 w 4789253"/>
              <a:gd name="connsiteY0" fmla="*/ 5429250 h 5486400"/>
              <a:gd name="connsiteX1" fmla="*/ 4103453 w 4789253"/>
              <a:gd name="connsiteY1" fmla="*/ 5429250 h 5486400"/>
              <a:gd name="connsiteX2" fmla="*/ 4217753 w 4789253"/>
              <a:gd name="connsiteY2" fmla="*/ 5337810 h 5486400"/>
              <a:gd name="connsiteX3" fmla="*/ 4252043 w 4789253"/>
              <a:gd name="connsiteY3" fmla="*/ 5303520 h 5486400"/>
              <a:gd name="connsiteX4" fmla="*/ 4286333 w 4789253"/>
              <a:gd name="connsiteY4" fmla="*/ 5234940 h 5486400"/>
              <a:gd name="connsiteX5" fmla="*/ 4309193 w 4789253"/>
              <a:gd name="connsiteY5" fmla="*/ 5200650 h 5486400"/>
              <a:gd name="connsiteX6" fmla="*/ 4332053 w 4789253"/>
              <a:gd name="connsiteY6" fmla="*/ 5132070 h 5486400"/>
              <a:gd name="connsiteX7" fmla="*/ 4343483 w 4789253"/>
              <a:gd name="connsiteY7" fmla="*/ 5086350 h 5486400"/>
              <a:gd name="connsiteX8" fmla="*/ 4366343 w 4789253"/>
              <a:gd name="connsiteY8" fmla="*/ 5052060 h 5486400"/>
              <a:gd name="connsiteX9" fmla="*/ 4389203 w 4789253"/>
              <a:gd name="connsiteY9" fmla="*/ 5006340 h 5486400"/>
              <a:gd name="connsiteX10" fmla="*/ 4457783 w 4789253"/>
              <a:gd name="connsiteY10" fmla="*/ 4892040 h 5486400"/>
              <a:gd name="connsiteX11" fmla="*/ 4480643 w 4789253"/>
              <a:gd name="connsiteY11" fmla="*/ 4834890 h 5486400"/>
              <a:gd name="connsiteX12" fmla="*/ 4492073 w 4789253"/>
              <a:gd name="connsiteY12" fmla="*/ 4800600 h 5486400"/>
              <a:gd name="connsiteX13" fmla="*/ 4560653 w 4789253"/>
              <a:gd name="connsiteY13" fmla="*/ 4697730 h 5486400"/>
              <a:gd name="connsiteX14" fmla="*/ 4583513 w 4789253"/>
              <a:gd name="connsiteY14" fmla="*/ 4617720 h 5486400"/>
              <a:gd name="connsiteX15" fmla="*/ 4617803 w 4789253"/>
              <a:gd name="connsiteY15" fmla="*/ 4549140 h 5486400"/>
              <a:gd name="connsiteX16" fmla="*/ 4629233 w 4789253"/>
              <a:gd name="connsiteY16" fmla="*/ 4503420 h 5486400"/>
              <a:gd name="connsiteX17" fmla="*/ 4640663 w 4789253"/>
              <a:gd name="connsiteY17" fmla="*/ 4446270 h 5486400"/>
              <a:gd name="connsiteX18" fmla="*/ 4663523 w 4789253"/>
              <a:gd name="connsiteY18" fmla="*/ 4389120 h 5486400"/>
              <a:gd name="connsiteX19" fmla="*/ 4686383 w 4789253"/>
              <a:gd name="connsiteY19" fmla="*/ 4229100 h 5486400"/>
              <a:gd name="connsiteX20" fmla="*/ 4709243 w 4789253"/>
              <a:gd name="connsiteY20" fmla="*/ 3817620 h 5486400"/>
              <a:gd name="connsiteX21" fmla="*/ 4732103 w 4789253"/>
              <a:gd name="connsiteY21" fmla="*/ 3646170 h 5486400"/>
              <a:gd name="connsiteX22" fmla="*/ 4789253 w 4789253"/>
              <a:gd name="connsiteY22" fmla="*/ 3451860 h 5486400"/>
              <a:gd name="connsiteX23" fmla="*/ 4777823 w 4789253"/>
              <a:gd name="connsiteY23" fmla="*/ 2846070 h 5486400"/>
              <a:gd name="connsiteX24" fmla="*/ 4766393 w 4789253"/>
              <a:gd name="connsiteY24" fmla="*/ 2788920 h 5486400"/>
              <a:gd name="connsiteX25" fmla="*/ 4754963 w 4789253"/>
              <a:gd name="connsiteY25" fmla="*/ 2697480 h 5486400"/>
              <a:gd name="connsiteX26" fmla="*/ 4732103 w 4789253"/>
              <a:gd name="connsiteY26" fmla="*/ 2571750 h 5486400"/>
              <a:gd name="connsiteX27" fmla="*/ 4697813 w 4789253"/>
              <a:gd name="connsiteY27" fmla="*/ 2423160 h 5486400"/>
              <a:gd name="connsiteX28" fmla="*/ 4674953 w 4789253"/>
              <a:gd name="connsiteY28" fmla="*/ 2343150 h 5486400"/>
              <a:gd name="connsiteX29" fmla="*/ 4663523 w 4789253"/>
              <a:gd name="connsiteY29" fmla="*/ 2240280 h 5486400"/>
              <a:gd name="connsiteX30" fmla="*/ 4652093 w 4789253"/>
              <a:gd name="connsiteY30" fmla="*/ 2183130 h 5486400"/>
              <a:gd name="connsiteX31" fmla="*/ 4640663 w 4789253"/>
              <a:gd name="connsiteY31" fmla="*/ 2080260 h 5486400"/>
              <a:gd name="connsiteX32" fmla="*/ 4617803 w 4789253"/>
              <a:gd name="connsiteY32" fmla="*/ 1988820 h 5486400"/>
              <a:gd name="connsiteX33" fmla="*/ 4606373 w 4789253"/>
              <a:gd name="connsiteY33" fmla="*/ 1931670 h 5486400"/>
              <a:gd name="connsiteX34" fmla="*/ 4560653 w 4789253"/>
              <a:gd name="connsiteY34" fmla="*/ 1817370 h 5486400"/>
              <a:gd name="connsiteX35" fmla="*/ 4526363 w 4789253"/>
              <a:gd name="connsiteY35" fmla="*/ 1760220 h 5486400"/>
              <a:gd name="connsiteX36" fmla="*/ 4480643 w 4789253"/>
              <a:gd name="connsiteY36" fmla="*/ 1714500 h 5486400"/>
              <a:gd name="connsiteX37" fmla="*/ 4423493 w 4789253"/>
              <a:gd name="connsiteY37" fmla="*/ 1611630 h 5486400"/>
              <a:gd name="connsiteX38" fmla="*/ 4400633 w 4789253"/>
              <a:gd name="connsiteY38" fmla="*/ 1577340 h 5486400"/>
              <a:gd name="connsiteX39" fmla="*/ 4320623 w 4789253"/>
              <a:gd name="connsiteY39" fmla="*/ 1497330 h 5486400"/>
              <a:gd name="connsiteX40" fmla="*/ 4229183 w 4789253"/>
              <a:gd name="connsiteY40" fmla="*/ 1360170 h 5486400"/>
              <a:gd name="connsiteX41" fmla="*/ 4172033 w 4789253"/>
              <a:gd name="connsiteY41" fmla="*/ 1280160 h 5486400"/>
              <a:gd name="connsiteX42" fmla="*/ 4137743 w 4789253"/>
              <a:gd name="connsiteY42" fmla="*/ 1245870 h 5486400"/>
              <a:gd name="connsiteX43" fmla="*/ 4103453 w 4789253"/>
              <a:gd name="connsiteY43" fmla="*/ 1188720 h 5486400"/>
              <a:gd name="connsiteX44" fmla="*/ 4069163 w 4789253"/>
              <a:gd name="connsiteY44" fmla="*/ 1165860 h 5486400"/>
              <a:gd name="connsiteX45" fmla="*/ 4000583 w 4789253"/>
              <a:gd name="connsiteY45" fmla="*/ 1108710 h 5486400"/>
              <a:gd name="connsiteX46" fmla="*/ 3954863 w 4789253"/>
              <a:gd name="connsiteY46" fmla="*/ 1051560 h 5486400"/>
              <a:gd name="connsiteX47" fmla="*/ 3909143 w 4789253"/>
              <a:gd name="connsiteY47" fmla="*/ 1028700 h 5486400"/>
              <a:gd name="connsiteX48" fmla="*/ 3817703 w 4789253"/>
              <a:gd name="connsiteY48" fmla="*/ 960120 h 5486400"/>
              <a:gd name="connsiteX49" fmla="*/ 3760553 w 4789253"/>
              <a:gd name="connsiteY49" fmla="*/ 925830 h 5486400"/>
              <a:gd name="connsiteX50" fmla="*/ 3726263 w 4789253"/>
              <a:gd name="connsiteY50" fmla="*/ 891540 h 5486400"/>
              <a:gd name="connsiteX51" fmla="*/ 3646253 w 4789253"/>
              <a:gd name="connsiteY51" fmla="*/ 845820 h 5486400"/>
              <a:gd name="connsiteX52" fmla="*/ 3577673 w 4789253"/>
              <a:gd name="connsiteY52" fmla="*/ 800100 h 5486400"/>
              <a:gd name="connsiteX53" fmla="*/ 3543383 w 4789253"/>
              <a:gd name="connsiteY53" fmla="*/ 777240 h 5486400"/>
              <a:gd name="connsiteX54" fmla="*/ 3440513 w 4789253"/>
              <a:gd name="connsiteY54" fmla="*/ 697230 h 5486400"/>
              <a:gd name="connsiteX55" fmla="*/ 3383363 w 4789253"/>
              <a:gd name="connsiteY55" fmla="*/ 674370 h 5486400"/>
              <a:gd name="connsiteX56" fmla="*/ 3314783 w 4789253"/>
              <a:gd name="connsiteY56" fmla="*/ 628650 h 5486400"/>
              <a:gd name="connsiteX57" fmla="*/ 3234773 w 4789253"/>
              <a:gd name="connsiteY57" fmla="*/ 571500 h 5486400"/>
              <a:gd name="connsiteX58" fmla="*/ 3189053 w 4789253"/>
              <a:gd name="connsiteY58" fmla="*/ 548640 h 5486400"/>
              <a:gd name="connsiteX59" fmla="*/ 3154763 w 4789253"/>
              <a:gd name="connsiteY59" fmla="*/ 525780 h 5486400"/>
              <a:gd name="connsiteX60" fmla="*/ 3120473 w 4789253"/>
              <a:gd name="connsiteY60" fmla="*/ 514350 h 5486400"/>
              <a:gd name="connsiteX61" fmla="*/ 3051893 w 4789253"/>
              <a:gd name="connsiteY61" fmla="*/ 468630 h 5486400"/>
              <a:gd name="connsiteX62" fmla="*/ 3006173 w 4789253"/>
              <a:gd name="connsiteY62" fmla="*/ 445770 h 5486400"/>
              <a:gd name="connsiteX63" fmla="*/ 2857583 w 4789253"/>
              <a:gd name="connsiteY63" fmla="*/ 365760 h 5486400"/>
              <a:gd name="connsiteX64" fmla="*/ 2834723 w 4789253"/>
              <a:gd name="connsiteY64" fmla="*/ 331470 h 5486400"/>
              <a:gd name="connsiteX65" fmla="*/ 2800433 w 4789253"/>
              <a:gd name="connsiteY65" fmla="*/ 320040 h 5486400"/>
              <a:gd name="connsiteX66" fmla="*/ 2743283 w 4789253"/>
              <a:gd name="connsiteY66" fmla="*/ 297180 h 5486400"/>
              <a:gd name="connsiteX67" fmla="*/ 2697563 w 4789253"/>
              <a:gd name="connsiteY67" fmla="*/ 285750 h 5486400"/>
              <a:gd name="connsiteX68" fmla="*/ 2651843 w 4789253"/>
              <a:gd name="connsiteY68" fmla="*/ 262890 h 5486400"/>
              <a:gd name="connsiteX69" fmla="*/ 2617553 w 4789253"/>
              <a:gd name="connsiteY69" fmla="*/ 240030 h 5486400"/>
              <a:gd name="connsiteX70" fmla="*/ 2480393 w 4789253"/>
              <a:gd name="connsiteY70" fmla="*/ 217170 h 5486400"/>
              <a:gd name="connsiteX71" fmla="*/ 2411813 w 4789253"/>
              <a:gd name="connsiteY71" fmla="*/ 194310 h 5486400"/>
              <a:gd name="connsiteX72" fmla="*/ 2366093 w 4789253"/>
              <a:gd name="connsiteY72" fmla="*/ 182880 h 5486400"/>
              <a:gd name="connsiteX73" fmla="*/ 2274653 w 4789253"/>
              <a:gd name="connsiteY73" fmla="*/ 148590 h 5486400"/>
              <a:gd name="connsiteX74" fmla="*/ 2137493 w 4789253"/>
              <a:gd name="connsiteY74" fmla="*/ 125730 h 5486400"/>
              <a:gd name="connsiteX75" fmla="*/ 2057483 w 4789253"/>
              <a:gd name="connsiteY75" fmla="*/ 102870 h 5486400"/>
              <a:gd name="connsiteX76" fmla="*/ 1908893 w 4789253"/>
              <a:gd name="connsiteY76" fmla="*/ 91440 h 5486400"/>
              <a:gd name="connsiteX77" fmla="*/ 1863173 w 4789253"/>
              <a:gd name="connsiteY77" fmla="*/ 80010 h 5486400"/>
              <a:gd name="connsiteX78" fmla="*/ 1828883 w 4789253"/>
              <a:gd name="connsiteY78" fmla="*/ 68580 h 5486400"/>
              <a:gd name="connsiteX79" fmla="*/ 1726013 w 4789253"/>
              <a:gd name="connsiteY79" fmla="*/ 45720 h 5486400"/>
              <a:gd name="connsiteX80" fmla="*/ 1588853 w 4789253"/>
              <a:gd name="connsiteY80" fmla="*/ 34290 h 5486400"/>
              <a:gd name="connsiteX81" fmla="*/ 1531703 w 4789253"/>
              <a:gd name="connsiteY81" fmla="*/ 22860 h 5486400"/>
              <a:gd name="connsiteX82" fmla="*/ 1451693 w 4789253"/>
              <a:gd name="connsiteY82" fmla="*/ 11430 h 5486400"/>
              <a:gd name="connsiteX83" fmla="*/ 1405973 w 4789253"/>
              <a:gd name="connsiteY83" fmla="*/ 0 h 5486400"/>
              <a:gd name="connsiteX84" fmla="*/ 845903 w 4789253"/>
              <a:gd name="connsiteY84" fmla="*/ 11430 h 5486400"/>
              <a:gd name="connsiteX85" fmla="*/ 788753 w 4789253"/>
              <a:gd name="connsiteY85" fmla="*/ 22860 h 5486400"/>
              <a:gd name="connsiteX86" fmla="*/ 594443 w 4789253"/>
              <a:gd name="connsiteY86" fmla="*/ 68580 h 5486400"/>
              <a:gd name="connsiteX87" fmla="*/ 480143 w 4789253"/>
              <a:gd name="connsiteY87" fmla="*/ 91440 h 5486400"/>
              <a:gd name="connsiteX88" fmla="*/ 331553 w 4789253"/>
              <a:gd name="connsiteY88" fmla="*/ 137160 h 5486400"/>
              <a:gd name="connsiteX89" fmla="*/ 297263 w 4789253"/>
              <a:gd name="connsiteY89" fmla="*/ 160020 h 5486400"/>
              <a:gd name="connsiteX90" fmla="*/ 228683 w 4789253"/>
              <a:gd name="connsiteY90" fmla="*/ 182880 h 5486400"/>
              <a:gd name="connsiteX91" fmla="*/ 137243 w 4789253"/>
              <a:gd name="connsiteY91" fmla="*/ 240030 h 5486400"/>
              <a:gd name="connsiteX92" fmla="*/ 114383 w 4789253"/>
              <a:gd name="connsiteY92" fmla="*/ 274320 h 5486400"/>
              <a:gd name="connsiteX93" fmla="*/ 22943 w 4789253"/>
              <a:gd name="connsiteY93" fmla="*/ 342900 h 5486400"/>
              <a:gd name="connsiteX94" fmla="*/ 83 w 4789253"/>
              <a:gd name="connsiteY94" fmla="*/ 537210 h 5486400"/>
              <a:gd name="connsiteX95" fmla="*/ 11513 w 4789253"/>
              <a:gd name="connsiteY95" fmla="*/ 937260 h 5486400"/>
              <a:gd name="connsiteX96" fmla="*/ 34373 w 4789253"/>
              <a:gd name="connsiteY96" fmla="*/ 1028700 h 5486400"/>
              <a:gd name="connsiteX97" fmla="*/ 57233 w 4789253"/>
              <a:gd name="connsiteY97" fmla="*/ 1062990 h 5486400"/>
              <a:gd name="connsiteX98" fmla="*/ 125813 w 4789253"/>
              <a:gd name="connsiteY98" fmla="*/ 1143000 h 5486400"/>
              <a:gd name="connsiteX99" fmla="*/ 171533 w 4789253"/>
              <a:gd name="connsiteY99" fmla="*/ 1211580 h 5486400"/>
              <a:gd name="connsiteX100" fmla="*/ 194393 w 4789253"/>
              <a:gd name="connsiteY100" fmla="*/ 1245870 h 5486400"/>
              <a:gd name="connsiteX101" fmla="*/ 262973 w 4789253"/>
              <a:gd name="connsiteY101" fmla="*/ 1337310 h 5486400"/>
              <a:gd name="connsiteX102" fmla="*/ 285833 w 4789253"/>
              <a:gd name="connsiteY102" fmla="*/ 1371600 h 5486400"/>
              <a:gd name="connsiteX103" fmla="*/ 342983 w 4789253"/>
              <a:gd name="connsiteY103" fmla="*/ 1451610 h 5486400"/>
              <a:gd name="connsiteX104" fmla="*/ 377273 w 4789253"/>
              <a:gd name="connsiteY104" fmla="*/ 1463040 h 5486400"/>
              <a:gd name="connsiteX105" fmla="*/ 400133 w 4789253"/>
              <a:gd name="connsiteY105" fmla="*/ 1497330 h 5486400"/>
              <a:gd name="connsiteX106" fmla="*/ 445853 w 4789253"/>
              <a:gd name="connsiteY106" fmla="*/ 1508760 h 5486400"/>
              <a:gd name="connsiteX107" fmla="*/ 491573 w 4789253"/>
              <a:gd name="connsiteY107" fmla="*/ 1531620 h 5486400"/>
              <a:gd name="connsiteX108" fmla="*/ 617303 w 4789253"/>
              <a:gd name="connsiteY108" fmla="*/ 1577340 h 5486400"/>
              <a:gd name="connsiteX109" fmla="*/ 685883 w 4789253"/>
              <a:gd name="connsiteY109" fmla="*/ 1600200 h 5486400"/>
              <a:gd name="connsiteX110" fmla="*/ 731603 w 4789253"/>
              <a:gd name="connsiteY110" fmla="*/ 1611630 h 5486400"/>
              <a:gd name="connsiteX111" fmla="*/ 765893 w 4789253"/>
              <a:gd name="connsiteY111" fmla="*/ 1623060 h 5486400"/>
              <a:gd name="connsiteX112" fmla="*/ 903053 w 4789253"/>
              <a:gd name="connsiteY112" fmla="*/ 1645920 h 5486400"/>
              <a:gd name="connsiteX113" fmla="*/ 994493 w 4789253"/>
              <a:gd name="connsiteY113" fmla="*/ 1668780 h 5486400"/>
              <a:gd name="connsiteX114" fmla="*/ 1040213 w 4789253"/>
              <a:gd name="connsiteY114" fmla="*/ 1680210 h 5486400"/>
              <a:gd name="connsiteX115" fmla="*/ 1108793 w 4789253"/>
              <a:gd name="connsiteY115" fmla="*/ 1691640 h 5486400"/>
              <a:gd name="connsiteX116" fmla="*/ 1314533 w 4789253"/>
              <a:gd name="connsiteY116" fmla="*/ 1737360 h 5486400"/>
              <a:gd name="connsiteX117" fmla="*/ 1348823 w 4789253"/>
              <a:gd name="connsiteY117" fmla="*/ 1760220 h 5486400"/>
              <a:gd name="connsiteX118" fmla="*/ 1485983 w 4789253"/>
              <a:gd name="connsiteY118" fmla="*/ 1794510 h 5486400"/>
              <a:gd name="connsiteX119" fmla="*/ 1577423 w 4789253"/>
              <a:gd name="connsiteY119" fmla="*/ 1840230 h 5486400"/>
              <a:gd name="connsiteX120" fmla="*/ 1668863 w 4789253"/>
              <a:gd name="connsiteY120" fmla="*/ 1897380 h 5486400"/>
              <a:gd name="connsiteX121" fmla="*/ 1748873 w 4789253"/>
              <a:gd name="connsiteY121" fmla="*/ 1954530 h 5486400"/>
              <a:gd name="connsiteX122" fmla="*/ 1783163 w 4789253"/>
              <a:gd name="connsiteY122" fmla="*/ 1988820 h 5486400"/>
              <a:gd name="connsiteX123" fmla="*/ 1863173 w 4789253"/>
              <a:gd name="connsiteY123" fmla="*/ 2034540 h 5486400"/>
              <a:gd name="connsiteX124" fmla="*/ 1931753 w 4789253"/>
              <a:gd name="connsiteY124" fmla="*/ 2103120 h 5486400"/>
              <a:gd name="connsiteX125" fmla="*/ 2046053 w 4789253"/>
              <a:gd name="connsiteY125" fmla="*/ 2205990 h 5486400"/>
              <a:gd name="connsiteX126" fmla="*/ 2126063 w 4789253"/>
              <a:gd name="connsiteY126" fmla="*/ 2308860 h 5486400"/>
              <a:gd name="connsiteX127" fmla="*/ 2137493 w 4789253"/>
              <a:gd name="connsiteY127" fmla="*/ 2343150 h 5486400"/>
              <a:gd name="connsiteX128" fmla="*/ 2160353 w 4789253"/>
              <a:gd name="connsiteY128" fmla="*/ 2377440 h 5486400"/>
              <a:gd name="connsiteX129" fmla="*/ 2206073 w 4789253"/>
              <a:gd name="connsiteY129" fmla="*/ 2480310 h 5486400"/>
              <a:gd name="connsiteX130" fmla="*/ 2217503 w 4789253"/>
              <a:gd name="connsiteY130" fmla="*/ 2583180 h 5486400"/>
              <a:gd name="connsiteX131" fmla="*/ 2240363 w 4789253"/>
              <a:gd name="connsiteY131" fmla="*/ 2777490 h 5486400"/>
              <a:gd name="connsiteX132" fmla="*/ 2251793 w 4789253"/>
              <a:gd name="connsiteY132" fmla="*/ 2823210 h 5486400"/>
              <a:gd name="connsiteX133" fmla="*/ 2274653 w 4789253"/>
              <a:gd name="connsiteY133" fmla="*/ 2868930 h 5486400"/>
              <a:gd name="connsiteX134" fmla="*/ 2286083 w 4789253"/>
              <a:gd name="connsiteY134" fmla="*/ 2937510 h 5486400"/>
              <a:gd name="connsiteX135" fmla="*/ 2308943 w 4789253"/>
              <a:gd name="connsiteY135" fmla="*/ 3257550 h 5486400"/>
              <a:gd name="connsiteX136" fmla="*/ 2331803 w 4789253"/>
              <a:gd name="connsiteY136" fmla="*/ 3314700 h 5486400"/>
              <a:gd name="connsiteX137" fmla="*/ 2343233 w 4789253"/>
              <a:gd name="connsiteY137" fmla="*/ 3451860 h 5486400"/>
              <a:gd name="connsiteX138" fmla="*/ 2366093 w 4789253"/>
              <a:gd name="connsiteY138" fmla="*/ 3554730 h 5486400"/>
              <a:gd name="connsiteX139" fmla="*/ 2377523 w 4789253"/>
              <a:gd name="connsiteY139" fmla="*/ 3771900 h 5486400"/>
              <a:gd name="connsiteX140" fmla="*/ 2400383 w 4789253"/>
              <a:gd name="connsiteY140" fmla="*/ 3977640 h 5486400"/>
              <a:gd name="connsiteX141" fmla="*/ 2411813 w 4789253"/>
              <a:gd name="connsiteY141" fmla="*/ 4103370 h 5486400"/>
              <a:gd name="connsiteX142" fmla="*/ 2400383 w 4789253"/>
              <a:gd name="connsiteY142" fmla="*/ 4331970 h 5486400"/>
              <a:gd name="connsiteX143" fmla="*/ 2388953 w 4789253"/>
              <a:gd name="connsiteY143" fmla="*/ 4411980 h 5486400"/>
              <a:gd name="connsiteX144" fmla="*/ 2400383 w 4789253"/>
              <a:gd name="connsiteY144" fmla="*/ 5029200 h 5486400"/>
              <a:gd name="connsiteX145" fmla="*/ 2446103 w 4789253"/>
              <a:gd name="connsiteY145" fmla="*/ 5120640 h 5486400"/>
              <a:gd name="connsiteX146" fmla="*/ 2480393 w 4789253"/>
              <a:gd name="connsiteY146" fmla="*/ 5166360 h 5486400"/>
              <a:gd name="connsiteX147" fmla="*/ 2503253 w 4789253"/>
              <a:gd name="connsiteY147" fmla="*/ 5200650 h 5486400"/>
              <a:gd name="connsiteX148" fmla="*/ 2571833 w 4789253"/>
              <a:gd name="connsiteY148" fmla="*/ 5257800 h 5486400"/>
              <a:gd name="connsiteX149" fmla="*/ 2617553 w 4789253"/>
              <a:gd name="connsiteY149" fmla="*/ 5280660 h 5486400"/>
              <a:gd name="connsiteX150" fmla="*/ 2697563 w 4789253"/>
              <a:gd name="connsiteY150" fmla="*/ 5314950 h 5486400"/>
              <a:gd name="connsiteX151" fmla="*/ 2731853 w 4789253"/>
              <a:gd name="connsiteY151" fmla="*/ 5349240 h 5486400"/>
              <a:gd name="connsiteX152" fmla="*/ 2914733 w 4789253"/>
              <a:gd name="connsiteY152" fmla="*/ 5372100 h 5486400"/>
              <a:gd name="connsiteX153" fmla="*/ 3371933 w 4789253"/>
              <a:gd name="connsiteY153" fmla="*/ 5406390 h 5486400"/>
              <a:gd name="connsiteX154" fmla="*/ 3429083 w 4789253"/>
              <a:gd name="connsiteY154" fmla="*/ 5417820 h 5486400"/>
              <a:gd name="connsiteX155" fmla="*/ 3497663 w 4789253"/>
              <a:gd name="connsiteY155" fmla="*/ 5429250 h 5486400"/>
              <a:gd name="connsiteX156" fmla="*/ 3531953 w 4789253"/>
              <a:gd name="connsiteY156" fmla="*/ 5440680 h 5486400"/>
              <a:gd name="connsiteX157" fmla="*/ 3600533 w 4789253"/>
              <a:gd name="connsiteY157" fmla="*/ 5452110 h 5486400"/>
              <a:gd name="connsiteX158" fmla="*/ 3703403 w 4789253"/>
              <a:gd name="connsiteY158" fmla="*/ 5474970 h 5486400"/>
              <a:gd name="connsiteX159" fmla="*/ 3737693 w 4789253"/>
              <a:gd name="connsiteY159" fmla="*/ 5486400 h 5486400"/>
              <a:gd name="connsiteX160" fmla="*/ 4080593 w 4789253"/>
              <a:gd name="connsiteY160" fmla="*/ 5474970 h 5486400"/>
              <a:gd name="connsiteX161" fmla="*/ 4194893 w 4789253"/>
              <a:gd name="connsiteY161" fmla="*/ 5463540 h 5486400"/>
              <a:gd name="connsiteX162" fmla="*/ 4160603 w 4789253"/>
              <a:gd name="connsiteY162" fmla="*/ 5452110 h 5486400"/>
              <a:gd name="connsiteX163" fmla="*/ 4103453 w 4789253"/>
              <a:gd name="connsiteY163" fmla="*/ 542925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789253" h="5486400">
                <a:moveTo>
                  <a:pt x="4103453" y="5429250"/>
                </a:moveTo>
                <a:lnTo>
                  <a:pt x="4103453" y="5429250"/>
                </a:lnTo>
                <a:cubicBezTo>
                  <a:pt x="4141553" y="5398770"/>
                  <a:pt x="4180506" y="5369327"/>
                  <a:pt x="4217753" y="5337810"/>
                </a:cubicBezTo>
                <a:cubicBezTo>
                  <a:pt x="4230093" y="5327369"/>
                  <a:pt x="4243077" y="5316970"/>
                  <a:pt x="4252043" y="5303520"/>
                </a:cubicBezTo>
                <a:cubicBezTo>
                  <a:pt x="4266220" y="5282254"/>
                  <a:pt x="4273921" y="5257282"/>
                  <a:pt x="4286333" y="5234940"/>
                </a:cubicBezTo>
                <a:cubicBezTo>
                  <a:pt x="4293004" y="5222932"/>
                  <a:pt x="4303614" y="5213203"/>
                  <a:pt x="4309193" y="5200650"/>
                </a:cubicBezTo>
                <a:cubicBezTo>
                  <a:pt x="4318980" y="5178630"/>
                  <a:pt x="4326209" y="5155447"/>
                  <a:pt x="4332053" y="5132070"/>
                </a:cubicBezTo>
                <a:cubicBezTo>
                  <a:pt x="4335863" y="5116830"/>
                  <a:pt x="4337295" y="5100789"/>
                  <a:pt x="4343483" y="5086350"/>
                </a:cubicBezTo>
                <a:cubicBezTo>
                  <a:pt x="4348894" y="5073724"/>
                  <a:pt x="4359527" y="5063987"/>
                  <a:pt x="4366343" y="5052060"/>
                </a:cubicBezTo>
                <a:cubicBezTo>
                  <a:pt x="4374797" y="5037266"/>
                  <a:pt x="4382875" y="5022160"/>
                  <a:pt x="4389203" y="5006340"/>
                </a:cubicBezTo>
                <a:cubicBezTo>
                  <a:pt x="4428770" y="4907422"/>
                  <a:pt x="4386177" y="4963646"/>
                  <a:pt x="4457783" y="4892040"/>
                </a:cubicBezTo>
                <a:cubicBezTo>
                  <a:pt x="4465403" y="4872990"/>
                  <a:pt x="4473439" y="4854101"/>
                  <a:pt x="4480643" y="4834890"/>
                </a:cubicBezTo>
                <a:cubicBezTo>
                  <a:pt x="4484873" y="4823609"/>
                  <a:pt x="4486002" y="4811007"/>
                  <a:pt x="4492073" y="4800600"/>
                </a:cubicBezTo>
                <a:cubicBezTo>
                  <a:pt x="4512838" y="4765002"/>
                  <a:pt x="4560653" y="4697730"/>
                  <a:pt x="4560653" y="4697730"/>
                </a:cubicBezTo>
                <a:cubicBezTo>
                  <a:pt x="4564315" y="4683081"/>
                  <a:pt x="4575314" y="4634118"/>
                  <a:pt x="4583513" y="4617720"/>
                </a:cubicBezTo>
                <a:cubicBezTo>
                  <a:pt x="4616909" y="4550928"/>
                  <a:pt x="4598650" y="4616176"/>
                  <a:pt x="4617803" y="4549140"/>
                </a:cubicBezTo>
                <a:cubicBezTo>
                  <a:pt x="4622119" y="4534035"/>
                  <a:pt x="4625825" y="4518755"/>
                  <a:pt x="4629233" y="4503420"/>
                </a:cubicBezTo>
                <a:cubicBezTo>
                  <a:pt x="4633447" y="4484455"/>
                  <a:pt x="4635081" y="4464878"/>
                  <a:pt x="4640663" y="4446270"/>
                </a:cubicBezTo>
                <a:cubicBezTo>
                  <a:pt x="4646559" y="4426618"/>
                  <a:pt x="4655903" y="4408170"/>
                  <a:pt x="4663523" y="4389120"/>
                </a:cubicBezTo>
                <a:cubicBezTo>
                  <a:pt x="4671483" y="4341363"/>
                  <a:pt x="4683372" y="4275778"/>
                  <a:pt x="4686383" y="4229100"/>
                </a:cubicBezTo>
                <a:cubicBezTo>
                  <a:pt x="4719928" y="3709160"/>
                  <a:pt x="4679783" y="4171137"/>
                  <a:pt x="4709243" y="3817620"/>
                </a:cubicBezTo>
                <a:cubicBezTo>
                  <a:pt x="4717174" y="3722452"/>
                  <a:pt x="4712304" y="3715468"/>
                  <a:pt x="4732103" y="3646170"/>
                </a:cubicBezTo>
                <a:cubicBezTo>
                  <a:pt x="4750650" y="3581254"/>
                  <a:pt x="4789253" y="3451860"/>
                  <a:pt x="4789253" y="3451860"/>
                </a:cubicBezTo>
                <a:cubicBezTo>
                  <a:pt x="4785443" y="3249930"/>
                  <a:pt x="4784783" y="3047916"/>
                  <a:pt x="4777823" y="2846070"/>
                </a:cubicBezTo>
                <a:cubicBezTo>
                  <a:pt x="4777153" y="2826654"/>
                  <a:pt x="4769347" y="2808121"/>
                  <a:pt x="4766393" y="2788920"/>
                </a:cubicBezTo>
                <a:cubicBezTo>
                  <a:pt x="4761722" y="2758560"/>
                  <a:pt x="4759634" y="2727840"/>
                  <a:pt x="4754963" y="2697480"/>
                </a:cubicBezTo>
                <a:cubicBezTo>
                  <a:pt x="4739358" y="2596047"/>
                  <a:pt x="4746285" y="2685210"/>
                  <a:pt x="4732103" y="2571750"/>
                </a:cubicBezTo>
                <a:cubicBezTo>
                  <a:pt x="4715369" y="2437875"/>
                  <a:pt x="4743325" y="2491428"/>
                  <a:pt x="4697813" y="2423160"/>
                </a:cubicBezTo>
                <a:cubicBezTo>
                  <a:pt x="4690193" y="2396490"/>
                  <a:pt x="4680065" y="2370412"/>
                  <a:pt x="4674953" y="2343150"/>
                </a:cubicBezTo>
                <a:cubicBezTo>
                  <a:pt x="4668595" y="2309240"/>
                  <a:pt x="4668402" y="2274434"/>
                  <a:pt x="4663523" y="2240280"/>
                </a:cubicBezTo>
                <a:cubicBezTo>
                  <a:pt x="4660776" y="2221048"/>
                  <a:pt x="4654840" y="2202362"/>
                  <a:pt x="4652093" y="2183130"/>
                </a:cubicBezTo>
                <a:cubicBezTo>
                  <a:pt x="4647214" y="2148976"/>
                  <a:pt x="4646659" y="2114236"/>
                  <a:pt x="4640663" y="2080260"/>
                </a:cubicBezTo>
                <a:cubicBezTo>
                  <a:pt x="4635203" y="2049320"/>
                  <a:pt x="4623965" y="2019628"/>
                  <a:pt x="4617803" y="1988820"/>
                </a:cubicBezTo>
                <a:cubicBezTo>
                  <a:pt x="4613993" y="1969770"/>
                  <a:pt x="4611485" y="1950413"/>
                  <a:pt x="4606373" y="1931670"/>
                </a:cubicBezTo>
                <a:cubicBezTo>
                  <a:pt x="4593310" y="1883773"/>
                  <a:pt x="4583552" y="1858588"/>
                  <a:pt x="4560653" y="1817370"/>
                </a:cubicBezTo>
                <a:cubicBezTo>
                  <a:pt x="4549864" y="1797950"/>
                  <a:pt x="4540002" y="1777756"/>
                  <a:pt x="4526363" y="1760220"/>
                </a:cubicBezTo>
                <a:cubicBezTo>
                  <a:pt x="4513131" y="1743207"/>
                  <a:pt x="4495883" y="1729740"/>
                  <a:pt x="4480643" y="1714500"/>
                </a:cubicBezTo>
                <a:cubicBezTo>
                  <a:pt x="4460525" y="1654146"/>
                  <a:pt x="4475896" y="1690235"/>
                  <a:pt x="4423493" y="1611630"/>
                </a:cubicBezTo>
                <a:cubicBezTo>
                  <a:pt x="4415873" y="1600200"/>
                  <a:pt x="4410347" y="1587054"/>
                  <a:pt x="4400633" y="1577340"/>
                </a:cubicBezTo>
                <a:lnTo>
                  <a:pt x="4320623" y="1497330"/>
                </a:lnTo>
                <a:cubicBezTo>
                  <a:pt x="4291993" y="1411439"/>
                  <a:pt x="4329077" y="1510010"/>
                  <a:pt x="4229183" y="1360170"/>
                </a:cubicBezTo>
                <a:cubicBezTo>
                  <a:pt x="4211091" y="1333032"/>
                  <a:pt x="4193299" y="1304971"/>
                  <a:pt x="4172033" y="1280160"/>
                </a:cubicBezTo>
                <a:cubicBezTo>
                  <a:pt x="4161513" y="1267887"/>
                  <a:pt x="4147442" y="1258802"/>
                  <a:pt x="4137743" y="1245870"/>
                </a:cubicBezTo>
                <a:cubicBezTo>
                  <a:pt x="4124413" y="1228097"/>
                  <a:pt x="4117911" y="1205588"/>
                  <a:pt x="4103453" y="1188720"/>
                </a:cubicBezTo>
                <a:cubicBezTo>
                  <a:pt x="4094513" y="1178290"/>
                  <a:pt x="4078877" y="1175574"/>
                  <a:pt x="4069163" y="1165860"/>
                </a:cubicBezTo>
                <a:cubicBezTo>
                  <a:pt x="4006885" y="1103582"/>
                  <a:pt x="4066075" y="1130541"/>
                  <a:pt x="4000583" y="1108710"/>
                </a:cubicBezTo>
                <a:cubicBezTo>
                  <a:pt x="3985343" y="1089660"/>
                  <a:pt x="3973223" y="1067625"/>
                  <a:pt x="3954863" y="1051560"/>
                </a:cubicBezTo>
                <a:cubicBezTo>
                  <a:pt x="3942040" y="1040340"/>
                  <a:pt x="3923320" y="1038151"/>
                  <a:pt x="3909143" y="1028700"/>
                </a:cubicBezTo>
                <a:cubicBezTo>
                  <a:pt x="3877442" y="1007566"/>
                  <a:pt x="3850373" y="979722"/>
                  <a:pt x="3817703" y="960120"/>
                </a:cubicBezTo>
                <a:cubicBezTo>
                  <a:pt x="3798653" y="948690"/>
                  <a:pt x="3778326" y="939160"/>
                  <a:pt x="3760553" y="925830"/>
                </a:cubicBezTo>
                <a:cubicBezTo>
                  <a:pt x="3747621" y="916131"/>
                  <a:pt x="3739505" y="900810"/>
                  <a:pt x="3726263" y="891540"/>
                </a:cubicBezTo>
                <a:cubicBezTo>
                  <a:pt x="3701098" y="873925"/>
                  <a:pt x="3672414" y="861919"/>
                  <a:pt x="3646253" y="845820"/>
                </a:cubicBezTo>
                <a:cubicBezTo>
                  <a:pt x="3622854" y="831421"/>
                  <a:pt x="3600533" y="815340"/>
                  <a:pt x="3577673" y="800100"/>
                </a:cubicBezTo>
                <a:cubicBezTo>
                  <a:pt x="3566243" y="792480"/>
                  <a:pt x="3553097" y="786954"/>
                  <a:pt x="3543383" y="777240"/>
                </a:cubicBezTo>
                <a:cubicBezTo>
                  <a:pt x="3511116" y="744973"/>
                  <a:pt x="3486085" y="715459"/>
                  <a:pt x="3440513" y="697230"/>
                </a:cubicBezTo>
                <a:lnTo>
                  <a:pt x="3383363" y="674370"/>
                </a:lnTo>
                <a:cubicBezTo>
                  <a:pt x="3318361" y="609368"/>
                  <a:pt x="3380950" y="661733"/>
                  <a:pt x="3314783" y="628650"/>
                </a:cubicBezTo>
                <a:cubicBezTo>
                  <a:pt x="3290603" y="616560"/>
                  <a:pt x="3255483" y="584443"/>
                  <a:pt x="3234773" y="571500"/>
                </a:cubicBezTo>
                <a:cubicBezTo>
                  <a:pt x="3220324" y="562469"/>
                  <a:pt x="3203847" y="557094"/>
                  <a:pt x="3189053" y="548640"/>
                </a:cubicBezTo>
                <a:cubicBezTo>
                  <a:pt x="3177126" y="541824"/>
                  <a:pt x="3167050" y="531923"/>
                  <a:pt x="3154763" y="525780"/>
                </a:cubicBezTo>
                <a:cubicBezTo>
                  <a:pt x="3143987" y="520392"/>
                  <a:pt x="3131005" y="520201"/>
                  <a:pt x="3120473" y="514350"/>
                </a:cubicBezTo>
                <a:cubicBezTo>
                  <a:pt x="3096456" y="501007"/>
                  <a:pt x="3075452" y="482765"/>
                  <a:pt x="3051893" y="468630"/>
                </a:cubicBezTo>
                <a:cubicBezTo>
                  <a:pt x="3037282" y="459864"/>
                  <a:pt x="3020891" y="454355"/>
                  <a:pt x="3006173" y="445770"/>
                </a:cubicBezTo>
                <a:cubicBezTo>
                  <a:pt x="2872598" y="367851"/>
                  <a:pt x="2962226" y="407617"/>
                  <a:pt x="2857583" y="365760"/>
                </a:cubicBezTo>
                <a:cubicBezTo>
                  <a:pt x="2849963" y="354330"/>
                  <a:pt x="2845450" y="340052"/>
                  <a:pt x="2834723" y="331470"/>
                </a:cubicBezTo>
                <a:cubicBezTo>
                  <a:pt x="2825315" y="323944"/>
                  <a:pt x="2811714" y="324270"/>
                  <a:pt x="2800433" y="320040"/>
                </a:cubicBezTo>
                <a:cubicBezTo>
                  <a:pt x="2781222" y="312836"/>
                  <a:pt x="2762748" y="303668"/>
                  <a:pt x="2743283" y="297180"/>
                </a:cubicBezTo>
                <a:cubicBezTo>
                  <a:pt x="2728380" y="292212"/>
                  <a:pt x="2712272" y="291266"/>
                  <a:pt x="2697563" y="285750"/>
                </a:cubicBezTo>
                <a:cubicBezTo>
                  <a:pt x="2681609" y="279767"/>
                  <a:pt x="2666637" y="271344"/>
                  <a:pt x="2651843" y="262890"/>
                </a:cubicBezTo>
                <a:cubicBezTo>
                  <a:pt x="2639916" y="256074"/>
                  <a:pt x="2630415" y="244853"/>
                  <a:pt x="2617553" y="240030"/>
                </a:cubicBezTo>
                <a:cubicBezTo>
                  <a:pt x="2596983" y="232316"/>
                  <a:pt x="2492274" y="218867"/>
                  <a:pt x="2480393" y="217170"/>
                </a:cubicBezTo>
                <a:cubicBezTo>
                  <a:pt x="2457533" y="209550"/>
                  <a:pt x="2434893" y="201234"/>
                  <a:pt x="2411813" y="194310"/>
                </a:cubicBezTo>
                <a:cubicBezTo>
                  <a:pt x="2396766" y="189796"/>
                  <a:pt x="2380996" y="187848"/>
                  <a:pt x="2366093" y="182880"/>
                </a:cubicBezTo>
                <a:cubicBezTo>
                  <a:pt x="2355129" y="179225"/>
                  <a:pt x="2294717" y="152603"/>
                  <a:pt x="2274653" y="148590"/>
                </a:cubicBezTo>
                <a:cubicBezTo>
                  <a:pt x="2229202" y="139500"/>
                  <a:pt x="2182060" y="138464"/>
                  <a:pt x="2137493" y="125730"/>
                </a:cubicBezTo>
                <a:cubicBezTo>
                  <a:pt x="2110823" y="118110"/>
                  <a:pt x="2084913" y="106985"/>
                  <a:pt x="2057483" y="102870"/>
                </a:cubicBezTo>
                <a:cubicBezTo>
                  <a:pt x="2008356" y="95501"/>
                  <a:pt x="1958423" y="95250"/>
                  <a:pt x="1908893" y="91440"/>
                </a:cubicBezTo>
                <a:cubicBezTo>
                  <a:pt x="1893653" y="87630"/>
                  <a:pt x="1878278" y="84326"/>
                  <a:pt x="1863173" y="80010"/>
                </a:cubicBezTo>
                <a:cubicBezTo>
                  <a:pt x="1851588" y="76700"/>
                  <a:pt x="1840468" y="71890"/>
                  <a:pt x="1828883" y="68580"/>
                </a:cubicBezTo>
                <a:cubicBezTo>
                  <a:pt x="1806783" y="62266"/>
                  <a:pt x="1746047" y="48077"/>
                  <a:pt x="1726013" y="45720"/>
                </a:cubicBezTo>
                <a:cubicBezTo>
                  <a:pt x="1680449" y="40360"/>
                  <a:pt x="1634573" y="38100"/>
                  <a:pt x="1588853" y="34290"/>
                </a:cubicBezTo>
                <a:cubicBezTo>
                  <a:pt x="1569803" y="30480"/>
                  <a:pt x="1550866" y="26054"/>
                  <a:pt x="1531703" y="22860"/>
                </a:cubicBezTo>
                <a:cubicBezTo>
                  <a:pt x="1505129" y="18431"/>
                  <a:pt x="1478199" y="16249"/>
                  <a:pt x="1451693" y="11430"/>
                </a:cubicBezTo>
                <a:cubicBezTo>
                  <a:pt x="1436237" y="8620"/>
                  <a:pt x="1421213" y="3810"/>
                  <a:pt x="1405973" y="0"/>
                </a:cubicBezTo>
                <a:lnTo>
                  <a:pt x="845903" y="11430"/>
                </a:lnTo>
                <a:cubicBezTo>
                  <a:pt x="826489" y="12149"/>
                  <a:pt x="807697" y="18555"/>
                  <a:pt x="788753" y="22860"/>
                </a:cubicBezTo>
                <a:cubicBezTo>
                  <a:pt x="723869" y="37606"/>
                  <a:pt x="660076" y="57641"/>
                  <a:pt x="594443" y="68580"/>
                </a:cubicBezTo>
                <a:cubicBezTo>
                  <a:pt x="551530" y="75732"/>
                  <a:pt x="520445" y="79039"/>
                  <a:pt x="480143" y="91440"/>
                </a:cubicBezTo>
                <a:cubicBezTo>
                  <a:pt x="310027" y="143784"/>
                  <a:pt x="435088" y="111276"/>
                  <a:pt x="331553" y="137160"/>
                </a:cubicBezTo>
                <a:cubicBezTo>
                  <a:pt x="320123" y="144780"/>
                  <a:pt x="309816" y="154441"/>
                  <a:pt x="297263" y="160020"/>
                </a:cubicBezTo>
                <a:cubicBezTo>
                  <a:pt x="275243" y="169807"/>
                  <a:pt x="228683" y="182880"/>
                  <a:pt x="228683" y="182880"/>
                </a:cubicBezTo>
                <a:cubicBezTo>
                  <a:pt x="117351" y="294212"/>
                  <a:pt x="288775" y="131793"/>
                  <a:pt x="137243" y="240030"/>
                </a:cubicBezTo>
                <a:cubicBezTo>
                  <a:pt x="126065" y="248015"/>
                  <a:pt x="123429" y="263982"/>
                  <a:pt x="114383" y="274320"/>
                </a:cubicBezTo>
                <a:cubicBezTo>
                  <a:pt x="60302" y="336127"/>
                  <a:pt x="77609" y="324678"/>
                  <a:pt x="22943" y="342900"/>
                </a:cubicBezTo>
                <a:cubicBezTo>
                  <a:pt x="-2629" y="419616"/>
                  <a:pt x="83" y="402038"/>
                  <a:pt x="83" y="537210"/>
                </a:cubicBezTo>
                <a:cubicBezTo>
                  <a:pt x="83" y="670614"/>
                  <a:pt x="2228" y="804179"/>
                  <a:pt x="11513" y="937260"/>
                </a:cubicBezTo>
                <a:cubicBezTo>
                  <a:pt x="13700" y="968602"/>
                  <a:pt x="16945" y="1002559"/>
                  <a:pt x="34373" y="1028700"/>
                </a:cubicBezTo>
                <a:cubicBezTo>
                  <a:pt x="41993" y="1040130"/>
                  <a:pt x="49952" y="1051341"/>
                  <a:pt x="57233" y="1062990"/>
                </a:cubicBezTo>
                <a:cubicBezTo>
                  <a:pt x="101545" y="1133889"/>
                  <a:pt x="71212" y="1106599"/>
                  <a:pt x="125813" y="1143000"/>
                </a:cubicBezTo>
                <a:lnTo>
                  <a:pt x="171533" y="1211580"/>
                </a:lnTo>
                <a:cubicBezTo>
                  <a:pt x="179153" y="1223010"/>
                  <a:pt x="186151" y="1234880"/>
                  <a:pt x="194393" y="1245870"/>
                </a:cubicBezTo>
                <a:cubicBezTo>
                  <a:pt x="217253" y="1276350"/>
                  <a:pt x="241839" y="1305609"/>
                  <a:pt x="262973" y="1337310"/>
                </a:cubicBezTo>
                <a:cubicBezTo>
                  <a:pt x="270593" y="1348740"/>
                  <a:pt x="279017" y="1359673"/>
                  <a:pt x="285833" y="1371600"/>
                </a:cubicBezTo>
                <a:cubicBezTo>
                  <a:pt x="307836" y="1410106"/>
                  <a:pt x="304315" y="1425832"/>
                  <a:pt x="342983" y="1451610"/>
                </a:cubicBezTo>
                <a:cubicBezTo>
                  <a:pt x="353008" y="1458293"/>
                  <a:pt x="365843" y="1459230"/>
                  <a:pt x="377273" y="1463040"/>
                </a:cubicBezTo>
                <a:cubicBezTo>
                  <a:pt x="384893" y="1474470"/>
                  <a:pt x="388703" y="1489710"/>
                  <a:pt x="400133" y="1497330"/>
                </a:cubicBezTo>
                <a:cubicBezTo>
                  <a:pt x="413204" y="1506044"/>
                  <a:pt x="431144" y="1503244"/>
                  <a:pt x="445853" y="1508760"/>
                </a:cubicBezTo>
                <a:cubicBezTo>
                  <a:pt x="461807" y="1514743"/>
                  <a:pt x="476678" y="1523345"/>
                  <a:pt x="491573" y="1531620"/>
                </a:cubicBezTo>
                <a:cubicBezTo>
                  <a:pt x="603457" y="1593778"/>
                  <a:pt x="490442" y="1545625"/>
                  <a:pt x="617303" y="1577340"/>
                </a:cubicBezTo>
                <a:cubicBezTo>
                  <a:pt x="640680" y="1583184"/>
                  <a:pt x="662803" y="1593276"/>
                  <a:pt x="685883" y="1600200"/>
                </a:cubicBezTo>
                <a:cubicBezTo>
                  <a:pt x="700930" y="1604714"/>
                  <a:pt x="716498" y="1607314"/>
                  <a:pt x="731603" y="1611630"/>
                </a:cubicBezTo>
                <a:cubicBezTo>
                  <a:pt x="743188" y="1614940"/>
                  <a:pt x="754204" y="1620138"/>
                  <a:pt x="765893" y="1623060"/>
                </a:cubicBezTo>
                <a:cubicBezTo>
                  <a:pt x="810462" y="1634202"/>
                  <a:pt x="857892" y="1639468"/>
                  <a:pt x="903053" y="1645920"/>
                </a:cubicBezTo>
                <a:cubicBezTo>
                  <a:pt x="964327" y="1666345"/>
                  <a:pt x="911736" y="1650390"/>
                  <a:pt x="994493" y="1668780"/>
                </a:cubicBezTo>
                <a:cubicBezTo>
                  <a:pt x="1009828" y="1672188"/>
                  <a:pt x="1024809" y="1677129"/>
                  <a:pt x="1040213" y="1680210"/>
                </a:cubicBezTo>
                <a:cubicBezTo>
                  <a:pt x="1062938" y="1684755"/>
                  <a:pt x="1086068" y="1687095"/>
                  <a:pt x="1108793" y="1691640"/>
                </a:cubicBezTo>
                <a:cubicBezTo>
                  <a:pt x="1234065" y="1716694"/>
                  <a:pt x="1230321" y="1716307"/>
                  <a:pt x="1314533" y="1737360"/>
                </a:cubicBezTo>
                <a:cubicBezTo>
                  <a:pt x="1325963" y="1744980"/>
                  <a:pt x="1335791" y="1755876"/>
                  <a:pt x="1348823" y="1760220"/>
                </a:cubicBezTo>
                <a:cubicBezTo>
                  <a:pt x="1446417" y="1792751"/>
                  <a:pt x="1389963" y="1746500"/>
                  <a:pt x="1485983" y="1794510"/>
                </a:cubicBezTo>
                <a:cubicBezTo>
                  <a:pt x="1516463" y="1809750"/>
                  <a:pt x="1553326" y="1816133"/>
                  <a:pt x="1577423" y="1840230"/>
                </a:cubicBezTo>
                <a:cubicBezTo>
                  <a:pt x="1634251" y="1897058"/>
                  <a:pt x="1602234" y="1880723"/>
                  <a:pt x="1668863" y="1897380"/>
                </a:cubicBezTo>
                <a:cubicBezTo>
                  <a:pt x="1696001" y="1915472"/>
                  <a:pt x="1724062" y="1933264"/>
                  <a:pt x="1748873" y="1954530"/>
                </a:cubicBezTo>
                <a:cubicBezTo>
                  <a:pt x="1761146" y="1965050"/>
                  <a:pt x="1770009" y="1979425"/>
                  <a:pt x="1783163" y="1988820"/>
                </a:cubicBezTo>
                <a:cubicBezTo>
                  <a:pt x="1835849" y="2026453"/>
                  <a:pt x="1818996" y="1995271"/>
                  <a:pt x="1863173" y="2034540"/>
                </a:cubicBezTo>
                <a:cubicBezTo>
                  <a:pt x="1887336" y="2056018"/>
                  <a:pt x="1904854" y="2085187"/>
                  <a:pt x="1931753" y="2103120"/>
                </a:cubicBezTo>
                <a:cubicBezTo>
                  <a:pt x="1977818" y="2133830"/>
                  <a:pt x="2010164" y="2152156"/>
                  <a:pt x="2046053" y="2205990"/>
                </a:cubicBezTo>
                <a:cubicBezTo>
                  <a:pt x="2100739" y="2288020"/>
                  <a:pt x="2072346" y="2255143"/>
                  <a:pt x="2126063" y="2308860"/>
                </a:cubicBezTo>
                <a:cubicBezTo>
                  <a:pt x="2129873" y="2320290"/>
                  <a:pt x="2132105" y="2332374"/>
                  <a:pt x="2137493" y="2343150"/>
                </a:cubicBezTo>
                <a:cubicBezTo>
                  <a:pt x="2143636" y="2355437"/>
                  <a:pt x="2156009" y="2364408"/>
                  <a:pt x="2160353" y="2377440"/>
                </a:cubicBezTo>
                <a:cubicBezTo>
                  <a:pt x="2195572" y="2483096"/>
                  <a:pt x="2140657" y="2414894"/>
                  <a:pt x="2206073" y="2480310"/>
                </a:cubicBezTo>
                <a:cubicBezTo>
                  <a:pt x="2209883" y="2514600"/>
                  <a:pt x="2214232" y="2548834"/>
                  <a:pt x="2217503" y="2583180"/>
                </a:cubicBezTo>
                <a:cubicBezTo>
                  <a:pt x="2229787" y="2712163"/>
                  <a:pt x="2220257" y="2687013"/>
                  <a:pt x="2240363" y="2777490"/>
                </a:cubicBezTo>
                <a:cubicBezTo>
                  <a:pt x="2243771" y="2792825"/>
                  <a:pt x="2246277" y="2808501"/>
                  <a:pt x="2251793" y="2823210"/>
                </a:cubicBezTo>
                <a:cubicBezTo>
                  <a:pt x="2257776" y="2839164"/>
                  <a:pt x="2267033" y="2853690"/>
                  <a:pt x="2274653" y="2868930"/>
                </a:cubicBezTo>
                <a:cubicBezTo>
                  <a:pt x="2278463" y="2891790"/>
                  <a:pt x="2284046" y="2914424"/>
                  <a:pt x="2286083" y="2937510"/>
                </a:cubicBezTo>
                <a:cubicBezTo>
                  <a:pt x="2295483" y="3044048"/>
                  <a:pt x="2296073" y="3151375"/>
                  <a:pt x="2308943" y="3257550"/>
                </a:cubicBezTo>
                <a:cubicBezTo>
                  <a:pt x="2311412" y="3277918"/>
                  <a:pt x="2324183" y="3295650"/>
                  <a:pt x="2331803" y="3314700"/>
                </a:cubicBezTo>
                <a:cubicBezTo>
                  <a:pt x="2335613" y="3360420"/>
                  <a:pt x="2337873" y="3406296"/>
                  <a:pt x="2343233" y="3451860"/>
                </a:cubicBezTo>
                <a:cubicBezTo>
                  <a:pt x="2346458" y="3479269"/>
                  <a:pt x="2359077" y="3526667"/>
                  <a:pt x="2366093" y="3554730"/>
                </a:cubicBezTo>
                <a:cubicBezTo>
                  <a:pt x="2369903" y="3627120"/>
                  <a:pt x="2372536" y="3699582"/>
                  <a:pt x="2377523" y="3771900"/>
                </a:cubicBezTo>
                <a:cubicBezTo>
                  <a:pt x="2385022" y="3880636"/>
                  <a:pt x="2389809" y="3877189"/>
                  <a:pt x="2400383" y="3977640"/>
                </a:cubicBezTo>
                <a:cubicBezTo>
                  <a:pt x="2404788" y="4019492"/>
                  <a:pt x="2408003" y="4061460"/>
                  <a:pt x="2411813" y="4103370"/>
                </a:cubicBezTo>
                <a:cubicBezTo>
                  <a:pt x="2408003" y="4179570"/>
                  <a:pt x="2406019" y="4255883"/>
                  <a:pt x="2400383" y="4331970"/>
                </a:cubicBezTo>
                <a:cubicBezTo>
                  <a:pt x="2398393" y="4358837"/>
                  <a:pt x="2388953" y="4385039"/>
                  <a:pt x="2388953" y="4411980"/>
                </a:cubicBezTo>
                <a:cubicBezTo>
                  <a:pt x="2388953" y="4617755"/>
                  <a:pt x="2383842" y="4824091"/>
                  <a:pt x="2400383" y="5029200"/>
                </a:cubicBezTo>
                <a:cubicBezTo>
                  <a:pt x="2403122" y="5063167"/>
                  <a:pt x="2425656" y="5093378"/>
                  <a:pt x="2446103" y="5120640"/>
                </a:cubicBezTo>
                <a:cubicBezTo>
                  <a:pt x="2457533" y="5135880"/>
                  <a:pt x="2469320" y="5150858"/>
                  <a:pt x="2480393" y="5166360"/>
                </a:cubicBezTo>
                <a:cubicBezTo>
                  <a:pt x="2488378" y="5177538"/>
                  <a:pt x="2494459" y="5190097"/>
                  <a:pt x="2503253" y="5200650"/>
                </a:cubicBezTo>
                <a:cubicBezTo>
                  <a:pt x="2524744" y="5226439"/>
                  <a:pt x="2543225" y="5241453"/>
                  <a:pt x="2571833" y="5257800"/>
                </a:cubicBezTo>
                <a:cubicBezTo>
                  <a:pt x="2586627" y="5266254"/>
                  <a:pt x="2602759" y="5272206"/>
                  <a:pt x="2617553" y="5280660"/>
                </a:cubicBezTo>
                <a:cubicBezTo>
                  <a:pt x="2678947" y="5315742"/>
                  <a:pt x="2622469" y="5296176"/>
                  <a:pt x="2697563" y="5314950"/>
                </a:cubicBezTo>
                <a:cubicBezTo>
                  <a:pt x="2708993" y="5326380"/>
                  <a:pt x="2716221" y="5345126"/>
                  <a:pt x="2731853" y="5349240"/>
                </a:cubicBezTo>
                <a:cubicBezTo>
                  <a:pt x="2791265" y="5364875"/>
                  <a:pt x="2914733" y="5372100"/>
                  <a:pt x="2914733" y="5372100"/>
                </a:cubicBezTo>
                <a:cubicBezTo>
                  <a:pt x="3106259" y="5435942"/>
                  <a:pt x="2959227" y="5394252"/>
                  <a:pt x="3371933" y="5406390"/>
                </a:cubicBezTo>
                <a:lnTo>
                  <a:pt x="3429083" y="5417820"/>
                </a:lnTo>
                <a:cubicBezTo>
                  <a:pt x="3451885" y="5421966"/>
                  <a:pt x="3475040" y="5424223"/>
                  <a:pt x="3497663" y="5429250"/>
                </a:cubicBezTo>
                <a:cubicBezTo>
                  <a:pt x="3509424" y="5431864"/>
                  <a:pt x="3520192" y="5438066"/>
                  <a:pt x="3531953" y="5440680"/>
                </a:cubicBezTo>
                <a:cubicBezTo>
                  <a:pt x="3554576" y="5445707"/>
                  <a:pt x="3577731" y="5447964"/>
                  <a:pt x="3600533" y="5452110"/>
                </a:cubicBezTo>
                <a:cubicBezTo>
                  <a:pt x="3632942" y="5458002"/>
                  <a:pt x="3671298" y="5465797"/>
                  <a:pt x="3703403" y="5474970"/>
                </a:cubicBezTo>
                <a:cubicBezTo>
                  <a:pt x="3714988" y="5478280"/>
                  <a:pt x="3726263" y="5482590"/>
                  <a:pt x="3737693" y="5486400"/>
                </a:cubicBezTo>
                <a:lnTo>
                  <a:pt x="4080593" y="5474970"/>
                </a:lnTo>
                <a:cubicBezTo>
                  <a:pt x="4118835" y="5473058"/>
                  <a:pt x="4158076" y="5474059"/>
                  <a:pt x="4194893" y="5463540"/>
                </a:cubicBezTo>
                <a:cubicBezTo>
                  <a:pt x="4206478" y="5460230"/>
                  <a:pt x="4172530" y="5453814"/>
                  <a:pt x="4160603" y="5452110"/>
                </a:cubicBezTo>
                <a:cubicBezTo>
                  <a:pt x="4073349" y="5439645"/>
                  <a:pt x="4112978" y="5433060"/>
                  <a:pt x="4103453" y="5429250"/>
                </a:cubicBezTo>
                <a:close/>
              </a:path>
            </a:pathLst>
          </a:cu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2647806">
            <a:off x="7883005" y="1135726"/>
            <a:ext cx="1445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solidFill>
                  <a:srgbClr val="C00000"/>
                </a:solidFill>
                <a:cs typeface="B Titr" panose="00000700000000000000" pitchFamily="2" charset="-78"/>
              </a:rPr>
              <a:t>بودجه‌ریزی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Freeform 33"/>
          <p:cNvSpPr/>
          <p:nvPr/>
        </p:nvSpPr>
        <p:spPr>
          <a:xfrm>
            <a:off x="3792263" y="2203114"/>
            <a:ext cx="4236730" cy="4517725"/>
          </a:xfrm>
          <a:custGeom>
            <a:avLst/>
            <a:gdLst>
              <a:gd name="connsiteX0" fmla="*/ 4031915 w 4283375"/>
              <a:gd name="connsiteY0" fmla="*/ 5074920 h 5269230"/>
              <a:gd name="connsiteX1" fmla="*/ 4031915 w 4283375"/>
              <a:gd name="connsiteY1" fmla="*/ 5074920 h 5269230"/>
              <a:gd name="connsiteX2" fmla="*/ 3814745 w 4283375"/>
              <a:gd name="connsiteY2" fmla="*/ 5097780 h 5269230"/>
              <a:gd name="connsiteX3" fmla="*/ 3746165 w 4283375"/>
              <a:gd name="connsiteY3" fmla="*/ 5120640 h 5269230"/>
              <a:gd name="connsiteX4" fmla="*/ 3711875 w 4283375"/>
              <a:gd name="connsiteY4" fmla="*/ 5132070 h 5269230"/>
              <a:gd name="connsiteX5" fmla="*/ 3620435 w 4283375"/>
              <a:gd name="connsiteY5" fmla="*/ 5143500 h 5269230"/>
              <a:gd name="connsiteX6" fmla="*/ 3414695 w 4283375"/>
              <a:gd name="connsiteY6" fmla="*/ 5189220 h 5269230"/>
              <a:gd name="connsiteX7" fmla="*/ 3368975 w 4283375"/>
              <a:gd name="connsiteY7" fmla="*/ 5200650 h 5269230"/>
              <a:gd name="connsiteX8" fmla="*/ 3334685 w 4283375"/>
              <a:gd name="connsiteY8" fmla="*/ 5212080 h 5269230"/>
              <a:gd name="connsiteX9" fmla="*/ 2694605 w 4283375"/>
              <a:gd name="connsiteY9" fmla="*/ 5223510 h 5269230"/>
              <a:gd name="connsiteX10" fmla="*/ 2603165 w 4283375"/>
              <a:gd name="connsiteY10" fmla="*/ 5246370 h 5269230"/>
              <a:gd name="connsiteX11" fmla="*/ 2523155 w 4283375"/>
              <a:gd name="connsiteY11" fmla="*/ 5269230 h 5269230"/>
              <a:gd name="connsiteX12" fmla="*/ 1814495 w 4283375"/>
              <a:gd name="connsiteY12" fmla="*/ 5257800 h 5269230"/>
              <a:gd name="connsiteX13" fmla="*/ 1700195 w 4283375"/>
              <a:gd name="connsiteY13" fmla="*/ 5234940 h 5269230"/>
              <a:gd name="connsiteX14" fmla="*/ 1665905 w 4283375"/>
              <a:gd name="connsiteY14" fmla="*/ 5223510 h 5269230"/>
              <a:gd name="connsiteX15" fmla="*/ 1608755 w 4283375"/>
              <a:gd name="connsiteY15" fmla="*/ 5212080 h 5269230"/>
              <a:gd name="connsiteX16" fmla="*/ 1471595 w 4283375"/>
              <a:gd name="connsiteY16" fmla="*/ 5189220 h 5269230"/>
              <a:gd name="connsiteX17" fmla="*/ 1425875 w 4283375"/>
              <a:gd name="connsiteY17" fmla="*/ 5177790 h 5269230"/>
              <a:gd name="connsiteX18" fmla="*/ 1345865 w 4283375"/>
              <a:gd name="connsiteY18" fmla="*/ 5154930 h 5269230"/>
              <a:gd name="connsiteX19" fmla="*/ 1048685 w 4283375"/>
              <a:gd name="connsiteY19" fmla="*/ 5143500 h 5269230"/>
              <a:gd name="connsiteX20" fmla="*/ 1002965 w 4283375"/>
              <a:gd name="connsiteY20" fmla="*/ 5132070 h 5269230"/>
              <a:gd name="connsiteX21" fmla="*/ 945815 w 4283375"/>
              <a:gd name="connsiteY21" fmla="*/ 5109210 h 5269230"/>
              <a:gd name="connsiteX22" fmla="*/ 877235 w 4283375"/>
              <a:gd name="connsiteY22" fmla="*/ 5097780 h 5269230"/>
              <a:gd name="connsiteX23" fmla="*/ 842945 w 4283375"/>
              <a:gd name="connsiteY23" fmla="*/ 5074920 h 5269230"/>
              <a:gd name="connsiteX24" fmla="*/ 808655 w 4283375"/>
              <a:gd name="connsiteY24" fmla="*/ 5063490 h 5269230"/>
              <a:gd name="connsiteX25" fmla="*/ 751505 w 4283375"/>
              <a:gd name="connsiteY25" fmla="*/ 5017770 h 5269230"/>
              <a:gd name="connsiteX26" fmla="*/ 682925 w 4283375"/>
              <a:gd name="connsiteY26" fmla="*/ 4972050 h 5269230"/>
              <a:gd name="connsiteX27" fmla="*/ 648635 w 4283375"/>
              <a:gd name="connsiteY27" fmla="*/ 4949190 h 5269230"/>
              <a:gd name="connsiteX28" fmla="*/ 614345 w 4283375"/>
              <a:gd name="connsiteY28" fmla="*/ 4926330 h 5269230"/>
              <a:gd name="connsiteX29" fmla="*/ 568625 w 4283375"/>
              <a:gd name="connsiteY29" fmla="*/ 4892040 h 5269230"/>
              <a:gd name="connsiteX30" fmla="*/ 511475 w 4283375"/>
              <a:gd name="connsiteY30" fmla="*/ 4812030 h 5269230"/>
              <a:gd name="connsiteX31" fmla="*/ 500045 w 4283375"/>
              <a:gd name="connsiteY31" fmla="*/ 4777740 h 5269230"/>
              <a:gd name="connsiteX32" fmla="*/ 477185 w 4283375"/>
              <a:gd name="connsiteY32" fmla="*/ 4732020 h 5269230"/>
              <a:gd name="connsiteX33" fmla="*/ 442895 w 4283375"/>
              <a:gd name="connsiteY33" fmla="*/ 4697730 h 5269230"/>
              <a:gd name="connsiteX34" fmla="*/ 397175 w 4283375"/>
              <a:gd name="connsiteY34" fmla="*/ 4629150 h 5269230"/>
              <a:gd name="connsiteX35" fmla="*/ 397175 w 4283375"/>
              <a:gd name="connsiteY35" fmla="*/ 4171950 h 5269230"/>
              <a:gd name="connsiteX36" fmla="*/ 431465 w 4283375"/>
              <a:gd name="connsiteY36" fmla="*/ 4103370 h 5269230"/>
              <a:gd name="connsiteX37" fmla="*/ 465755 w 4283375"/>
              <a:gd name="connsiteY37" fmla="*/ 4057650 h 5269230"/>
              <a:gd name="connsiteX38" fmla="*/ 511475 w 4283375"/>
              <a:gd name="connsiteY38" fmla="*/ 4034790 h 5269230"/>
              <a:gd name="connsiteX39" fmla="*/ 545765 w 4283375"/>
              <a:gd name="connsiteY39" fmla="*/ 3989070 h 5269230"/>
              <a:gd name="connsiteX40" fmla="*/ 625775 w 4283375"/>
              <a:gd name="connsiteY40" fmla="*/ 3943350 h 5269230"/>
              <a:gd name="connsiteX41" fmla="*/ 705785 w 4283375"/>
              <a:gd name="connsiteY41" fmla="*/ 3897630 h 5269230"/>
              <a:gd name="connsiteX42" fmla="*/ 842945 w 4283375"/>
              <a:gd name="connsiteY42" fmla="*/ 3874770 h 5269230"/>
              <a:gd name="connsiteX43" fmla="*/ 1002965 w 4283375"/>
              <a:gd name="connsiteY43" fmla="*/ 3851910 h 5269230"/>
              <a:gd name="connsiteX44" fmla="*/ 1071545 w 4283375"/>
              <a:gd name="connsiteY44" fmla="*/ 3829050 h 5269230"/>
              <a:gd name="connsiteX45" fmla="*/ 1174415 w 4283375"/>
              <a:gd name="connsiteY45" fmla="*/ 3749040 h 5269230"/>
              <a:gd name="connsiteX46" fmla="*/ 1254425 w 4283375"/>
              <a:gd name="connsiteY46" fmla="*/ 3634740 h 5269230"/>
              <a:gd name="connsiteX47" fmla="*/ 1288715 w 4283375"/>
              <a:gd name="connsiteY47" fmla="*/ 3566160 h 5269230"/>
              <a:gd name="connsiteX48" fmla="*/ 1334435 w 4283375"/>
              <a:gd name="connsiteY48" fmla="*/ 3474720 h 5269230"/>
              <a:gd name="connsiteX49" fmla="*/ 1345865 w 4283375"/>
              <a:gd name="connsiteY49" fmla="*/ 3417570 h 5269230"/>
              <a:gd name="connsiteX50" fmla="*/ 1357295 w 4283375"/>
              <a:gd name="connsiteY50" fmla="*/ 3383280 h 5269230"/>
              <a:gd name="connsiteX51" fmla="*/ 1368725 w 4283375"/>
              <a:gd name="connsiteY51" fmla="*/ 3337560 h 5269230"/>
              <a:gd name="connsiteX52" fmla="*/ 1345865 w 4283375"/>
              <a:gd name="connsiteY52" fmla="*/ 3051810 h 5269230"/>
              <a:gd name="connsiteX53" fmla="*/ 1323005 w 4283375"/>
              <a:gd name="connsiteY53" fmla="*/ 3006090 h 5269230"/>
              <a:gd name="connsiteX54" fmla="*/ 1311575 w 4283375"/>
              <a:gd name="connsiteY54" fmla="*/ 2971800 h 5269230"/>
              <a:gd name="connsiteX55" fmla="*/ 1288715 w 4283375"/>
              <a:gd name="connsiteY55" fmla="*/ 2926080 h 5269230"/>
              <a:gd name="connsiteX56" fmla="*/ 1231565 w 4283375"/>
              <a:gd name="connsiteY56" fmla="*/ 2823210 h 5269230"/>
              <a:gd name="connsiteX57" fmla="*/ 1208705 w 4283375"/>
              <a:gd name="connsiteY57" fmla="*/ 2788920 h 5269230"/>
              <a:gd name="connsiteX58" fmla="*/ 1185845 w 4283375"/>
              <a:gd name="connsiteY58" fmla="*/ 2754630 h 5269230"/>
              <a:gd name="connsiteX59" fmla="*/ 1151555 w 4283375"/>
              <a:gd name="connsiteY59" fmla="*/ 2731770 h 5269230"/>
              <a:gd name="connsiteX60" fmla="*/ 1094405 w 4283375"/>
              <a:gd name="connsiteY60" fmla="*/ 2651760 h 5269230"/>
              <a:gd name="connsiteX61" fmla="*/ 1060115 w 4283375"/>
              <a:gd name="connsiteY61" fmla="*/ 2640330 h 5269230"/>
              <a:gd name="connsiteX62" fmla="*/ 968675 w 4283375"/>
              <a:gd name="connsiteY62" fmla="*/ 2571750 h 5269230"/>
              <a:gd name="connsiteX63" fmla="*/ 865805 w 4283375"/>
              <a:gd name="connsiteY63" fmla="*/ 2514600 h 5269230"/>
              <a:gd name="connsiteX64" fmla="*/ 831515 w 4283375"/>
              <a:gd name="connsiteY64" fmla="*/ 2491740 h 5269230"/>
              <a:gd name="connsiteX65" fmla="*/ 797225 w 4283375"/>
              <a:gd name="connsiteY65" fmla="*/ 2468880 h 5269230"/>
              <a:gd name="connsiteX66" fmla="*/ 728645 w 4283375"/>
              <a:gd name="connsiteY66" fmla="*/ 2446020 h 5269230"/>
              <a:gd name="connsiteX67" fmla="*/ 694355 w 4283375"/>
              <a:gd name="connsiteY67" fmla="*/ 2434590 h 5269230"/>
              <a:gd name="connsiteX68" fmla="*/ 625775 w 4283375"/>
              <a:gd name="connsiteY68" fmla="*/ 2388870 h 5269230"/>
              <a:gd name="connsiteX69" fmla="*/ 591485 w 4283375"/>
              <a:gd name="connsiteY69" fmla="*/ 2366010 h 5269230"/>
              <a:gd name="connsiteX70" fmla="*/ 545765 w 4283375"/>
              <a:gd name="connsiteY70" fmla="*/ 2354580 h 5269230"/>
              <a:gd name="connsiteX71" fmla="*/ 465755 w 4283375"/>
              <a:gd name="connsiteY71" fmla="*/ 2297430 h 5269230"/>
              <a:gd name="connsiteX72" fmla="*/ 431465 w 4283375"/>
              <a:gd name="connsiteY72" fmla="*/ 2274570 h 5269230"/>
              <a:gd name="connsiteX73" fmla="*/ 397175 w 4283375"/>
              <a:gd name="connsiteY73" fmla="*/ 2240280 h 5269230"/>
              <a:gd name="connsiteX74" fmla="*/ 351455 w 4283375"/>
              <a:gd name="connsiteY74" fmla="*/ 2217420 h 5269230"/>
              <a:gd name="connsiteX75" fmla="*/ 248585 w 4283375"/>
              <a:gd name="connsiteY75" fmla="*/ 2114550 h 5269230"/>
              <a:gd name="connsiteX76" fmla="*/ 214295 w 4283375"/>
              <a:gd name="connsiteY76" fmla="*/ 2080260 h 5269230"/>
              <a:gd name="connsiteX77" fmla="*/ 191435 w 4283375"/>
              <a:gd name="connsiteY77" fmla="*/ 2045970 h 5269230"/>
              <a:gd name="connsiteX78" fmla="*/ 168575 w 4283375"/>
              <a:gd name="connsiteY78" fmla="*/ 2000250 h 5269230"/>
              <a:gd name="connsiteX79" fmla="*/ 134285 w 4283375"/>
              <a:gd name="connsiteY79" fmla="*/ 1965960 h 5269230"/>
              <a:gd name="connsiteX80" fmla="*/ 99995 w 4283375"/>
              <a:gd name="connsiteY80" fmla="*/ 1885950 h 5269230"/>
              <a:gd name="connsiteX81" fmla="*/ 77135 w 4283375"/>
              <a:gd name="connsiteY81" fmla="*/ 1851660 h 5269230"/>
              <a:gd name="connsiteX82" fmla="*/ 19985 w 4283375"/>
              <a:gd name="connsiteY82" fmla="*/ 1771650 h 5269230"/>
              <a:gd name="connsiteX83" fmla="*/ 19985 w 4283375"/>
              <a:gd name="connsiteY83" fmla="*/ 1440180 h 5269230"/>
              <a:gd name="connsiteX84" fmla="*/ 31415 w 4283375"/>
              <a:gd name="connsiteY84" fmla="*/ 1394460 h 5269230"/>
              <a:gd name="connsiteX85" fmla="*/ 65705 w 4283375"/>
              <a:gd name="connsiteY85" fmla="*/ 1360170 h 5269230"/>
              <a:gd name="connsiteX86" fmla="*/ 88565 w 4283375"/>
              <a:gd name="connsiteY86" fmla="*/ 1303020 h 5269230"/>
              <a:gd name="connsiteX87" fmla="*/ 145715 w 4283375"/>
              <a:gd name="connsiteY87" fmla="*/ 1223010 h 5269230"/>
              <a:gd name="connsiteX88" fmla="*/ 191435 w 4283375"/>
              <a:gd name="connsiteY88" fmla="*/ 1154430 h 5269230"/>
              <a:gd name="connsiteX89" fmla="*/ 271445 w 4283375"/>
              <a:gd name="connsiteY89" fmla="*/ 1085850 h 5269230"/>
              <a:gd name="connsiteX90" fmla="*/ 317165 w 4283375"/>
              <a:gd name="connsiteY90" fmla="*/ 1017270 h 5269230"/>
              <a:gd name="connsiteX91" fmla="*/ 340025 w 4283375"/>
              <a:gd name="connsiteY91" fmla="*/ 982980 h 5269230"/>
              <a:gd name="connsiteX92" fmla="*/ 362885 w 4283375"/>
              <a:gd name="connsiteY92" fmla="*/ 948690 h 5269230"/>
              <a:gd name="connsiteX93" fmla="*/ 374315 w 4283375"/>
              <a:gd name="connsiteY93" fmla="*/ 914400 h 5269230"/>
              <a:gd name="connsiteX94" fmla="*/ 442895 w 4283375"/>
              <a:gd name="connsiteY94" fmla="*/ 834390 h 5269230"/>
              <a:gd name="connsiteX95" fmla="*/ 500045 w 4283375"/>
              <a:gd name="connsiteY95" fmla="*/ 742950 h 5269230"/>
              <a:gd name="connsiteX96" fmla="*/ 534335 w 4283375"/>
              <a:gd name="connsiteY96" fmla="*/ 708660 h 5269230"/>
              <a:gd name="connsiteX97" fmla="*/ 580055 w 4283375"/>
              <a:gd name="connsiteY97" fmla="*/ 617220 h 5269230"/>
              <a:gd name="connsiteX98" fmla="*/ 602915 w 4283375"/>
              <a:gd name="connsiteY98" fmla="*/ 582930 h 5269230"/>
              <a:gd name="connsiteX99" fmla="*/ 637205 w 4283375"/>
              <a:gd name="connsiteY99" fmla="*/ 548640 h 5269230"/>
              <a:gd name="connsiteX100" fmla="*/ 660065 w 4283375"/>
              <a:gd name="connsiteY100" fmla="*/ 502920 h 5269230"/>
              <a:gd name="connsiteX101" fmla="*/ 694355 w 4283375"/>
              <a:gd name="connsiteY101" fmla="*/ 468630 h 5269230"/>
              <a:gd name="connsiteX102" fmla="*/ 728645 w 4283375"/>
              <a:gd name="connsiteY102" fmla="*/ 422910 h 5269230"/>
              <a:gd name="connsiteX103" fmla="*/ 797225 w 4283375"/>
              <a:gd name="connsiteY103" fmla="*/ 354330 h 5269230"/>
              <a:gd name="connsiteX104" fmla="*/ 831515 w 4283375"/>
              <a:gd name="connsiteY104" fmla="*/ 308610 h 5269230"/>
              <a:gd name="connsiteX105" fmla="*/ 865805 w 4283375"/>
              <a:gd name="connsiteY105" fmla="*/ 274320 h 5269230"/>
              <a:gd name="connsiteX106" fmla="*/ 934385 w 4283375"/>
              <a:gd name="connsiteY106" fmla="*/ 160020 h 5269230"/>
              <a:gd name="connsiteX107" fmla="*/ 1014395 w 4283375"/>
              <a:gd name="connsiteY107" fmla="*/ 102870 h 5269230"/>
              <a:gd name="connsiteX108" fmla="*/ 1082975 w 4283375"/>
              <a:gd name="connsiteY108" fmla="*/ 57150 h 5269230"/>
              <a:gd name="connsiteX109" fmla="*/ 1117265 w 4283375"/>
              <a:gd name="connsiteY109" fmla="*/ 34290 h 5269230"/>
              <a:gd name="connsiteX110" fmla="*/ 1151555 w 4283375"/>
              <a:gd name="connsiteY110" fmla="*/ 11430 h 5269230"/>
              <a:gd name="connsiteX111" fmla="*/ 1220135 w 4283375"/>
              <a:gd name="connsiteY111" fmla="*/ 0 h 5269230"/>
              <a:gd name="connsiteX112" fmla="*/ 1368725 w 4283375"/>
              <a:gd name="connsiteY112" fmla="*/ 22860 h 5269230"/>
              <a:gd name="connsiteX113" fmla="*/ 1403015 w 4283375"/>
              <a:gd name="connsiteY113" fmla="*/ 45720 h 5269230"/>
              <a:gd name="connsiteX114" fmla="*/ 1425875 w 4283375"/>
              <a:gd name="connsiteY114" fmla="*/ 91440 h 5269230"/>
              <a:gd name="connsiteX115" fmla="*/ 1471595 w 4283375"/>
              <a:gd name="connsiteY115" fmla="*/ 160020 h 5269230"/>
              <a:gd name="connsiteX116" fmla="*/ 1483025 w 4283375"/>
              <a:gd name="connsiteY116" fmla="*/ 194310 h 5269230"/>
              <a:gd name="connsiteX117" fmla="*/ 1517315 w 4283375"/>
              <a:gd name="connsiteY117" fmla="*/ 240030 h 5269230"/>
              <a:gd name="connsiteX118" fmla="*/ 1563035 w 4283375"/>
              <a:gd name="connsiteY118" fmla="*/ 308610 h 5269230"/>
              <a:gd name="connsiteX119" fmla="*/ 1631615 w 4283375"/>
              <a:gd name="connsiteY119" fmla="*/ 411480 h 5269230"/>
              <a:gd name="connsiteX120" fmla="*/ 1654475 w 4283375"/>
              <a:gd name="connsiteY120" fmla="*/ 445770 h 5269230"/>
              <a:gd name="connsiteX121" fmla="*/ 1688765 w 4283375"/>
              <a:gd name="connsiteY121" fmla="*/ 468630 h 5269230"/>
              <a:gd name="connsiteX122" fmla="*/ 1734485 w 4283375"/>
              <a:gd name="connsiteY122" fmla="*/ 548640 h 5269230"/>
              <a:gd name="connsiteX123" fmla="*/ 1803065 w 4283375"/>
              <a:gd name="connsiteY123" fmla="*/ 571500 h 5269230"/>
              <a:gd name="connsiteX124" fmla="*/ 1837355 w 4283375"/>
              <a:gd name="connsiteY124" fmla="*/ 605790 h 5269230"/>
              <a:gd name="connsiteX125" fmla="*/ 1883075 w 4283375"/>
              <a:gd name="connsiteY125" fmla="*/ 640080 h 5269230"/>
              <a:gd name="connsiteX126" fmla="*/ 1917365 w 4283375"/>
              <a:gd name="connsiteY126" fmla="*/ 685800 h 5269230"/>
              <a:gd name="connsiteX127" fmla="*/ 2020235 w 4283375"/>
              <a:gd name="connsiteY127" fmla="*/ 765810 h 5269230"/>
              <a:gd name="connsiteX128" fmla="*/ 2065955 w 4283375"/>
              <a:gd name="connsiteY128" fmla="*/ 834390 h 5269230"/>
              <a:gd name="connsiteX129" fmla="*/ 2077385 w 4283375"/>
              <a:gd name="connsiteY129" fmla="*/ 868680 h 5269230"/>
              <a:gd name="connsiteX130" fmla="*/ 2145965 w 4283375"/>
              <a:gd name="connsiteY130" fmla="*/ 948690 h 5269230"/>
              <a:gd name="connsiteX131" fmla="*/ 2168825 w 4283375"/>
              <a:gd name="connsiteY131" fmla="*/ 982980 h 5269230"/>
              <a:gd name="connsiteX132" fmla="*/ 2237405 w 4283375"/>
              <a:gd name="connsiteY132" fmla="*/ 1097280 h 5269230"/>
              <a:gd name="connsiteX133" fmla="*/ 2271695 w 4283375"/>
              <a:gd name="connsiteY133" fmla="*/ 1120140 h 5269230"/>
              <a:gd name="connsiteX134" fmla="*/ 2328845 w 4283375"/>
              <a:gd name="connsiteY134" fmla="*/ 1223010 h 5269230"/>
              <a:gd name="connsiteX135" fmla="*/ 2385995 w 4283375"/>
              <a:gd name="connsiteY135" fmla="*/ 1314450 h 5269230"/>
              <a:gd name="connsiteX136" fmla="*/ 2431715 w 4283375"/>
              <a:gd name="connsiteY136" fmla="*/ 1394460 h 5269230"/>
              <a:gd name="connsiteX137" fmla="*/ 2477435 w 4283375"/>
              <a:gd name="connsiteY137" fmla="*/ 1554480 h 5269230"/>
              <a:gd name="connsiteX138" fmla="*/ 2500295 w 4283375"/>
              <a:gd name="connsiteY138" fmla="*/ 1623060 h 5269230"/>
              <a:gd name="connsiteX139" fmla="*/ 2511725 w 4283375"/>
              <a:gd name="connsiteY139" fmla="*/ 1668780 h 5269230"/>
              <a:gd name="connsiteX140" fmla="*/ 2534585 w 4283375"/>
              <a:gd name="connsiteY140" fmla="*/ 1703070 h 5269230"/>
              <a:gd name="connsiteX141" fmla="*/ 2557445 w 4283375"/>
              <a:gd name="connsiteY141" fmla="*/ 1771650 h 5269230"/>
              <a:gd name="connsiteX142" fmla="*/ 2580305 w 4283375"/>
              <a:gd name="connsiteY142" fmla="*/ 1805940 h 5269230"/>
              <a:gd name="connsiteX143" fmla="*/ 2614595 w 4283375"/>
              <a:gd name="connsiteY143" fmla="*/ 1840230 h 5269230"/>
              <a:gd name="connsiteX144" fmla="*/ 2660315 w 4283375"/>
              <a:gd name="connsiteY144" fmla="*/ 1920240 h 5269230"/>
              <a:gd name="connsiteX145" fmla="*/ 2694605 w 4283375"/>
              <a:gd name="connsiteY145" fmla="*/ 1954530 h 5269230"/>
              <a:gd name="connsiteX146" fmla="*/ 2728895 w 4283375"/>
              <a:gd name="connsiteY146" fmla="*/ 2023110 h 5269230"/>
              <a:gd name="connsiteX147" fmla="*/ 2751755 w 4283375"/>
              <a:gd name="connsiteY147" fmla="*/ 2057400 h 5269230"/>
              <a:gd name="connsiteX148" fmla="*/ 2763185 w 4283375"/>
              <a:gd name="connsiteY148" fmla="*/ 2103120 h 5269230"/>
              <a:gd name="connsiteX149" fmla="*/ 2808905 w 4283375"/>
              <a:gd name="connsiteY149" fmla="*/ 2171700 h 5269230"/>
              <a:gd name="connsiteX150" fmla="*/ 2820335 w 4283375"/>
              <a:gd name="connsiteY150" fmla="*/ 2366010 h 5269230"/>
              <a:gd name="connsiteX151" fmla="*/ 2831765 w 4283375"/>
              <a:gd name="connsiteY151" fmla="*/ 2411730 h 5269230"/>
              <a:gd name="connsiteX152" fmla="*/ 2854625 w 4283375"/>
              <a:gd name="connsiteY152" fmla="*/ 2583180 h 5269230"/>
              <a:gd name="connsiteX153" fmla="*/ 2866055 w 4283375"/>
              <a:gd name="connsiteY153" fmla="*/ 2640330 h 5269230"/>
              <a:gd name="connsiteX154" fmla="*/ 2877485 w 4283375"/>
              <a:gd name="connsiteY154" fmla="*/ 2674620 h 5269230"/>
              <a:gd name="connsiteX155" fmla="*/ 2888915 w 4283375"/>
              <a:gd name="connsiteY155" fmla="*/ 2743200 h 5269230"/>
              <a:gd name="connsiteX156" fmla="*/ 2900345 w 4283375"/>
              <a:gd name="connsiteY156" fmla="*/ 2777490 h 5269230"/>
              <a:gd name="connsiteX157" fmla="*/ 2911775 w 4283375"/>
              <a:gd name="connsiteY157" fmla="*/ 2846070 h 5269230"/>
              <a:gd name="connsiteX158" fmla="*/ 2923205 w 4283375"/>
              <a:gd name="connsiteY158" fmla="*/ 2880360 h 5269230"/>
              <a:gd name="connsiteX159" fmla="*/ 2946065 w 4283375"/>
              <a:gd name="connsiteY159" fmla="*/ 2983230 h 5269230"/>
              <a:gd name="connsiteX160" fmla="*/ 2957495 w 4283375"/>
              <a:gd name="connsiteY160" fmla="*/ 3017520 h 5269230"/>
              <a:gd name="connsiteX161" fmla="*/ 2980355 w 4283375"/>
              <a:gd name="connsiteY161" fmla="*/ 3051810 h 5269230"/>
              <a:gd name="connsiteX162" fmla="*/ 2991785 w 4283375"/>
              <a:gd name="connsiteY162" fmla="*/ 3097530 h 5269230"/>
              <a:gd name="connsiteX163" fmla="*/ 3048935 w 4283375"/>
              <a:gd name="connsiteY163" fmla="*/ 3188970 h 5269230"/>
              <a:gd name="connsiteX164" fmla="*/ 3060365 w 4283375"/>
              <a:gd name="connsiteY164" fmla="*/ 3223260 h 5269230"/>
              <a:gd name="connsiteX165" fmla="*/ 3083225 w 4283375"/>
              <a:gd name="connsiteY165" fmla="*/ 3257550 h 5269230"/>
              <a:gd name="connsiteX166" fmla="*/ 3106085 w 4283375"/>
              <a:gd name="connsiteY166" fmla="*/ 3360420 h 5269230"/>
              <a:gd name="connsiteX167" fmla="*/ 3128945 w 4283375"/>
              <a:gd name="connsiteY167" fmla="*/ 3394710 h 5269230"/>
              <a:gd name="connsiteX168" fmla="*/ 3174665 w 4283375"/>
              <a:gd name="connsiteY168" fmla="*/ 3417570 h 5269230"/>
              <a:gd name="connsiteX169" fmla="*/ 3208955 w 4283375"/>
              <a:gd name="connsiteY169" fmla="*/ 3440430 h 5269230"/>
              <a:gd name="connsiteX170" fmla="*/ 3311825 w 4283375"/>
              <a:gd name="connsiteY170" fmla="*/ 3531870 h 5269230"/>
              <a:gd name="connsiteX171" fmla="*/ 3380405 w 4283375"/>
              <a:gd name="connsiteY171" fmla="*/ 3646170 h 5269230"/>
              <a:gd name="connsiteX172" fmla="*/ 3403265 w 4283375"/>
              <a:gd name="connsiteY172" fmla="*/ 3680460 h 5269230"/>
              <a:gd name="connsiteX173" fmla="*/ 3426125 w 4283375"/>
              <a:gd name="connsiteY173" fmla="*/ 3714750 h 5269230"/>
              <a:gd name="connsiteX174" fmla="*/ 3460415 w 4283375"/>
              <a:gd name="connsiteY174" fmla="*/ 3749040 h 5269230"/>
              <a:gd name="connsiteX175" fmla="*/ 3494705 w 4283375"/>
              <a:gd name="connsiteY175" fmla="*/ 3771900 h 5269230"/>
              <a:gd name="connsiteX176" fmla="*/ 3551855 w 4283375"/>
              <a:gd name="connsiteY176" fmla="*/ 3817620 h 5269230"/>
              <a:gd name="connsiteX177" fmla="*/ 3631865 w 4283375"/>
              <a:gd name="connsiteY177" fmla="*/ 3863340 h 5269230"/>
              <a:gd name="connsiteX178" fmla="*/ 3711875 w 4283375"/>
              <a:gd name="connsiteY178" fmla="*/ 3920490 h 5269230"/>
              <a:gd name="connsiteX179" fmla="*/ 3746165 w 4283375"/>
              <a:gd name="connsiteY179" fmla="*/ 3943350 h 5269230"/>
              <a:gd name="connsiteX180" fmla="*/ 3780455 w 4283375"/>
              <a:gd name="connsiteY180" fmla="*/ 3954780 h 5269230"/>
              <a:gd name="connsiteX181" fmla="*/ 3814745 w 4283375"/>
              <a:gd name="connsiteY181" fmla="*/ 3977640 h 5269230"/>
              <a:gd name="connsiteX182" fmla="*/ 3860465 w 4283375"/>
              <a:gd name="connsiteY182" fmla="*/ 4000500 h 5269230"/>
              <a:gd name="connsiteX183" fmla="*/ 3974765 w 4283375"/>
              <a:gd name="connsiteY183" fmla="*/ 4057650 h 5269230"/>
              <a:gd name="connsiteX184" fmla="*/ 4043345 w 4283375"/>
              <a:gd name="connsiteY184" fmla="*/ 4103370 h 5269230"/>
              <a:gd name="connsiteX185" fmla="*/ 4146215 w 4283375"/>
              <a:gd name="connsiteY185" fmla="*/ 4160520 h 5269230"/>
              <a:gd name="connsiteX186" fmla="*/ 4180505 w 4283375"/>
              <a:gd name="connsiteY186" fmla="*/ 4194810 h 5269230"/>
              <a:gd name="connsiteX187" fmla="*/ 4260515 w 4283375"/>
              <a:gd name="connsiteY187" fmla="*/ 4251960 h 5269230"/>
              <a:gd name="connsiteX188" fmla="*/ 4283375 w 4283375"/>
              <a:gd name="connsiteY188" fmla="*/ 4297680 h 5269230"/>
              <a:gd name="connsiteX189" fmla="*/ 4271945 w 4283375"/>
              <a:gd name="connsiteY189" fmla="*/ 4514850 h 5269230"/>
              <a:gd name="connsiteX190" fmla="*/ 4260515 w 4283375"/>
              <a:gd name="connsiteY190" fmla="*/ 4766310 h 5269230"/>
              <a:gd name="connsiteX191" fmla="*/ 4214795 w 4283375"/>
              <a:gd name="connsiteY191" fmla="*/ 4880610 h 5269230"/>
              <a:gd name="connsiteX192" fmla="*/ 4191935 w 4283375"/>
              <a:gd name="connsiteY192" fmla="*/ 4949190 h 5269230"/>
              <a:gd name="connsiteX193" fmla="*/ 4180505 w 4283375"/>
              <a:gd name="connsiteY193" fmla="*/ 4994910 h 5269230"/>
              <a:gd name="connsiteX194" fmla="*/ 4157645 w 4283375"/>
              <a:gd name="connsiteY194" fmla="*/ 5029200 h 5269230"/>
              <a:gd name="connsiteX195" fmla="*/ 4089065 w 4283375"/>
              <a:gd name="connsiteY195" fmla="*/ 5074920 h 5269230"/>
              <a:gd name="connsiteX196" fmla="*/ 4031915 w 4283375"/>
              <a:gd name="connsiteY196" fmla="*/ 5074920 h 526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4283375" h="5269230">
                <a:moveTo>
                  <a:pt x="4031915" y="5074920"/>
                </a:moveTo>
                <a:lnTo>
                  <a:pt x="4031915" y="5074920"/>
                </a:lnTo>
                <a:cubicBezTo>
                  <a:pt x="3959525" y="5082540"/>
                  <a:pt x="3883800" y="5074762"/>
                  <a:pt x="3814745" y="5097780"/>
                </a:cubicBezTo>
                <a:lnTo>
                  <a:pt x="3746165" y="5120640"/>
                </a:lnTo>
                <a:cubicBezTo>
                  <a:pt x="3734735" y="5124450"/>
                  <a:pt x="3723830" y="5130576"/>
                  <a:pt x="3711875" y="5132070"/>
                </a:cubicBezTo>
                <a:lnTo>
                  <a:pt x="3620435" y="5143500"/>
                </a:lnTo>
                <a:cubicBezTo>
                  <a:pt x="3424220" y="5208905"/>
                  <a:pt x="3736552" y="5108756"/>
                  <a:pt x="3414695" y="5189220"/>
                </a:cubicBezTo>
                <a:cubicBezTo>
                  <a:pt x="3399455" y="5193030"/>
                  <a:pt x="3384080" y="5196334"/>
                  <a:pt x="3368975" y="5200650"/>
                </a:cubicBezTo>
                <a:cubicBezTo>
                  <a:pt x="3357390" y="5203960"/>
                  <a:pt x="3346726" y="5211672"/>
                  <a:pt x="3334685" y="5212080"/>
                </a:cubicBezTo>
                <a:cubicBezTo>
                  <a:pt x="3121413" y="5219310"/>
                  <a:pt x="2907965" y="5219700"/>
                  <a:pt x="2694605" y="5223510"/>
                </a:cubicBezTo>
                <a:lnTo>
                  <a:pt x="2603165" y="5246370"/>
                </a:lnTo>
                <a:cubicBezTo>
                  <a:pt x="2576364" y="5253517"/>
                  <a:pt x="2550889" y="5268828"/>
                  <a:pt x="2523155" y="5269230"/>
                </a:cubicBezTo>
                <a:lnTo>
                  <a:pt x="1814495" y="5257800"/>
                </a:lnTo>
                <a:cubicBezTo>
                  <a:pt x="1632313" y="5212255"/>
                  <a:pt x="1952421" y="5290990"/>
                  <a:pt x="1700195" y="5234940"/>
                </a:cubicBezTo>
                <a:cubicBezTo>
                  <a:pt x="1688434" y="5232326"/>
                  <a:pt x="1677594" y="5226432"/>
                  <a:pt x="1665905" y="5223510"/>
                </a:cubicBezTo>
                <a:cubicBezTo>
                  <a:pt x="1647058" y="5218798"/>
                  <a:pt x="1627887" y="5215456"/>
                  <a:pt x="1608755" y="5212080"/>
                </a:cubicBezTo>
                <a:cubicBezTo>
                  <a:pt x="1563110" y="5204025"/>
                  <a:pt x="1516562" y="5200462"/>
                  <a:pt x="1471595" y="5189220"/>
                </a:cubicBezTo>
                <a:cubicBezTo>
                  <a:pt x="1456355" y="5185410"/>
                  <a:pt x="1440980" y="5182106"/>
                  <a:pt x="1425875" y="5177790"/>
                </a:cubicBezTo>
                <a:cubicBezTo>
                  <a:pt x="1402839" y="5171208"/>
                  <a:pt x="1369168" y="5156484"/>
                  <a:pt x="1345865" y="5154930"/>
                </a:cubicBezTo>
                <a:cubicBezTo>
                  <a:pt x="1246951" y="5148336"/>
                  <a:pt x="1147745" y="5147310"/>
                  <a:pt x="1048685" y="5143500"/>
                </a:cubicBezTo>
                <a:cubicBezTo>
                  <a:pt x="1033445" y="5139690"/>
                  <a:pt x="1017868" y="5137038"/>
                  <a:pt x="1002965" y="5132070"/>
                </a:cubicBezTo>
                <a:cubicBezTo>
                  <a:pt x="983500" y="5125582"/>
                  <a:pt x="965610" y="5114609"/>
                  <a:pt x="945815" y="5109210"/>
                </a:cubicBezTo>
                <a:cubicBezTo>
                  <a:pt x="923456" y="5103112"/>
                  <a:pt x="900095" y="5101590"/>
                  <a:pt x="877235" y="5097780"/>
                </a:cubicBezTo>
                <a:cubicBezTo>
                  <a:pt x="865805" y="5090160"/>
                  <a:pt x="855232" y="5081063"/>
                  <a:pt x="842945" y="5074920"/>
                </a:cubicBezTo>
                <a:cubicBezTo>
                  <a:pt x="832169" y="5069532"/>
                  <a:pt x="818872" y="5069876"/>
                  <a:pt x="808655" y="5063490"/>
                </a:cubicBezTo>
                <a:cubicBezTo>
                  <a:pt x="787967" y="5050560"/>
                  <a:pt x="771235" y="5032119"/>
                  <a:pt x="751505" y="5017770"/>
                </a:cubicBezTo>
                <a:cubicBezTo>
                  <a:pt x="729286" y="5001610"/>
                  <a:pt x="705785" y="4987290"/>
                  <a:pt x="682925" y="4972050"/>
                </a:cubicBezTo>
                <a:lnTo>
                  <a:pt x="648635" y="4949190"/>
                </a:lnTo>
                <a:cubicBezTo>
                  <a:pt x="637205" y="4941570"/>
                  <a:pt x="625335" y="4934572"/>
                  <a:pt x="614345" y="4926330"/>
                </a:cubicBezTo>
                <a:lnTo>
                  <a:pt x="568625" y="4892040"/>
                </a:lnTo>
                <a:cubicBezTo>
                  <a:pt x="489691" y="4734172"/>
                  <a:pt x="604152" y="4951045"/>
                  <a:pt x="511475" y="4812030"/>
                </a:cubicBezTo>
                <a:cubicBezTo>
                  <a:pt x="504792" y="4802005"/>
                  <a:pt x="504791" y="4788814"/>
                  <a:pt x="500045" y="4777740"/>
                </a:cubicBezTo>
                <a:cubicBezTo>
                  <a:pt x="493333" y="4762079"/>
                  <a:pt x="487089" y="4745885"/>
                  <a:pt x="477185" y="4732020"/>
                </a:cubicBezTo>
                <a:cubicBezTo>
                  <a:pt x="467790" y="4718866"/>
                  <a:pt x="452819" y="4710489"/>
                  <a:pt x="442895" y="4697730"/>
                </a:cubicBezTo>
                <a:cubicBezTo>
                  <a:pt x="426027" y="4676043"/>
                  <a:pt x="397175" y="4629150"/>
                  <a:pt x="397175" y="4629150"/>
                </a:cubicBezTo>
                <a:cubicBezTo>
                  <a:pt x="360746" y="4447004"/>
                  <a:pt x="377200" y="4551470"/>
                  <a:pt x="397175" y="4171950"/>
                </a:cubicBezTo>
                <a:cubicBezTo>
                  <a:pt x="398462" y="4147501"/>
                  <a:pt x="418440" y="4121605"/>
                  <a:pt x="431465" y="4103370"/>
                </a:cubicBezTo>
                <a:cubicBezTo>
                  <a:pt x="442538" y="4087868"/>
                  <a:pt x="451291" y="4070048"/>
                  <a:pt x="465755" y="4057650"/>
                </a:cubicBezTo>
                <a:cubicBezTo>
                  <a:pt x="478692" y="4046561"/>
                  <a:pt x="496235" y="4042410"/>
                  <a:pt x="511475" y="4034790"/>
                </a:cubicBezTo>
                <a:cubicBezTo>
                  <a:pt x="522905" y="4019550"/>
                  <a:pt x="532295" y="4002540"/>
                  <a:pt x="545765" y="3989070"/>
                </a:cubicBezTo>
                <a:cubicBezTo>
                  <a:pt x="564330" y="3970505"/>
                  <a:pt x="604857" y="3955303"/>
                  <a:pt x="625775" y="3943350"/>
                </a:cubicBezTo>
                <a:cubicBezTo>
                  <a:pt x="652229" y="3928234"/>
                  <a:pt x="675082" y="3905306"/>
                  <a:pt x="705785" y="3897630"/>
                </a:cubicBezTo>
                <a:cubicBezTo>
                  <a:pt x="750752" y="3886388"/>
                  <a:pt x="796952" y="3880519"/>
                  <a:pt x="842945" y="3874770"/>
                </a:cubicBezTo>
                <a:cubicBezTo>
                  <a:pt x="870010" y="3871387"/>
                  <a:pt x="970005" y="3860150"/>
                  <a:pt x="1002965" y="3851910"/>
                </a:cubicBezTo>
                <a:cubicBezTo>
                  <a:pt x="1026342" y="3846066"/>
                  <a:pt x="1051495" y="3842416"/>
                  <a:pt x="1071545" y="3829050"/>
                </a:cubicBezTo>
                <a:cubicBezTo>
                  <a:pt x="1123141" y="3794653"/>
                  <a:pt x="1138603" y="3790820"/>
                  <a:pt x="1174415" y="3749040"/>
                </a:cubicBezTo>
                <a:cubicBezTo>
                  <a:pt x="1188642" y="3732442"/>
                  <a:pt x="1250848" y="3645471"/>
                  <a:pt x="1254425" y="3634740"/>
                </a:cubicBezTo>
                <a:cubicBezTo>
                  <a:pt x="1270199" y="3587418"/>
                  <a:pt x="1259172" y="3610475"/>
                  <a:pt x="1288715" y="3566160"/>
                </a:cubicBezTo>
                <a:cubicBezTo>
                  <a:pt x="1322556" y="3396957"/>
                  <a:pt x="1270399" y="3602792"/>
                  <a:pt x="1334435" y="3474720"/>
                </a:cubicBezTo>
                <a:cubicBezTo>
                  <a:pt x="1343123" y="3457344"/>
                  <a:pt x="1341153" y="3436417"/>
                  <a:pt x="1345865" y="3417570"/>
                </a:cubicBezTo>
                <a:cubicBezTo>
                  <a:pt x="1348787" y="3405881"/>
                  <a:pt x="1353985" y="3394865"/>
                  <a:pt x="1357295" y="3383280"/>
                </a:cubicBezTo>
                <a:cubicBezTo>
                  <a:pt x="1361611" y="3368175"/>
                  <a:pt x="1364915" y="3352800"/>
                  <a:pt x="1368725" y="3337560"/>
                </a:cubicBezTo>
                <a:cubicBezTo>
                  <a:pt x="1368150" y="3327787"/>
                  <a:pt x="1359350" y="3105748"/>
                  <a:pt x="1345865" y="3051810"/>
                </a:cubicBezTo>
                <a:cubicBezTo>
                  <a:pt x="1341732" y="3035280"/>
                  <a:pt x="1329717" y="3021751"/>
                  <a:pt x="1323005" y="3006090"/>
                </a:cubicBezTo>
                <a:cubicBezTo>
                  <a:pt x="1318259" y="2995016"/>
                  <a:pt x="1316321" y="2982874"/>
                  <a:pt x="1311575" y="2971800"/>
                </a:cubicBezTo>
                <a:cubicBezTo>
                  <a:pt x="1304863" y="2956139"/>
                  <a:pt x="1295427" y="2941741"/>
                  <a:pt x="1288715" y="2926080"/>
                </a:cubicBezTo>
                <a:cubicBezTo>
                  <a:pt x="1252502" y="2841584"/>
                  <a:pt x="1320669" y="2956866"/>
                  <a:pt x="1231565" y="2823210"/>
                </a:cubicBezTo>
                <a:lnTo>
                  <a:pt x="1208705" y="2788920"/>
                </a:lnTo>
                <a:cubicBezTo>
                  <a:pt x="1201085" y="2777490"/>
                  <a:pt x="1197275" y="2762250"/>
                  <a:pt x="1185845" y="2754630"/>
                </a:cubicBezTo>
                <a:lnTo>
                  <a:pt x="1151555" y="2731770"/>
                </a:lnTo>
                <a:cubicBezTo>
                  <a:pt x="1141131" y="2716134"/>
                  <a:pt x="1105038" y="2660621"/>
                  <a:pt x="1094405" y="2651760"/>
                </a:cubicBezTo>
                <a:cubicBezTo>
                  <a:pt x="1085149" y="2644047"/>
                  <a:pt x="1071545" y="2644140"/>
                  <a:pt x="1060115" y="2640330"/>
                </a:cubicBezTo>
                <a:cubicBezTo>
                  <a:pt x="1029635" y="2617470"/>
                  <a:pt x="1004820" y="2583798"/>
                  <a:pt x="968675" y="2571750"/>
                </a:cubicBezTo>
                <a:cubicBezTo>
                  <a:pt x="908321" y="2551632"/>
                  <a:pt x="944410" y="2567003"/>
                  <a:pt x="865805" y="2514600"/>
                </a:cubicBezTo>
                <a:lnTo>
                  <a:pt x="831515" y="2491740"/>
                </a:lnTo>
                <a:cubicBezTo>
                  <a:pt x="820085" y="2484120"/>
                  <a:pt x="810257" y="2473224"/>
                  <a:pt x="797225" y="2468880"/>
                </a:cubicBezTo>
                <a:lnTo>
                  <a:pt x="728645" y="2446020"/>
                </a:lnTo>
                <a:cubicBezTo>
                  <a:pt x="717215" y="2442210"/>
                  <a:pt x="704380" y="2441273"/>
                  <a:pt x="694355" y="2434590"/>
                </a:cubicBezTo>
                <a:lnTo>
                  <a:pt x="625775" y="2388870"/>
                </a:lnTo>
                <a:cubicBezTo>
                  <a:pt x="614345" y="2381250"/>
                  <a:pt x="604812" y="2369342"/>
                  <a:pt x="591485" y="2366010"/>
                </a:cubicBezTo>
                <a:lnTo>
                  <a:pt x="545765" y="2354580"/>
                </a:lnTo>
                <a:cubicBezTo>
                  <a:pt x="464954" y="2300706"/>
                  <a:pt x="564997" y="2368317"/>
                  <a:pt x="465755" y="2297430"/>
                </a:cubicBezTo>
                <a:cubicBezTo>
                  <a:pt x="454577" y="2289445"/>
                  <a:pt x="442018" y="2283364"/>
                  <a:pt x="431465" y="2274570"/>
                </a:cubicBezTo>
                <a:cubicBezTo>
                  <a:pt x="419047" y="2264222"/>
                  <a:pt x="410329" y="2249675"/>
                  <a:pt x="397175" y="2240280"/>
                </a:cubicBezTo>
                <a:cubicBezTo>
                  <a:pt x="383310" y="2230376"/>
                  <a:pt x="364462" y="2228426"/>
                  <a:pt x="351455" y="2217420"/>
                </a:cubicBezTo>
                <a:cubicBezTo>
                  <a:pt x="314436" y="2186096"/>
                  <a:pt x="282875" y="2148840"/>
                  <a:pt x="248585" y="2114550"/>
                </a:cubicBezTo>
                <a:cubicBezTo>
                  <a:pt x="237155" y="2103120"/>
                  <a:pt x="223261" y="2093710"/>
                  <a:pt x="214295" y="2080260"/>
                </a:cubicBezTo>
                <a:cubicBezTo>
                  <a:pt x="206675" y="2068830"/>
                  <a:pt x="198251" y="2057897"/>
                  <a:pt x="191435" y="2045970"/>
                </a:cubicBezTo>
                <a:cubicBezTo>
                  <a:pt x="182981" y="2031176"/>
                  <a:pt x="178479" y="2014115"/>
                  <a:pt x="168575" y="2000250"/>
                </a:cubicBezTo>
                <a:cubicBezTo>
                  <a:pt x="159180" y="1987096"/>
                  <a:pt x="143680" y="1979114"/>
                  <a:pt x="134285" y="1965960"/>
                </a:cubicBezTo>
                <a:cubicBezTo>
                  <a:pt x="94644" y="1910463"/>
                  <a:pt x="124869" y="1935698"/>
                  <a:pt x="99995" y="1885950"/>
                </a:cubicBezTo>
                <a:cubicBezTo>
                  <a:pt x="93852" y="1873663"/>
                  <a:pt x="85120" y="1862838"/>
                  <a:pt x="77135" y="1851660"/>
                </a:cubicBezTo>
                <a:cubicBezTo>
                  <a:pt x="6248" y="1752418"/>
                  <a:pt x="73859" y="1852461"/>
                  <a:pt x="19985" y="1771650"/>
                </a:cubicBezTo>
                <a:cubicBezTo>
                  <a:pt x="-13437" y="1637961"/>
                  <a:pt x="1083" y="1714252"/>
                  <a:pt x="19985" y="1440180"/>
                </a:cubicBezTo>
                <a:cubicBezTo>
                  <a:pt x="21066" y="1424508"/>
                  <a:pt x="23621" y="1408099"/>
                  <a:pt x="31415" y="1394460"/>
                </a:cubicBezTo>
                <a:cubicBezTo>
                  <a:pt x="39435" y="1380425"/>
                  <a:pt x="54275" y="1371600"/>
                  <a:pt x="65705" y="1360170"/>
                </a:cubicBezTo>
                <a:cubicBezTo>
                  <a:pt x="73325" y="1341120"/>
                  <a:pt x="79389" y="1321371"/>
                  <a:pt x="88565" y="1303020"/>
                </a:cubicBezTo>
                <a:cubicBezTo>
                  <a:pt x="97855" y="1284440"/>
                  <a:pt x="136655" y="1235953"/>
                  <a:pt x="145715" y="1223010"/>
                </a:cubicBezTo>
                <a:cubicBezTo>
                  <a:pt x="161470" y="1200502"/>
                  <a:pt x="169456" y="1170915"/>
                  <a:pt x="191435" y="1154430"/>
                </a:cubicBezTo>
                <a:cubicBezTo>
                  <a:pt x="220067" y="1132956"/>
                  <a:pt x="249157" y="1114506"/>
                  <a:pt x="271445" y="1085850"/>
                </a:cubicBezTo>
                <a:cubicBezTo>
                  <a:pt x="288313" y="1064163"/>
                  <a:pt x="301925" y="1040130"/>
                  <a:pt x="317165" y="1017270"/>
                </a:cubicBezTo>
                <a:lnTo>
                  <a:pt x="340025" y="982980"/>
                </a:lnTo>
                <a:cubicBezTo>
                  <a:pt x="347645" y="971550"/>
                  <a:pt x="358541" y="961722"/>
                  <a:pt x="362885" y="948690"/>
                </a:cubicBezTo>
                <a:cubicBezTo>
                  <a:pt x="366695" y="937260"/>
                  <a:pt x="368337" y="924861"/>
                  <a:pt x="374315" y="914400"/>
                </a:cubicBezTo>
                <a:cubicBezTo>
                  <a:pt x="419344" y="835599"/>
                  <a:pt x="394252" y="899247"/>
                  <a:pt x="442895" y="834390"/>
                </a:cubicBezTo>
                <a:cubicBezTo>
                  <a:pt x="459625" y="812084"/>
                  <a:pt x="480090" y="766895"/>
                  <a:pt x="500045" y="742950"/>
                </a:cubicBezTo>
                <a:cubicBezTo>
                  <a:pt x="510393" y="730532"/>
                  <a:pt x="525657" y="722297"/>
                  <a:pt x="534335" y="708660"/>
                </a:cubicBezTo>
                <a:cubicBezTo>
                  <a:pt x="552630" y="679910"/>
                  <a:pt x="561152" y="645574"/>
                  <a:pt x="580055" y="617220"/>
                </a:cubicBezTo>
                <a:cubicBezTo>
                  <a:pt x="587675" y="605790"/>
                  <a:pt x="594121" y="593483"/>
                  <a:pt x="602915" y="582930"/>
                </a:cubicBezTo>
                <a:cubicBezTo>
                  <a:pt x="613263" y="570512"/>
                  <a:pt x="627810" y="561794"/>
                  <a:pt x="637205" y="548640"/>
                </a:cubicBezTo>
                <a:cubicBezTo>
                  <a:pt x="647109" y="534775"/>
                  <a:pt x="650161" y="516785"/>
                  <a:pt x="660065" y="502920"/>
                </a:cubicBezTo>
                <a:cubicBezTo>
                  <a:pt x="669460" y="489766"/>
                  <a:pt x="683835" y="480903"/>
                  <a:pt x="694355" y="468630"/>
                </a:cubicBezTo>
                <a:cubicBezTo>
                  <a:pt x="706753" y="454166"/>
                  <a:pt x="715901" y="437070"/>
                  <a:pt x="728645" y="422910"/>
                </a:cubicBezTo>
                <a:cubicBezTo>
                  <a:pt x="750272" y="398880"/>
                  <a:pt x="777828" y="380193"/>
                  <a:pt x="797225" y="354330"/>
                </a:cubicBezTo>
                <a:cubicBezTo>
                  <a:pt x="808655" y="339090"/>
                  <a:pt x="819117" y="323074"/>
                  <a:pt x="831515" y="308610"/>
                </a:cubicBezTo>
                <a:cubicBezTo>
                  <a:pt x="842035" y="296337"/>
                  <a:pt x="856410" y="287474"/>
                  <a:pt x="865805" y="274320"/>
                </a:cubicBezTo>
                <a:cubicBezTo>
                  <a:pt x="890827" y="239290"/>
                  <a:pt x="895540" y="185917"/>
                  <a:pt x="934385" y="160020"/>
                </a:cubicBezTo>
                <a:cubicBezTo>
                  <a:pt x="1045866" y="85699"/>
                  <a:pt x="872621" y="202112"/>
                  <a:pt x="1014395" y="102870"/>
                </a:cubicBezTo>
                <a:cubicBezTo>
                  <a:pt x="1036903" y="87115"/>
                  <a:pt x="1060115" y="72390"/>
                  <a:pt x="1082975" y="57150"/>
                </a:cubicBezTo>
                <a:lnTo>
                  <a:pt x="1117265" y="34290"/>
                </a:lnTo>
                <a:cubicBezTo>
                  <a:pt x="1128695" y="26670"/>
                  <a:pt x="1138005" y="13688"/>
                  <a:pt x="1151555" y="11430"/>
                </a:cubicBezTo>
                <a:lnTo>
                  <a:pt x="1220135" y="0"/>
                </a:lnTo>
                <a:cubicBezTo>
                  <a:pt x="1252916" y="3278"/>
                  <a:pt x="1327533" y="2264"/>
                  <a:pt x="1368725" y="22860"/>
                </a:cubicBezTo>
                <a:cubicBezTo>
                  <a:pt x="1381012" y="29003"/>
                  <a:pt x="1391585" y="38100"/>
                  <a:pt x="1403015" y="45720"/>
                </a:cubicBezTo>
                <a:cubicBezTo>
                  <a:pt x="1410635" y="60960"/>
                  <a:pt x="1417109" y="76829"/>
                  <a:pt x="1425875" y="91440"/>
                </a:cubicBezTo>
                <a:cubicBezTo>
                  <a:pt x="1440010" y="114999"/>
                  <a:pt x="1462907" y="133956"/>
                  <a:pt x="1471595" y="160020"/>
                </a:cubicBezTo>
                <a:cubicBezTo>
                  <a:pt x="1475405" y="171450"/>
                  <a:pt x="1477047" y="183849"/>
                  <a:pt x="1483025" y="194310"/>
                </a:cubicBezTo>
                <a:cubicBezTo>
                  <a:pt x="1492476" y="210850"/>
                  <a:pt x="1506391" y="224424"/>
                  <a:pt x="1517315" y="240030"/>
                </a:cubicBezTo>
                <a:cubicBezTo>
                  <a:pt x="1533070" y="262538"/>
                  <a:pt x="1547795" y="285750"/>
                  <a:pt x="1563035" y="308610"/>
                </a:cubicBezTo>
                <a:lnTo>
                  <a:pt x="1631615" y="411480"/>
                </a:lnTo>
                <a:cubicBezTo>
                  <a:pt x="1639235" y="422910"/>
                  <a:pt x="1643045" y="438150"/>
                  <a:pt x="1654475" y="445770"/>
                </a:cubicBezTo>
                <a:lnTo>
                  <a:pt x="1688765" y="468630"/>
                </a:lnTo>
                <a:cubicBezTo>
                  <a:pt x="1692265" y="475629"/>
                  <a:pt x="1722735" y="541296"/>
                  <a:pt x="1734485" y="548640"/>
                </a:cubicBezTo>
                <a:cubicBezTo>
                  <a:pt x="1754919" y="561411"/>
                  <a:pt x="1803065" y="571500"/>
                  <a:pt x="1803065" y="571500"/>
                </a:cubicBezTo>
                <a:cubicBezTo>
                  <a:pt x="1814495" y="582930"/>
                  <a:pt x="1825082" y="595270"/>
                  <a:pt x="1837355" y="605790"/>
                </a:cubicBezTo>
                <a:cubicBezTo>
                  <a:pt x="1851819" y="618188"/>
                  <a:pt x="1869605" y="626610"/>
                  <a:pt x="1883075" y="640080"/>
                </a:cubicBezTo>
                <a:cubicBezTo>
                  <a:pt x="1896545" y="653550"/>
                  <a:pt x="1903127" y="673144"/>
                  <a:pt x="1917365" y="685800"/>
                </a:cubicBezTo>
                <a:cubicBezTo>
                  <a:pt x="1979594" y="741115"/>
                  <a:pt x="1978167" y="711723"/>
                  <a:pt x="2020235" y="765810"/>
                </a:cubicBezTo>
                <a:cubicBezTo>
                  <a:pt x="2037103" y="787497"/>
                  <a:pt x="2057267" y="808326"/>
                  <a:pt x="2065955" y="834390"/>
                </a:cubicBezTo>
                <a:cubicBezTo>
                  <a:pt x="2069765" y="845820"/>
                  <a:pt x="2071407" y="858219"/>
                  <a:pt x="2077385" y="868680"/>
                </a:cubicBezTo>
                <a:cubicBezTo>
                  <a:pt x="2108517" y="923160"/>
                  <a:pt x="2109114" y="904469"/>
                  <a:pt x="2145965" y="948690"/>
                </a:cubicBezTo>
                <a:cubicBezTo>
                  <a:pt x="2154759" y="959243"/>
                  <a:pt x="2162009" y="971053"/>
                  <a:pt x="2168825" y="982980"/>
                </a:cubicBezTo>
                <a:cubicBezTo>
                  <a:pt x="2185763" y="1012621"/>
                  <a:pt x="2211595" y="1080073"/>
                  <a:pt x="2237405" y="1097280"/>
                </a:cubicBezTo>
                <a:lnTo>
                  <a:pt x="2271695" y="1120140"/>
                </a:lnTo>
                <a:cubicBezTo>
                  <a:pt x="2291813" y="1180494"/>
                  <a:pt x="2276442" y="1144405"/>
                  <a:pt x="2328845" y="1223010"/>
                </a:cubicBezTo>
                <a:cubicBezTo>
                  <a:pt x="2381077" y="1301358"/>
                  <a:pt x="2317065" y="1204163"/>
                  <a:pt x="2385995" y="1314450"/>
                </a:cubicBezTo>
                <a:cubicBezTo>
                  <a:pt x="2407508" y="1348870"/>
                  <a:pt x="2416106" y="1353876"/>
                  <a:pt x="2431715" y="1394460"/>
                </a:cubicBezTo>
                <a:cubicBezTo>
                  <a:pt x="2500054" y="1572141"/>
                  <a:pt x="2443918" y="1431584"/>
                  <a:pt x="2477435" y="1554480"/>
                </a:cubicBezTo>
                <a:cubicBezTo>
                  <a:pt x="2483775" y="1577727"/>
                  <a:pt x="2494451" y="1599683"/>
                  <a:pt x="2500295" y="1623060"/>
                </a:cubicBezTo>
                <a:cubicBezTo>
                  <a:pt x="2504105" y="1638300"/>
                  <a:pt x="2505537" y="1654341"/>
                  <a:pt x="2511725" y="1668780"/>
                </a:cubicBezTo>
                <a:cubicBezTo>
                  <a:pt x="2517136" y="1681406"/>
                  <a:pt x="2529006" y="1690517"/>
                  <a:pt x="2534585" y="1703070"/>
                </a:cubicBezTo>
                <a:cubicBezTo>
                  <a:pt x="2544372" y="1725090"/>
                  <a:pt x="2544079" y="1751600"/>
                  <a:pt x="2557445" y="1771650"/>
                </a:cubicBezTo>
                <a:cubicBezTo>
                  <a:pt x="2565065" y="1783080"/>
                  <a:pt x="2571511" y="1795387"/>
                  <a:pt x="2580305" y="1805940"/>
                </a:cubicBezTo>
                <a:cubicBezTo>
                  <a:pt x="2590653" y="1818358"/>
                  <a:pt x="2605200" y="1827076"/>
                  <a:pt x="2614595" y="1840230"/>
                </a:cubicBezTo>
                <a:cubicBezTo>
                  <a:pt x="2670493" y="1918487"/>
                  <a:pt x="2606321" y="1855447"/>
                  <a:pt x="2660315" y="1920240"/>
                </a:cubicBezTo>
                <a:cubicBezTo>
                  <a:pt x="2670663" y="1932658"/>
                  <a:pt x="2684257" y="1942112"/>
                  <a:pt x="2694605" y="1954530"/>
                </a:cubicBezTo>
                <a:cubicBezTo>
                  <a:pt x="2735551" y="2003665"/>
                  <a:pt x="2703120" y="1971560"/>
                  <a:pt x="2728895" y="2023110"/>
                </a:cubicBezTo>
                <a:cubicBezTo>
                  <a:pt x="2735038" y="2035397"/>
                  <a:pt x="2744135" y="2045970"/>
                  <a:pt x="2751755" y="2057400"/>
                </a:cubicBezTo>
                <a:cubicBezTo>
                  <a:pt x="2755565" y="2072640"/>
                  <a:pt x="2756160" y="2089069"/>
                  <a:pt x="2763185" y="2103120"/>
                </a:cubicBezTo>
                <a:cubicBezTo>
                  <a:pt x="2775472" y="2127694"/>
                  <a:pt x="2808905" y="2171700"/>
                  <a:pt x="2808905" y="2171700"/>
                </a:cubicBezTo>
                <a:cubicBezTo>
                  <a:pt x="2812715" y="2236470"/>
                  <a:pt x="2814184" y="2301420"/>
                  <a:pt x="2820335" y="2366010"/>
                </a:cubicBezTo>
                <a:cubicBezTo>
                  <a:pt x="2821824" y="2381648"/>
                  <a:pt x="2829376" y="2396204"/>
                  <a:pt x="2831765" y="2411730"/>
                </a:cubicBezTo>
                <a:cubicBezTo>
                  <a:pt x="2867998" y="2647243"/>
                  <a:pt x="2822582" y="2406941"/>
                  <a:pt x="2854625" y="2583180"/>
                </a:cubicBezTo>
                <a:cubicBezTo>
                  <a:pt x="2858100" y="2602294"/>
                  <a:pt x="2861343" y="2621483"/>
                  <a:pt x="2866055" y="2640330"/>
                </a:cubicBezTo>
                <a:cubicBezTo>
                  <a:pt x="2868977" y="2652019"/>
                  <a:pt x="2874871" y="2662859"/>
                  <a:pt x="2877485" y="2674620"/>
                </a:cubicBezTo>
                <a:cubicBezTo>
                  <a:pt x="2882512" y="2697243"/>
                  <a:pt x="2883888" y="2720577"/>
                  <a:pt x="2888915" y="2743200"/>
                </a:cubicBezTo>
                <a:cubicBezTo>
                  <a:pt x="2891529" y="2754961"/>
                  <a:pt x="2897731" y="2765729"/>
                  <a:pt x="2900345" y="2777490"/>
                </a:cubicBezTo>
                <a:cubicBezTo>
                  <a:pt x="2905372" y="2800113"/>
                  <a:pt x="2906748" y="2823447"/>
                  <a:pt x="2911775" y="2846070"/>
                </a:cubicBezTo>
                <a:cubicBezTo>
                  <a:pt x="2914389" y="2857831"/>
                  <a:pt x="2920283" y="2868671"/>
                  <a:pt x="2923205" y="2880360"/>
                </a:cubicBezTo>
                <a:cubicBezTo>
                  <a:pt x="2946775" y="2974640"/>
                  <a:pt x="2922598" y="2901095"/>
                  <a:pt x="2946065" y="2983230"/>
                </a:cubicBezTo>
                <a:cubicBezTo>
                  <a:pt x="2949375" y="2994815"/>
                  <a:pt x="2952107" y="3006744"/>
                  <a:pt x="2957495" y="3017520"/>
                </a:cubicBezTo>
                <a:cubicBezTo>
                  <a:pt x="2963638" y="3029807"/>
                  <a:pt x="2972735" y="3040380"/>
                  <a:pt x="2980355" y="3051810"/>
                </a:cubicBezTo>
                <a:cubicBezTo>
                  <a:pt x="2984165" y="3067050"/>
                  <a:pt x="2986269" y="3082821"/>
                  <a:pt x="2991785" y="3097530"/>
                </a:cubicBezTo>
                <a:cubicBezTo>
                  <a:pt x="3007475" y="3139369"/>
                  <a:pt x="3021963" y="3153008"/>
                  <a:pt x="3048935" y="3188970"/>
                </a:cubicBezTo>
                <a:cubicBezTo>
                  <a:pt x="3052745" y="3200400"/>
                  <a:pt x="3054977" y="3212484"/>
                  <a:pt x="3060365" y="3223260"/>
                </a:cubicBezTo>
                <a:cubicBezTo>
                  <a:pt x="3066508" y="3235547"/>
                  <a:pt x="3078881" y="3244518"/>
                  <a:pt x="3083225" y="3257550"/>
                </a:cubicBezTo>
                <a:cubicBezTo>
                  <a:pt x="3100785" y="3310230"/>
                  <a:pt x="3085169" y="3318589"/>
                  <a:pt x="3106085" y="3360420"/>
                </a:cubicBezTo>
                <a:cubicBezTo>
                  <a:pt x="3112228" y="3372707"/>
                  <a:pt x="3118392" y="3385916"/>
                  <a:pt x="3128945" y="3394710"/>
                </a:cubicBezTo>
                <a:cubicBezTo>
                  <a:pt x="3142035" y="3405618"/>
                  <a:pt x="3159871" y="3409116"/>
                  <a:pt x="3174665" y="3417570"/>
                </a:cubicBezTo>
                <a:cubicBezTo>
                  <a:pt x="3186592" y="3424386"/>
                  <a:pt x="3198688" y="3431304"/>
                  <a:pt x="3208955" y="3440430"/>
                </a:cubicBezTo>
                <a:cubicBezTo>
                  <a:pt x="3326395" y="3544822"/>
                  <a:pt x="3234002" y="3479988"/>
                  <a:pt x="3311825" y="3531870"/>
                </a:cubicBezTo>
                <a:cubicBezTo>
                  <a:pt x="3346972" y="3602164"/>
                  <a:pt x="3325234" y="3563413"/>
                  <a:pt x="3380405" y="3646170"/>
                </a:cubicBezTo>
                <a:lnTo>
                  <a:pt x="3403265" y="3680460"/>
                </a:lnTo>
                <a:cubicBezTo>
                  <a:pt x="3410885" y="3691890"/>
                  <a:pt x="3416411" y="3705036"/>
                  <a:pt x="3426125" y="3714750"/>
                </a:cubicBezTo>
                <a:cubicBezTo>
                  <a:pt x="3437555" y="3726180"/>
                  <a:pt x="3447997" y="3738692"/>
                  <a:pt x="3460415" y="3749040"/>
                </a:cubicBezTo>
                <a:cubicBezTo>
                  <a:pt x="3470968" y="3757834"/>
                  <a:pt x="3483275" y="3764280"/>
                  <a:pt x="3494705" y="3771900"/>
                </a:cubicBezTo>
                <a:cubicBezTo>
                  <a:pt x="3545830" y="3848588"/>
                  <a:pt x="3485604" y="3773453"/>
                  <a:pt x="3551855" y="3817620"/>
                </a:cubicBezTo>
                <a:cubicBezTo>
                  <a:pt x="3633571" y="3872098"/>
                  <a:pt x="3535168" y="3839166"/>
                  <a:pt x="3631865" y="3863340"/>
                </a:cubicBezTo>
                <a:cubicBezTo>
                  <a:pt x="3712676" y="3917214"/>
                  <a:pt x="3612633" y="3849603"/>
                  <a:pt x="3711875" y="3920490"/>
                </a:cubicBezTo>
                <a:cubicBezTo>
                  <a:pt x="3723053" y="3928475"/>
                  <a:pt x="3733878" y="3937207"/>
                  <a:pt x="3746165" y="3943350"/>
                </a:cubicBezTo>
                <a:cubicBezTo>
                  <a:pt x="3756941" y="3948738"/>
                  <a:pt x="3769679" y="3949392"/>
                  <a:pt x="3780455" y="3954780"/>
                </a:cubicBezTo>
                <a:cubicBezTo>
                  <a:pt x="3792742" y="3960923"/>
                  <a:pt x="3802818" y="3970824"/>
                  <a:pt x="3814745" y="3977640"/>
                </a:cubicBezTo>
                <a:cubicBezTo>
                  <a:pt x="3829539" y="3986094"/>
                  <a:pt x="3845854" y="3991734"/>
                  <a:pt x="3860465" y="4000500"/>
                </a:cubicBezTo>
                <a:cubicBezTo>
                  <a:pt x="3957668" y="4058822"/>
                  <a:pt x="3893499" y="4037333"/>
                  <a:pt x="3974765" y="4057650"/>
                </a:cubicBezTo>
                <a:cubicBezTo>
                  <a:pt x="4050864" y="4133749"/>
                  <a:pt x="3968908" y="4062016"/>
                  <a:pt x="4043345" y="4103370"/>
                </a:cubicBezTo>
                <a:cubicBezTo>
                  <a:pt x="4161252" y="4168874"/>
                  <a:pt x="4068625" y="4134657"/>
                  <a:pt x="4146215" y="4160520"/>
                </a:cubicBezTo>
                <a:cubicBezTo>
                  <a:pt x="4157645" y="4171950"/>
                  <a:pt x="4167351" y="4185415"/>
                  <a:pt x="4180505" y="4194810"/>
                </a:cubicBezTo>
                <a:cubicBezTo>
                  <a:pt x="4230996" y="4230875"/>
                  <a:pt x="4223367" y="4199953"/>
                  <a:pt x="4260515" y="4251960"/>
                </a:cubicBezTo>
                <a:cubicBezTo>
                  <a:pt x="4270419" y="4265825"/>
                  <a:pt x="4275755" y="4282440"/>
                  <a:pt x="4283375" y="4297680"/>
                </a:cubicBezTo>
                <a:cubicBezTo>
                  <a:pt x="4279565" y="4370070"/>
                  <a:pt x="4275477" y="4442446"/>
                  <a:pt x="4271945" y="4514850"/>
                </a:cubicBezTo>
                <a:cubicBezTo>
                  <a:pt x="4267857" y="4598657"/>
                  <a:pt x="4269454" y="4682881"/>
                  <a:pt x="4260515" y="4766310"/>
                </a:cubicBezTo>
                <a:cubicBezTo>
                  <a:pt x="4254967" y="4818088"/>
                  <a:pt x="4232380" y="4836649"/>
                  <a:pt x="4214795" y="4880610"/>
                </a:cubicBezTo>
                <a:cubicBezTo>
                  <a:pt x="4205846" y="4902983"/>
                  <a:pt x="4197779" y="4925813"/>
                  <a:pt x="4191935" y="4949190"/>
                </a:cubicBezTo>
                <a:cubicBezTo>
                  <a:pt x="4188125" y="4964430"/>
                  <a:pt x="4186693" y="4980471"/>
                  <a:pt x="4180505" y="4994910"/>
                </a:cubicBezTo>
                <a:cubicBezTo>
                  <a:pt x="4175094" y="5007536"/>
                  <a:pt x="4167983" y="5020154"/>
                  <a:pt x="4157645" y="5029200"/>
                </a:cubicBezTo>
                <a:cubicBezTo>
                  <a:pt x="4136968" y="5047292"/>
                  <a:pt x="4116539" y="5074920"/>
                  <a:pt x="4089065" y="5074920"/>
                </a:cubicBezTo>
                <a:lnTo>
                  <a:pt x="4031915" y="5074920"/>
                </a:lnTo>
                <a:close/>
              </a:path>
            </a:pathLst>
          </a:cu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2647806">
            <a:off x="4868747" y="3069276"/>
            <a:ext cx="1445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solidFill>
                  <a:srgbClr val="C00000"/>
                </a:solidFill>
                <a:cs typeface="B Titr" panose="00000700000000000000" pitchFamily="2" charset="-78"/>
              </a:rPr>
              <a:t>خزانه‌داری</a:t>
            </a:r>
            <a:r>
              <a:rPr lang="en-US" sz="2400" dirty="0">
                <a:solidFill>
                  <a:srgbClr val="C00000"/>
                </a:solidFill>
                <a:cs typeface="B Titr" panose="00000700000000000000" pitchFamily="2" charset="-78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6" name="Freeform 35"/>
          <p:cNvSpPr/>
          <p:nvPr/>
        </p:nvSpPr>
        <p:spPr>
          <a:xfrm>
            <a:off x="2299650" y="4277581"/>
            <a:ext cx="2678178" cy="1409131"/>
          </a:xfrm>
          <a:custGeom>
            <a:avLst/>
            <a:gdLst>
              <a:gd name="connsiteX0" fmla="*/ 2435181 w 2678178"/>
              <a:gd name="connsiteY0" fmla="*/ 942392 h 1409131"/>
              <a:gd name="connsiteX1" fmla="*/ 2435181 w 2678178"/>
              <a:gd name="connsiteY1" fmla="*/ 942392 h 1409131"/>
              <a:gd name="connsiteX2" fmla="*/ 2341875 w 2678178"/>
              <a:gd name="connsiteY2" fmla="*/ 989045 h 1409131"/>
              <a:gd name="connsiteX3" fmla="*/ 2276560 w 2678178"/>
              <a:gd name="connsiteY3" fmla="*/ 1026367 h 1409131"/>
              <a:gd name="connsiteX4" fmla="*/ 2239238 w 2678178"/>
              <a:gd name="connsiteY4" fmla="*/ 1045028 h 1409131"/>
              <a:gd name="connsiteX5" fmla="*/ 2173924 w 2678178"/>
              <a:gd name="connsiteY5" fmla="*/ 1091681 h 1409131"/>
              <a:gd name="connsiteX6" fmla="*/ 2136601 w 2678178"/>
              <a:gd name="connsiteY6" fmla="*/ 1101012 h 1409131"/>
              <a:gd name="connsiteX7" fmla="*/ 2080618 w 2678178"/>
              <a:gd name="connsiteY7" fmla="*/ 1147665 h 1409131"/>
              <a:gd name="connsiteX8" fmla="*/ 1996642 w 2678178"/>
              <a:gd name="connsiteY8" fmla="*/ 1166326 h 1409131"/>
              <a:gd name="connsiteX9" fmla="*/ 1921997 w 2678178"/>
              <a:gd name="connsiteY9" fmla="*/ 1184988 h 1409131"/>
              <a:gd name="connsiteX10" fmla="*/ 1875344 w 2678178"/>
              <a:gd name="connsiteY10" fmla="*/ 1194318 h 1409131"/>
              <a:gd name="connsiteX11" fmla="*/ 1800699 w 2678178"/>
              <a:gd name="connsiteY11" fmla="*/ 1212979 h 1409131"/>
              <a:gd name="connsiteX12" fmla="*/ 1688732 w 2678178"/>
              <a:gd name="connsiteY12" fmla="*/ 1231641 h 1409131"/>
              <a:gd name="connsiteX13" fmla="*/ 1558103 w 2678178"/>
              <a:gd name="connsiteY13" fmla="*/ 1240971 h 1409131"/>
              <a:gd name="connsiteX14" fmla="*/ 1474128 w 2678178"/>
              <a:gd name="connsiteY14" fmla="*/ 1250302 h 1409131"/>
              <a:gd name="connsiteX15" fmla="*/ 1399483 w 2678178"/>
              <a:gd name="connsiteY15" fmla="*/ 1268963 h 1409131"/>
              <a:gd name="connsiteX16" fmla="*/ 1362160 w 2678178"/>
              <a:gd name="connsiteY16" fmla="*/ 1278294 h 1409131"/>
              <a:gd name="connsiteX17" fmla="*/ 1296846 w 2678178"/>
              <a:gd name="connsiteY17" fmla="*/ 1296955 h 1409131"/>
              <a:gd name="connsiteX18" fmla="*/ 1231532 w 2678178"/>
              <a:gd name="connsiteY18" fmla="*/ 1306286 h 1409131"/>
              <a:gd name="connsiteX19" fmla="*/ 1100903 w 2678178"/>
              <a:gd name="connsiteY19" fmla="*/ 1334277 h 1409131"/>
              <a:gd name="connsiteX20" fmla="*/ 1072911 w 2678178"/>
              <a:gd name="connsiteY20" fmla="*/ 1343608 h 1409131"/>
              <a:gd name="connsiteX21" fmla="*/ 998267 w 2678178"/>
              <a:gd name="connsiteY21" fmla="*/ 1352939 h 1409131"/>
              <a:gd name="connsiteX22" fmla="*/ 970275 w 2678178"/>
              <a:gd name="connsiteY22" fmla="*/ 1362269 h 1409131"/>
              <a:gd name="connsiteX23" fmla="*/ 727679 w 2678178"/>
              <a:gd name="connsiteY23" fmla="*/ 1380930 h 1409131"/>
              <a:gd name="connsiteX24" fmla="*/ 699687 w 2678178"/>
              <a:gd name="connsiteY24" fmla="*/ 1390261 h 1409131"/>
              <a:gd name="connsiteX25" fmla="*/ 569058 w 2678178"/>
              <a:gd name="connsiteY25" fmla="*/ 1408922 h 1409131"/>
              <a:gd name="connsiteX26" fmla="*/ 401107 w 2678178"/>
              <a:gd name="connsiteY26" fmla="*/ 1380930 h 1409131"/>
              <a:gd name="connsiteX27" fmla="*/ 373115 w 2678178"/>
              <a:gd name="connsiteY27" fmla="*/ 1352939 h 1409131"/>
              <a:gd name="connsiteX28" fmla="*/ 335793 w 2678178"/>
              <a:gd name="connsiteY28" fmla="*/ 1194318 h 1409131"/>
              <a:gd name="connsiteX29" fmla="*/ 326462 w 2678178"/>
              <a:gd name="connsiteY29" fmla="*/ 1156996 h 1409131"/>
              <a:gd name="connsiteX30" fmla="*/ 307801 w 2678178"/>
              <a:gd name="connsiteY30" fmla="*/ 1119673 h 1409131"/>
              <a:gd name="connsiteX31" fmla="*/ 289140 w 2678178"/>
              <a:gd name="connsiteY31" fmla="*/ 1035698 h 1409131"/>
              <a:gd name="connsiteX32" fmla="*/ 279809 w 2678178"/>
              <a:gd name="connsiteY32" fmla="*/ 998375 h 1409131"/>
              <a:gd name="connsiteX33" fmla="*/ 261148 w 2678178"/>
              <a:gd name="connsiteY33" fmla="*/ 961053 h 1409131"/>
              <a:gd name="connsiteX34" fmla="*/ 242487 w 2678178"/>
              <a:gd name="connsiteY34" fmla="*/ 895739 h 1409131"/>
              <a:gd name="connsiteX35" fmla="*/ 223826 w 2678178"/>
              <a:gd name="connsiteY35" fmla="*/ 867747 h 1409131"/>
              <a:gd name="connsiteX36" fmla="*/ 205164 w 2678178"/>
              <a:gd name="connsiteY36" fmla="*/ 811763 h 1409131"/>
              <a:gd name="connsiteX37" fmla="*/ 195834 w 2678178"/>
              <a:gd name="connsiteY37" fmla="*/ 783771 h 1409131"/>
              <a:gd name="connsiteX38" fmla="*/ 186503 w 2678178"/>
              <a:gd name="connsiteY38" fmla="*/ 737118 h 1409131"/>
              <a:gd name="connsiteX39" fmla="*/ 167842 w 2678178"/>
              <a:gd name="connsiteY39" fmla="*/ 699796 h 1409131"/>
              <a:gd name="connsiteX40" fmla="*/ 130520 w 2678178"/>
              <a:gd name="connsiteY40" fmla="*/ 597159 h 1409131"/>
              <a:gd name="connsiteX41" fmla="*/ 111858 w 2678178"/>
              <a:gd name="connsiteY41" fmla="*/ 513183 h 1409131"/>
              <a:gd name="connsiteX42" fmla="*/ 46544 w 2678178"/>
              <a:gd name="connsiteY42" fmla="*/ 438539 h 1409131"/>
              <a:gd name="connsiteX43" fmla="*/ 27883 w 2678178"/>
              <a:gd name="connsiteY43" fmla="*/ 419877 h 1409131"/>
              <a:gd name="connsiteX44" fmla="*/ 18552 w 2678178"/>
              <a:gd name="connsiteY44" fmla="*/ 373224 h 1409131"/>
              <a:gd name="connsiteX45" fmla="*/ 27883 w 2678178"/>
              <a:gd name="connsiteY45" fmla="*/ 242596 h 1409131"/>
              <a:gd name="connsiteX46" fmla="*/ 102528 w 2678178"/>
              <a:gd name="connsiteY46" fmla="*/ 205273 h 1409131"/>
              <a:gd name="connsiteX47" fmla="*/ 634373 w 2678178"/>
              <a:gd name="connsiteY47" fmla="*/ 167951 h 1409131"/>
              <a:gd name="connsiteX48" fmla="*/ 662364 w 2678178"/>
              <a:gd name="connsiteY48" fmla="*/ 158620 h 1409131"/>
              <a:gd name="connsiteX49" fmla="*/ 727679 w 2678178"/>
              <a:gd name="connsiteY49" fmla="*/ 139959 h 1409131"/>
              <a:gd name="connsiteX50" fmla="*/ 755671 w 2678178"/>
              <a:gd name="connsiteY50" fmla="*/ 121298 h 1409131"/>
              <a:gd name="connsiteX51" fmla="*/ 802324 w 2678178"/>
              <a:gd name="connsiteY51" fmla="*/ 102637 h 1409131"/>
              <a:gd name="connsiteX52" fmla="*/ 876969 w 2678178"/>
              <a:gd name="connsiteY52" fmla="*/ 46653 h 1409131"/>
              <a:gd name="connsiteX53" fmla="*/ 904960 w 2678178"/>
              <a:gd name="connsiteY53" fmla="*/ 27992 h 1409131"/>
              <a:gd name="connsiteX54" fmla="*/ 988936 w 2678178"/>
              <a:gd name="connsiteY54" fmla="*/ 0 h 1409131"/>
              <a:gd name="connsiteX55" fmla="*/ 1268854 w 2678178"/>
              <a:gd name="connsiteY55" fmla="*/ 9330 h 1409131"/>
              <a:gd name="connsiteX56" fmla="*/ 1315507 w 2678178"/>
              <a:gd name="connsiteY56" fmla="*/ 18661 h 1409131"/>
              <a:gd name="connsiteX57" fmla="*/ 1408813 w 2678178"/>
              <a:gd name="connsiteY57" fmla="*/ 46653 h 1409131"/>
              <a:gd name="connsiteX58" fmla="*/ 1558103 w 2678178"/>
              <a:gd name="connsiteY58" fmla="*/ 65314 h 1409131"/>
              <a:gd name="connsiteX59" fmla="*/ 2313883 w 2678178"/>
              <a:gd name="connsiteY59" fmla="*/ 83975 h 1409131"/>
              <a:gd name="connsiteX60" fmla="*/ 2369867 w 2678178"/>
              <a:gd name="connsiteY60" fmla="*/ 102637 h 1409131"/>
              <a:gd name="connsiteX61" fmla="*/ 2435181 w 2678178"/>
              <a:gd name="connsiteY61" fmla="*/ 121298 h 1409131"/>
              <a:gd name="connsiteX62" fmla="*/ 2491164 w 2678178"/>
              <a:gd name="connsiteY62" fmla="*/ 158620 h 1409131"/>
              <a:gd name="connsiteX63" fmla="*/ 2519156 w 2678178"/>
              <a:gd name="connsiteY63" fmla="*/ 177281 h 1409131"/>
              <a:gd name="connsiteX64" fmla="*/ 2584471 w 2678178"/>
              <a:gd name="connsiteY64" fmla="*/ 205273 h 1409131"/>
              <a:gd name="connsiteX65" fmla="*/ 2631124 w 2678178"/>
              <a:gd name="connsiteY65" fmla="*/ 289249 h 1409131"/>
              <a:gd name="connsiteX66" fmla="*/ 2640454 w 2678178"/>
              <a:gd name="connsiteY66" fmla="*/ 373224 h 1409131"/>
              <a:gd name="connsiteX67" fmla="*/ 2649785 w 2678178"/>
              <a:gd name="connsiteY67" fmla="*/ 410547 h 1409131"/>
              <a:gd name="connsiteX68" fmla="*/ 2668446 w 2678178"/>
              <a:gd name="connsiteY68" fmla="*/ 513183 h 1409131"/>
              <a:gd name="connsiteX69" fmla="*/ 2668446 w 2678178"/>
              <a:gd name="connsiteY69" fmla="*/ 625151 h 1409131"/>
              <a:gd name="connsiteX70" fmla="*/ 2649785 w 2678178"/>
              <a:gd name="connsiteY70" fmla="*/ 681134 h 1409131"/>
              <a:gd name="connsiteX71" fmla="*/ 2621793 w 2678178"/>
              <a:gd name="connsiteY71" fmla="*/ 699796 h 1409131"/>
              <a:gd name="connsiteX72" fmla="*/ 2612462 w 2678178"/>
              <a:gd name="connsiteY72" fmla="*/ 737118 h 1409131"/>
              <a:gd name="connsiteX73" fmla="*/ 2584471 w 2678178"/>
              <a:gd name="connsiteY73" fmla="*/ 765110 h 1409131"/>
              <a:gd name="connsiteX74" fmla="*/ 2556479 w 2678178"/>
              <a:gd name="connsiteY74" fmla="*/ 802432 h 1409131"/>
              <a:gd name="connsiteX75" fmla="*/ 2537818 w 2678178"/>
              <a:gd name="connsiteY75" fmla="*/ 839755 h 1409131"/>
              <a:gd name="connsiteX76" fmla="*/ 2528487 w 2678178"/>
              <a:gd name="connsiteY76" fmla="*/ 877077 h 1409131"/>
              <a:gd name="connsiteX77" fmla="*/ 2481834 w 2678178"/>
              <a:gd name="connsiteY77" fmla="*/ 923730 h 1409131"/>
              <a:gd name="connsiteX78" fmla="*/ 2463173 w 2678178"/>
              <a:gd name="connsiteY78" fmla="*/ 961053 h 1409131"/>
              <a:gd name="connsiteX79" fmla="*/ 2444511 w 2678178"/>
              <a:gd name="connsiteY79" fmla="*/ 979714 h 1409131"/>
              <a:gd name="connsiteX80" fmla="*/ 2435181 w 2678178"/>
              <a:gd name="connsiteY80" fmla="*/ 942392 h 140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678178" h="1409131">
                <a:moveTo>
                  <a:pt x="2435181" y="942392"/>
                </a:moveTo>
                <a:lnTo>
                  <a:pt x="2435181" y="942392"/>
                </a:lnTo>
                <a:cubicBezTo>
                  <a:pt x="2404079" y="957943"/>
                  <a:pt x="2371490" y="970820"/>
                  <a:pt x="2341875" y="989045"/>
                </a:cubicBezTo>
                <a:cubicBezTo>
                  <a:pt x="2265807" y="1035856"/>
                  <a:pt x="2364594" y="1004360"/>
                  <a:pt x="2276560" y="1026367"/>
                </a:cubicBezTo>
                <a:cubicBezTo>
                  <a:pt x="2264119" y="1032587"/>
                  <a:pt x="2251033" y="1037656"/>
                  <a:pt x="2239238" y="1045028"/>
                </a:cubicBezTo>
                <a:cubicBezTo>
                  <a:pt x="2232291" y="1049370"/>
                  <a:pt x="2186482" y="1086299"/>
                  <a:pt x="2173924" y="1091681"/>
                </a:cubicBezTo>
                <a:cubicBezTo>
                  <a:pt x="2162137" y="1096733"/>
                  <a:pt x="2149042" y="1097902"/>
                  <a:pt x="2136601" y="1101012"/>
                </a:cubicBezTo>
                <a:cubicBezTo>
                  <a:pt x="2117940" y="1116563"/>
                  <a:pt x="2101448" y="1135167"/>
                  <a:pt x="2080618" y="1147665"/>
                </a:cubicBezTo>
                <a:cubicBezTo>
                  <a:pt x="2073879" y="1151708"/>
                  <a:pt x="1999021" y="1165777"/>
                  <a:pt x="1996642" y="1166326"/>
                </a:cubicBezTo>
                <a:cubicBezTo>
                  <a:pt x="1971651" y="1172093"/>
                  <a:pt x="1947147" y="1179958"/>
                  <a:pt x="1921997" y="1184988"/>
                </a:cubicBezTo>
                <a:cubicBezTo>
                  <a:pt x="1906446" y="1188098"/>
                  <a:pt x="1890797" y="1190752"/>
                  <a:pt x="1875344" y="1194318"/>
                </a:cubicBezTo>
                <a:cubicBezTo>
                  <a:pt x="1850353" y="1200085"/>
                  <a:pt x="1825690" y="1207212"/>
                  <a:pt x="1800699" y="1212979"/>
                </a:cubicBezTo>
                <a:cubicBezTo>
                  <a:pt x="1768493" y="1220411"/>
                  <a:pt x="1719806" y="1228682"/>
                  <a:pt x="1688732" y="1231641"/>
                </a:cubicBezTo>
                <a:cubicBezTo>
                  <a:pt x="1645275" y="1235780"/>
                  <a:pt x="1601593" y="1237189"/>
                  <a:pt x="1558103" y="1240971"/>
                </a:cubicBezTo>
                <a:cubicBezTo>
                  <a:pt x="1530045" y="1243411"/>
                  <a:pt x="1502120" y="1247192"/>
                  <a:pt x="1474128" y="1250302"/>
                </a:cubicBezTo>
                <a:lnTo>
                  <a:pt x="1399483" y="1268963"/>
                </a:lnTo>
                <a:cubicBezTo>
                  <a:pt x="1387042" y="1272073"/>
                  <a:pt x="1374326" y="1274239"/>
                  <a:pt x="1362160" y="1278294"/>
                </a:cubicBezTo>
                <a:cubicBezTo>
                  <a:pt x="1338179" y="1286287"/>
                  <a:pt x="1322619" y="1292269"/>
                  <a:pt x="1296846" y="1296955"/>
                </a:cubicBezTo>
                <a:cubicBezTo>
                  <a:pt x="1275208" y="1300889"/>
                  <a:pt x="1253303" y="1303176"/>
                  <a:pt x="1231532" y="1306286"/>
                </a:cubicBezTo>
                <a:cubicBezTo>
                  <a:pt x="1124055" y="1342111"/>
                  <a:pt x="1230383" y="1310736"/>
                  <a:pt x="1100903" y="1334277"/>
                </a:cubicBezTo>
                <a:cubicBezTo>
                  <a:pt x="1091226" y="1336036"/>
                  <a:pt x="1082588" y="1341849"/>
                  <a:pt x="1072911" y="1343608"/>
                </a:cubicBezTo>
                <a:cubicBezTo>
                  <a:pt x="1048241" y="1348094"/>
                  <a:pt x="1023148" y="1349829"/>
                  <a:pt x="998267" y="1352939"/>
                </a:cubicBezTo>
                <a:cubicBezTo>
                  <a:pt x="988936" y="1356049"/>
                  <a:pt x="979817" y="1359884"/>
                  <a:pt x="970275" y="1362269"/>
                </a:cubicBezTo>
                <a:cubicBezTo>
                  <a:pt x="886864" y="1383121"/>
                  <a:pt x="826653" y="1376217"/>
                  <a:pt x="727679" y="1380930"/>
                </a:cubicBezTo>
                <a:cubicBezTo>
                  <a:pt x="718348" y="1384040"/>
                  <a:pt x="709373" y="1388552"/>
                  <a:pt x="699687" y="1390261"/>
                </a:cubicBezTo>
                <a:cubicBezTo>
                  <a:pt x="656371" y="1397905"/>
                  <a:pt x="569058" y="1408922"/>
                  <a:pt x="569058" y="1408922"/>
                </a:cubicBezTo>
                <a:cubicBezTo>
                  <a:pt x="478532" y="1402887"/>
                  <a:pt x="453462" y="1424559"/>
                  <a:pt x="401107" y="1380930"/>
                </a:cubicBezTo>
                <a:cubicBezTo>
                  <a:pt x="390970" y="1372483"/>
                  <a:pt x="382446" y="1362269"/>
                  <a:pt x="373115" y="1352939"/>
                </a:cubicBezTo>
                <a:cubicBezTo>
                  <a:pt x="356241" y="1268565"/>
                  <a:pt x="367630" y="1321663"/>
                  <a:pt x="335793" y="1194318"/>
                </a:cubicBezTo>
                <a:cubicBezTo>
                  <a:pt x="332683" y="1181877"/>
                  <a:pt x="332197" y="1168466"/>
                  <a:pt x="326462" y="1156996"/>
                </a:cubicBezTo>
                <a:lnTo>
                  <a:pt x="307801" y="1119673"/>
                </a:lnTo>
                <a:cubicBezTo>
                  <a:pt x="290964" y="1018646"/>
                  <a:pt x="307516" y="1100012"/>
                  <a:pt x="289140" y="1035698"/>
                </a:cubicBezTo>
                <a:cubicBezTo>
                  <a:pt x="285617" y="1023368"/>
                  <a:pt x="284312" y="1010382"/>
                  <a:pt x="279809" y="998375"/>
                </a:cubicBezTo>
                <a:cubicBezTo>
                  <a:pt x="274925" y="985352"/>
                  <a:pt x="267368" y="973494"/>
                  <a:pt x="261148" y="961053"/>
                </a:cubicBezTo>
                <a:cubicBezTo>
                  <a:pt x="258157" y="949088"/>
                  <a:pt x="249183" y="909130"/>
                  <a:pt x="242487" y="895739"/>
                </a:cubicBezTo>
                <a:cubicBezTo>
                  <a:pt x="237472" y="885709"/>
                  <a:pt x="228380" y="877994"/>
                  <a:pt x="223826" y="867747"/>
                </a:cubicBezTo>
                <a:cubicBezTo>
                  <a:pt x="215837" y="849772"/>
                  <a:pt x="211384" y="830424"/>
                  <a:pt x="205164" y="811763"/>
                </a:cubicBezTo>
                <a:cubicBezTo>
                  <a:pt x="202054" y="802432"/>
                  <a:pt x="197763" y="793415"/>
                  <a:pt x="195834" y="783771"/>
                </a:cubicBezTo>
                <a:cubicBezTo>
                  <a:pt x="192724" y="768220"/>
                  <a:pt x="191518" y="752163"/>
                  <a:pt x="186503" y="737118"/>
                </a:cubicBezTo>
                <a:cubicBezTo>
                  <a:pt x="182105" y="723923"/>
                  <a:pt x="174062" y="712237"/>
                  <a:pt x="167842" y="699796"/>
                </a:cubicBezTo>
                <a:cubicBezTo>
                  <a:pt x="145529" y="588237"/>
                  <a:pt x="177298" y="725801"/>
                  <a:pt x="130520" y="597159"/>
                </a:cubicBezTo>
                <a:cubicBezTo>
                  <a:pt x="119894" y="567937"/>
                  <a:pt x="124049" y="541628"/>
                  <a:pt x="111858" y="513183"/>
                </a:cubicBezTo>
                <a:cubicBezTo>
                  <a:pt x="100286" y="486181"/>
                  <a:pt x="63298" y="455294"/>
                  <a:pt x="46544" y="438539"/>
                </a:cubicBezTo>
                <a:lnTo>
                  <a:pt x="27883" y="419877"/>
                </a:lnTo>
                <a:cubicBezTo>
                  <a:pt x="24773" y="404326"/>
                  <a:pt x="22398" y="388609"/>
                  <a:pt x="18552" y="373224"/>
                </a:cubicBezTo>
                <a:cubicBezTo>
                  <a:pt x="6122" y="323503"/>
                  <a:pt x="-20452" y="315098"/>
                  <a:pt x="27883" y="242596"/>
                </a:cubicBezTo>
                <a:cubicBezTo>
                  <a:pt x="43314" y="219450"/>
                  <a:pt x="75050" y="209612"/>
                  <a:pt x="102528" y="205273"/>
                </a:cubicBezTo>
                <a:cubicBezTo>
                  <a:pt x="396591" y="158842"/>
                  <a:pt x="220004" y="178855"/>
                  <a:pt x="634373" y="167951"/>
                </a:cubicBezTo>
                <a:cubicBezTo>
                  <a:pt x="643703" y="164841"/>
                  <a:pt x="652907" y="161322"/>
                  <a:pt x="662364" y="158620"/>
                </a:cubicBezTo>
                <a:cubicBezTo>
                  <a:pt x="676323" y="154632"/>
                  <a:pt x="712759" y="147419"/>
                  <a:pt x="727679" y="139959"/>
                </a:cubicBezTo>
                <a:cubicBezTo>
                  <a:pt x="737709" y="134944"/>
                  <a:pt x="745641" y="126313"/>
                  <a:pt x="755671" y="121298"/>
                </a:cubicBezTo>
                <a:cubicBezTo>
                  <a:pt x="770652" y="113808"/>
                  <a:pt x="788060" y="111415"/>
                  <a:pt x="802324" y="102637"/>
                </a:cubicBezTo>
                <a:cubicBezTo>
                  <a:pt x="828812" y="86336"/>
                  <a:pt x="851091" y="63906"/>
                  <a:pt x="876969" y="46653"/>
                </a:cubicBezTo>
                <a:cubicBezTo>
                  <a:pt x="886299" y="40433"/>
                  <a:pt x="894930" y="33007"/>
                  <a:pt x="904960" y="27992"/>
                </a:cubicBezTo>
                <a:cubicBezTo>
                  <a:pt x="940100" y="10422"/>
                  <a:pt x="953295" y="8909"/>
                  <a:pt x="988936" y="0"/>
                </a:cubicBezTo>
                <a:cubicBezTo>
                  <a:pt x="1082242" y="3110"/>
                  <a:pt x="1175648" y="4004"/>
                  <a:pt x="1268854" y="9330"/>
                </a:cubicBezTo>
                <a:cubicBezTo>
                  <a:pt x="1284687" y="10235"/>
                  <a:pt x="1300026" y="15221"/>
                  <a:pt x="1315507" y="18661"/>
                </a:cubicBezTo>
                <a:cubicBezTo>
                  <a:pt x="1448906" y="48306"/>
                  <a:pt x="1222566" y="95"/>
                  <a:pt x="1408813" y="46653"/>
                </a:cubicBezTo>
                <a:cubicBezTo>
                  <a:pt x="1482470" y="65066"/>
                  <a:pt x="1433356" y="54918"/>
                  <a:pt x="1558103" y="65314"/>
                </a:cubicBezTo>
                <a:cubicBezTo>
                  <a:pt x="1818560" y="152136"/>
                  <a:pt x="1519520" y="55605"/>
                  <a:pt x="2313883" y="83975"/>
                </a:cubicBezTo>
                <a:cubicBezTo>
                  <a:pt x="2333541" y="84677"/>
                  <a:pt x="2350783" y="97866"/>
                  <a:pt x="2369867" y="102637"/>
                </a:cubicBezTo>
                <a:cubicBezTo>
                  <a:pt x="2378656" y="104834"/>
                  <a:pt x="2424226" y="115212"/>
                  <a:pt x="2435181" y="121298"/>
                </a:cubicBezTo>
                <a:cubicBezTo>
                  <a:pt x="2454786" y="132190"/>
                  <a:pt x="2472503" y="146179"/>
                  <a:pt x="2491164" y="158620"/>
                </a:cubicBezTo>
                <a:cubicBezTo>
                  <a:pt x="2500495" y="164840"/>
                  <a:pt x="2509126" y="172266"/>
                  <a:pt x="2519156" y="177281"/>
                </a:cubicBezTo>
                <a:cubicBezTo>
                  <a:pt x="2565276" y="200342"/>
                  <a:pt x="2543283" y="191545"/>
                  <a:pt x="2584471" y="205273"/>
                </a:cubicBezTo>
                <a:cubicBezTo>
                  <a:pt x="2627249" y="269441"/>
                  <a:pt x="2614700" y="239980"/>
                  <a:pt x="2631124" y="289249"/>
                </a:cubicBezTo>
                <a:cubicBezTo>
                  <a:pt x="2634234" y="317241"/>
                  <a:pt x="2636172" y="345388"/>
                  <a:pt x="2640454" y="373224"/>
                </a:cubicBezTo>
                <a:cubicBezTo>
                  <a:pt x="2642404" y="385899"/>
                  <a:pt x="2647491" y="397930"/>
                  <a:pt x="2649785" y="410547"/>
                </a:cubicBezTo>
                <a:cubicBezTo>
                  <a:pt x="2672072" y="533129"/>
                  <a:pt x="2647283" y="428535"/>
                  <a:pt x="2668446" y="513183"/>
                </a:cubicBezTo>
                <a:cubicBezTo>
                  <a:pt x="2677595" y="586372"/>
                  <a:pt x="2684765" y="570754"/>
                  <a:pt x="2668446" y="625151"/>
                </a:cubicBezTo>
                <a:cubicBezTo>
                  <a:pt x="2662794" y="643992"/>
                  <a:pt x="2666152" y="670223"/>
                  <a:pt x="2649785" y="681134"/>
                </a:cubicBezTo>
                <a:lnTo>
                  <a:pt x="2621793" y="699796"/>
                </a:lnTo>
                <a:cubicBezTo>
                  <a:pt x="2618683" y="712237"/>
                  <a:pt x="2618824" y="725984"/>
                  <a:pt x="2612462" y="737118"/>
                </a:cubicBezTo>
                <a:cubicBezTo>
                  <a:pt x="2605915" y="748575"/>
                  <a:pt x="2593058" y="755091"/>
                  <a:pt x="2584471" y="765110"/>
                </a:cubicBezTo>
                <a:cubicBezTo>
                  <a:pt x="2574351" y="776917"/>
                  <a:pt x="2564721" y="789245"/>
                  <a:pt x="2556479" y="802432"/>
                </a:cubicBezTo>
                <a:cubicBezTo>
                  <a:pt x="2549107" y="814227"/>
                  <a:pt x="2542702" y="826731"/>
                  <a:pt x="2537818" y="839755"/>
                </a:cubicBezTo>
                <a:cubicBezTo>
                  <a:pt x="2533315" y="851762"/>
                  <a:pt x="2535600" y="866407"/>
                  <a:pt x="2528487" y="877077"/>
                </a:cubicBezTo>
                <a:cubicBezTo>
                  <a:pt x="2516288" y="895376"/>
                  <a:pt x="2481834" y="923730"/>
                  <a:pt x="2481834" y="923730"/>
                </a:cubicBezTo>
                <a:cubicBezTo>
                  <a:pt x="2475614" y="936171"/>
                  <a:pt x="2470889" y="949480"/>
                  <a:pt x="2463173" y="961053"/>
                </a:cubicBezTo>
                <a:cubicBezTo>
                  <a:pt x="2458293" y="968373"/>
                  <a:pt x="2450732" y="973493"/>
                  <a:pt x="2444511" y="979714"/>
                </a:cubicBezTo>
                <a:lnTo>
                  <a:pt x="2435181" y="942392"/>
                </a:lnTo>
                <a:close/>
              </a:path>
            </a:pathLst>
          </a:cu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9030427">
            <a:off x="1071596" y="4915173"/>
            <a:ext cx="2150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solidFill>
                  <a:srgbClr val="C00000"/>
                </a:solidFill>
                <a:cs typeface="B Titr" panose="00000700000000000000" pitchFamily="2" charset="-78"/>
              </a:rPr>
              <a:t>تعهدات و بدهی‌ها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370834-B6F3-6B4C-A205-747546703222}"/>
              </a:ext>
            </a:extLst>
          </p:cNvPr>
          <p:cNvSpPr>
            <a:spLocks/>
          </p:cNvSpPr>
          <p:nvPr/>
        </p:nvSpPr>
        <p:spPr bwMode="auto">
          <a:xfrm>
            <a:off x="9690587" y="5049615"/>
            <a:ext cx="1796237" cy="4605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تدارکات دولت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(ستاد)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DC3AD2-73BC-1946-A0EC-5F979D2230AF}"/>
              </a:ext>
            </a:extLst>
          </p:cNvPr>
          <p:cNvSpPr>
            <a:spLocks/>
          </p:cNvSpPr>
          <p:nvPr/>
        </p:nvSpPr>
        <p:spPr bwMode="auto">
          <a:xfrm>
            <a:off x="8433386" y="5910345"/>
            <a:ext cx="1776840" cy="4605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مالیات و عوارض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8C21C7-0697-3F48-89A1-D73B3B3518E7}"/>
              </a:ext>
            </a:extLst>
          </p:cNvPr>
          <p:cNvSpPr>
            <a:spLocks/>
          </p:cNvSpPr>
          <p:nvPr/>
        </p:nvSpPr>
        <p:spPr bwMode="auto">
          <a:xfrm>
            <a:off x="8136207" y="6294549"/>
            <a:ext cx="1776840" cy="4605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مدیریت دارایی‌ها و انبارها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85AFB2-B71B-4C4F-BF60-22D751FDB2BC}"/>
              </a:ext>
            </a:extLst>
          </p:cNvPr>
          <p:cNvSpPr>
            <a:spLocks/>
          </p:cNvSpPr>
          <p:nvPr/>
        </p:nvSpPr>
        <p:spPr bwMode="auto">
          <a:xfrm>
            <a:off x="9484847" y="5372228"/>
            <a:ext cx="1796103" cy="4605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حقوق و مزایا و بازنشستگی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9153048" y="4889595"/>
            <a:ext cx="688182" cy="19675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9121286" y="5191344"/>
            <a:ext cx="641110" cy="24575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7798395" y="6171996"/>
            <a:ext cx="908512" cy="3076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25224" y="6365221"/>
            <a:ext cx="2633843" cy="148174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717336" y="5832227"/>
            <a:ext cx="166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تعهدات و بدهی‌ها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25FB1C-47A1-2045-88CE-BEA9428880CE}"/>
              </a:ext>
            </a:extLst>
          </p:cNvPr>
          <p:cNvSpPr>
            <a:spLocks/>
          </p:cNvSpPr>
          <p:nvPr/>
        </p:nvSpPr>
        <p:spPr bwMode="auto">
          <a:xfrm>
            <a:off x="2503064" y="5861824"/>
            <a:ext cx="1296194" cy="54369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پایش وضعیت اوراق دولتی در بازار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25FB1C-47A1-2045-88CE-BEA9428880CE}"/>
              </a:ext>
            </a:extLst>
          </p:cNvPr>
          <p:cNvSpPr>
            <a:spLocks/>
          </p:cNvSpPr>
          <p:nvPr/>
        </p:nvSpPr>
        <p:spPr bwMode="auto">
          <a:xfrm>
            <a:off x="1132592" y="5919549"/>
            <a:ext cx="1470938" cy="4605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انتشار/ واگذاری اوراق دولتی در بازار اولیه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F218E1B-D93F-6E46-B76F-41CB2A37E3C6}"/>
              </a:ext>
            </a:extLst>
          </p:cNvPr>
          <p:cNvSpPr>
            <a:spLocks/>
          </p:cNvSpPr>
          <p:nvPr/>
        </p:nvSpPr>
        <p:spPr bwMode="auto">
          <a:xfrm>
            <a:off x="1038592" y="6291641"/>
            <a:ext cx="1491855" cy="46214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مدیریت تضامین دولتی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394485" y="5108524"/>
            <a:ext cx="632469" cy="78023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098680" y="5294144"/>
            <a:ext cx="166583" cy="6105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444262" y="5289756"/>
            <a:ext cx="630573" cy="112863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923400" y="5585147"/>
            <a:ext cx="2896156" cy="1165860"/>
          </a:xfrm>
          <a:custGeom>
            <a:avLst/>
            <a:gdLst>
              <a:gd name="connsiteX0" fmla="*/ 320040 w 2896156"/>
              <a:gd name="connsiteY0" fmla="*/ 1131570 h 1165860"/>
              <a:gd name="connsiteX1" fmla="*/ 320040 w 2896156"/>
              <a:gd name="connsiteY1" fmla="*/ 1131570 h 1165860"/>
              <a:gd name="connsiteX2" fmla="*/ 57150 w 2896156"/>
              <a:gd name="connsiteY2" fmla="*/ 1108710 h 1165860"/>
              <a:gd name="connsiteX3" fmla="*/ 34290 w 2896156"/>
              <a:gd name="connsiteY3" fmla="*/ 1062990 h 1165860"/>
              <a:gd name="connsiteX4" fmla="*/ 45720 w 2896156"/>
              <a:gd name="connsiteY4" fmla="*/ 765810 h 1165860"/>
              <a:gd name="connsiteX5" fmla="*/ 80010 w 2896156"/>
              <a:gd name="connsiteY5" fmla="*/ 720090 h 1165860"/>
              <a:gd name="connsiteX6" fmla="*/ 91440 w 2896156"/>
              <a:gd name="connsiteY6" fmla="*/ 685800 h 1165860"/>
              <a:gd name="connsiteX7" fmla="*/ 91440 w 2896156"/>
              <a:gd name="connsiteY7" fmla="*/ 388620 h 1165860"/>
              <a:gd name="connsiteX8" fmla="*/ 57150 w 2896156"/>
              <a:gd name="connsiteY8" fmla="*/ 342900 h 1165860"/>
              <a:gd name="connsiteX9" fmla="*/ 0 w 2896156"/>
              <a:gd name="connsiteY9" fmla="*/ 217170 h 1165860"/>
              <a:gd name="connsiteX10" fmla="*/ 11430 w 2896156"/>
              <a:gd name="connsiteY10" fmla="*/ 148590 h 1165860"/>
              <a:gd name="connsiteX11" fmla="*/ 57150 w 2896156"/>
              <a:gd name="connsiteY11" fmla="*/ 125730 h 1165860"/>
              <a:gd name="connsiteX12" fmla="*/ 91440 w 2896156"/>
              <a:gd name="connsiteY12" fmla="*/ 102870 h 1165860"/>
              <a:gd name="connsiteX13" fmla="*/ 160020 w 2896156"/>
              <a:gd name="connsiteY13" fmla="*/ 91440 h 1165860"/>
              <a:gd name="connsiteX14" fmla="*/ 217170 w 2896156"/>
              <a:gd name="connsiteY14" fmla="*/ 80010 h 1165860"/>
              <a:gd name="connsiteX15" fmla="*/ 251460 w 2896156"/>
              <a:gd name="connsiteY15" fmla="*/ 57150 h 1165860"/>
              <a:gd name="connsiteX16" fmla="*/ 480060 w 2896156"/>
              <a:gd name="connsiteY16" fmla="*/ 57150 h 1165860"/>
              <a:gd name="connsiteX17" fmla="*/ 834390 w 2896156"/>
              <a:gd name="connsiteY17" fmla="*/ 57150 h 1165860"/>
              <a:gd name="connsiteX18" fmla="*/ 868680 w 2896156"/>
              <a:gd name="connsiteY18" fmla="*/ 45720 h 1165860"/>
              <a:gd name="connsiteX19" fmla="*/ 960120 w 2896156"/>
              <a:gd name="connsiteY19" fmla="*/ 22860 h 1165860"/>
              <a:gd name="connsiteX20" fmla="*/ 1451610 w 2896156"/>
              <a:gd name="connsiteY20" fmla="*/ 0 h 1165860"/>
              <a:gd name="connsiteX21" fmla="*/ 1543050 w 2896156"/>
              <a:gd name="connsiteY21" fmla="*/ 11430 h 1165860"/>
              <a:gd name="connsiteX22" fmla="*/ 1588770 w 2896156"/>
              <a:gd name="connsiteY22" fmla="*/ 91440 h 1165860"/>
              <a:gd name="connsiteX23" fmla="*/ 1623060 w 2896156"/>
              <a:gd name="connsiteY23" fmla="*/ 102870 h 1165860"/>
              <a:gd name="connsiteX24" fmla="*/ 1714500 w 2896156"/>
              <a:gd name="connsiteY24" fmla="*/ 137160 h 1165860"/>
              <a:gd name="connsiteX25" fmla="*/ 1760220 w 2896156"/>
              <a:gd name="connsiteY25" fmla="*/ 160020 h 1165860"/>
              <a:gd name="connsiteX26" fmla="*/ 1828800 w 2896156"/>
              <a:gd name="connsiteY26" fmla="*/ 182880 h 1165860"/>
              <a:gd name="connsiteX27" fmla="*/ 1908810 w 2896156"/>
              <a:gd name="connsiteY27" fmla="*/ 251460 h 1165860"/>
              <a:gd name="connsiteX28" fmla="*/ 1977390 w 2896156"/>
              <a:gd name="connsiteY28" fmla="*/ 274320 h 1165860"/>
              <a:gd name="connsiteX29" fmla="*/ 2011680 w 2896156"/>
              <a:gd name="connsiteY29" fmla="*/ 297180 h 1165860"/>
              <a:gd name="connsiteX30" fmla="*/ 2080260 w 2896156"/>
              <a:gd name="connsiteY30" fmla="*/ 320040 h 1165860"/>
              <a:gd name="connsiteX31" fmla="*/ 2114550 w 2896156"/>
              <a:gd name="connsiteY31" fmla="*/ 331470 h 1165860"/>
              <a:gd name="connsiteX32" fmla="*/ 2468880 w 2896156"/>
              <a:gd name="connsiteY32" fmla="*/ 331470 h 1165860"/>
              <a:gd name="connsiteX33" fmla="*/ 2503170 w 2896156"/>
              <a:gd name="connsiteY33" fmla="*/ 342900 h 1165860"/>
              <a:gd name="connsiteX34" fmla="*/ 2571750 w 2896156"/>
              <a:gd name="connsiteY34" fmla="*/ 354330 h 1165860"/>
              <a:gd name="connsiteX35" fmla="*/ 2651760 w 2896156"/>
              <a:gd name="connsiteY35" fmla="*/ 377190 h 1165860"/>
              <a:gd name="connsiteX36" fmla="*/ 2708910 w 2896156"/>
              <a:gd name="connsiteY36" fmla="*/ 400050 h 1165860"/>
              <a:gd name="connsiteX37" fmla="*/ 2823210 w 2896156"/>
              <a:gd name="connsiteY37" fmla="*/ 480060 h 1165860"/>
              <a:gd name="connsiteX38" fmla="*/ 2857500 w 2896156"/>
              <a:gd name="connsiteY38" fmla="*/ 502920 h 1165860"/>
              <a:gd name="connsiteX39" fmla="*/ 2880360 w 2896156"/>
              <a:gd name="connsiteY39" fmla="*/ 537210 h 1165860"/>
              <a:gd name="connsiteX40" fmla="*/ 2880360 w 2896156"/>
              <a:gd name="connsiteY40" fmla="*/ 731520 h 1165860"/>
              <a:gd name="connsiteX41" fmla="*/ 2846070 w 2896156"/>
              <a:gd name="connsiteY41" fmla="*/ 742950 h 1165860"/>
              <a:gd name="connsiteX42" fmla="*/ 2720340 w 2896156"/>
              <a:gd name="connsiteY42" fmla="*/ 777240 h 1165860"/>
              <a:gd name="connsiteX43" fmla="*/ 2628900 w 2896156"/>
              <a:gd name="connsiteY43" fmla="*/ 845820 h 1165860"/>
              <a:gd name="connsiteX44" fmla="*/ 2571750 w 2896156"/>
              <a:gd name="connsiteY44" fmla="*/ 868680 h 1165860"/>
              <a:gd name="connsiteX45" fmla="*/ 2548890 w 2896156"/>
              <a:gd name="connsiteY45" fmla="*/ 902970 h 1165860"/>
              <a:gd name="connsiteX46" fmla="*/ 2503170 w 2896156"/>
              <a:gd name="connsiteY46" fmla="*/ 948690 h 1165860"/>
              <a:gd name="connsiteX47" fmla="*/ 2446020 w 2896156"/>
              <a:gd name="connsiteY47" fmla="*/ 1051560 h 1165860"/>
              <a:gd name="connsiteX48" fmla="*/ 2400300 w 2896156"/>
              <a:gd name="connsiteY48" fmla="*/ 1074420 h 1165860"/>
              <a:gd name="connsiteX49" fmla="*/ 2308860 w 2896156"/>
              <a:gd name="connsiteY49" fmla="*/ 1062990 h 1165860"/>
              <a:gd name="connsiteX50" fmla="*/ 2217420 w 2896156"/>
              <a:gd name="connsiteY50" fmla="*/ 1005840 h 1165860"/>
              <a:gd name="connsiteX51" fmla="*/ 2183130 w 2896156"/>
              <a:gd name="connsiteY51" fmla="*/ 994410 h 1165860"/>
              <a:gd name="connsiteX52" fmla="*/ 2148840 w 2896156"/>
              <a:gd name="connsiteY52" fmla="*/ 971550 h 1165860"/>
              <a:gd name="connsiteX53" fmla="*/ 2103120 w 2896156"/>
              <a:gd name="connsiteY53" fmla="*/ 937260 h 1165860"/>
              <a:gd name="connsiteX54" fmla="*/ 2034540 w 2896156"/>
              <a:gd name="connsiteY54" fmla="*/ 914400 h 1165860"/>
              <a:gd name="connsiteX55" fmla="*/ 2000250 w 2896156"/>
              <a:gd name="connsiteY55" fmla="*/ 891540 h 1165860"/>
              <a:gd name="connsiteX56" fmla="*/ 1908810 w 2896156"/>
              <a:gd name="connsiteY56" fmla="*/ 868680 h 1165860"/>
              <a:gd name="connsiteX57" fmla="*/ 1805940 w 2896156"/>
              <a:gd name="connsiteY57" fmla="*/ 880110 h 1165860"/>
              <a:gd name="connsiteX58" fmla="*/ 1737360 w 2896156"/>
              <a:gd name="connsiteY58" fmla="*/ 891540 h 1165860"/>
              <a:gd name="connsiteX59" fmla="*/ 1588770 w 2896156"/>
              <a:gd name="connsiteY59" fmla="*/ 1005840 h 1165860"/>
              <a:gd name="connsiteX60" fmla="*/ 1554480 w 2896156"/>
              <a:gd name="connsiteY60" fmla="*/ 1028700 h 1165860"/>
              <a:gd name="connsiteX61" fmla="*/ 1508760 w 2896156"/>
              <a:gd name="connsiteY61" fmla="*/ 1062990 h 1165860"/>
              <a:gd name="connsiteX62" fmla="*/ 1474470 w 2896156"/>
              <a:gd name="connsiteY62" fmla="*/ 1085850 h 1165860"/>
              <a:gd name="connsiteX63" fmla="*/ 1440180 w 2896156"/>
              <a:gd name="connsiteY63" fmla="*/ 1120140 h 1165860"/>
              <a:gd name="connsiteX64" fmla="*/ 1348740 w 2896156"/>
              <a:gd name="connsiteY64" fmla="*/ 1165860 h 1165860"/>
              <a:gd name="connsiteX65" fmla="*/ 1188720 w 2896156"/>
              <a:gd name="connsiteY65" fmla="*/ 1143000 h 1165860"/>
              <a:gd name="connsiteX66" fmla="*/ 982980 w 2896156"/>
              <a:gd name="connsiteY66" fmla="*/ 1097280 h 1165860"/>
              <a:gd name="connsiteX67" fmla="*/ 891540 w 2896156"/>
              <a:gd name="connsiteY67" fmla="*/ 1074420 h 1165860"/>
              <a:gd name="connsiteX68" fmla="*/ 811530 w 2896156"/>
              <a:gd name="connsiteY68" fmla="*/ 1062990 h 1165860"/>
              <a:gd name="connsiteX69" fmla="*/ 594360 w 2896156"/>
              <a:gd name="connsiteY69" fmla="*/ 1074420 h 1165860"/>
              <a:gd name="connsiteX70" fmla="*/ 445770 w 2896156"/>
              <a:gd name="connsiteY70" fmla="*/ 1120140 h 1165860"/>
              <a:gd name="connsiteX71" fmla="*/ 400050 w 2896156"/>
              <a:gd name="connsiteY71" fmla="*/ 1131570 h 1165860"/>
              <a:gd name="connsiteX72" fmla="*/ 354330 w 2896156"/>
              <a:gd name="connsiteY72" fmla="*/ 1154430 h 1165860"/>
              <a:gd name="connsiteX73" fmla="*/ 320040 w 2896156"/>
              <a:gd name="connsiteY73" fmla="*/ 113157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896156" h="1165860">
                <a:moveTo>
                  <a:pt x="320040" y="1131570"/>
                </a:moveTo>
                <a:lnTo>
                  <a:pt x="320040" y="1131570"/>
                </a:lnTo>
                <a:cubicBezTo>
                  <a:pt x="232410" y="1123950"/>
                  <a:pt x="142682" y="1129238"/>
                  <a:pt x="57150" y="1108710"/>
                </a:cubicBezTo>
                <a:cubicBezTo>
                  <a:pt x="40582" y="1104734"/>
                  <a:pt x="34858" y="1080019"/>
                  <a:pt x="34290" y="1062990"/>
                </a:cubicBezTo>
                <a:cubicBezTo>
                  <a:pt x="30987" y="963912"/>
                  <a:pt x="32618" y="864074"/>
                  <a:pt x="45720" y="765810"/>
                </a:cubicBezTo>
                <a:cubicBezTo>
                  <a:pt x="48238" y="746927"/>
                  <a:pt x="68580" y="735330"/>
                  <a:pt x="80010" y="720090"/>
                </a:cubicBezTo>
                <a:cubicBezTo>
                  <a:pt x="83820" y="708660"/>
                  <a:pt x="86694" y="696874"/>
                  <a:pt x="91440" y="685800"/>
                </a:cubicBezTo>
                <a:cubicBezTo>
                  <a:pt x="145460" y="559754"/>
                  <a:pt x="147854" y="681972"/>
                  <a:pt x="91440" y="388620"/>
                </a:cubicBezTo>
                <a:cubicBezTo>
                  <a:pt x="87842" y="369913"/>
                  <a:pt x="66749" y="359355"/>
                  <a:pt x="57150" y="342900"/>
                </a:cubicBezTo>
                <a:cubicBezTo>
                  <a:pt x="17399" y="274756"/>
                  <a:pt x="18191" y="271743"/>
                  <a:pt x="0" y="217170"/>
                </a:cubicBezTo>
                <a:cubicBezTo>
                  <a:pt x="3810" y="194310"/>
                  <a:pt x="-853" y="168243"/>
                  <a:pt x="11430" y="148590"/>
                </a:cubicBezTo>
                <a:cubicBezTo>
                  <a:pt x="20461" y="134141"/>
                  <a:pt x="42356" y="134184"/>
                  <a:pt x="57150" y="125730"/>
                </a:cubicBezTo>
                <a:cubicBezTo>
                  <a:pt x="69077" y="118914"/>
                  <a:pt x="78408" y="107214"/>
                  <a:pt x="91440" y="102870"/>
                </a:cubicBezTo>
                <a:cubicBezTo>
                  <a:pt x="113426" y="95541"/>
                  <a:pt x="137218" y="95586"/>
                  <a:pt x="160020" y="91440"/>
                </a:cubicBezTo>
                <a:cubicBezTo>
                  <a:pt x="179134" y="87965"/>
                  <a:pt x="198120" y="83820"/>
                  <a:pt x="217170" y="80010"/>
                </a:cubicBezTo>
                <a:cubicBezTo>
                  <a:pt x="228600" y="72390"/>
                  <a:pt x="239173" y="63293"/>
                  <a:pt x="251460" y="57150"/>
                </a:cubicBezTo>
                <a:cubicBezTo>
                  <a:pt x="318718" y="23521"/>
                  <a:pt x="427655" y="54067"/>
                  <a:pt x="480060" y="57150"/>
                </a:cubicBezTo>
                <a:cubicBezTo>
                  <a:pt x="627382" y="86614"/>
                  <a:pt x="553703" y="76508"/>
                  <a:pt x="834390" y="57150"/>
                </a:cubicBezTo>
                <a:cubicBezTo>
                  <a:pt x="846410" y="56321"/>
                  <a:pt x="857056" y="48890"/>
                  <a:pt x="868680" y="45720"/>
                </a:cubicBezTo>
                <a:cubicBezTo>
                  <a:pt x="898991" y="37453"/>
                  <a:pt x="928798" y="25317"/>
                  <a:pt x="960120" y="22860"/>
                </a:cubicBezTo>
                <a:cubicBezTo>
                  <a:pt x="1123625" y="10036"/>
                  <a:pt x="1287780" y="7620"/>
                  <a:pt x="1451610" y="0"/>
                </a:cubicBezTo>
                <a:cubicBezTo>
                  <a:pt x="1482090" y="3810"/>
                  <a:pt x="1514530" y="22"/>
                  <a:pt x="1543050" y="11430"/>
                </a:cubicBezTo>
                <a:cubicBezTo>
                  <a:pt x="1555096" y="16248"/>
                  <a:pt x="1584903" y="87573"/>
                  <a:pt x="1588770" y="91440"/>
                </a:cubicBezTo>
                <a:cubicBezTo>
                  <a:pt x="1597289" y="99959"/>
                  <a:pt x="1612284" y="97482"/>
                  <a:pt x="1623060" y="102870"/>
                </a:cubicBezTo>
                <a:cubicBezTo>
                  <a:pt x="1701545" y="142112"/>
                  <a:pt x="1604239" y="115108"/>
                  <a:pt x="1714500" y="137160"/>
                </a:cubicBezTo>
                <a:cubicBezTo>
                  <a:pt x="1729740" y="144780"/>
                  <a:pt x="1744400" y="153692"/>
                  <a:pt x="1760220" y="160020"/>
                </a:cubicBezTo>
                <a:cubicBezTo>
                  <a:pt x="1782593" y="168969"/>
                  <a:pt x="1828800" y="182880"/>
                  <a:pt x="1828800" y="182880"/>
                </a:cubicBezTo>
                <a:cubicBezTo>
                  <a:pt x="1851677" y="205757"/>
                  <a:pt x="1879484" y="236797"/>
                  <a:pt x="1908810" y="251460"/>
                </a:cubicBezTo>
                <a:cubicBezTo>
                  <a:pt x="1930363" y="262236"/>
                  <a:pt x="1957340" y="260954"/>
                  <a:pt x="1977390" y="274320"/>
                </a:cubicBezTo>
                <a:cubicBezTo>
                  <a:pt x="1988820" y="281940"/>
                  <a:pt x="1999127" y="291601"/>
                  <a:pt x="2011680" y="297180"/>
                </a:cubicBezTo>
                <a:cubicBezTo>
                  <a:pt x="2033700" y="306967"/>
                  <a:pt x="2057400" y="312420"/>
                  <a:pt x="2080260" y="320040"/>
                </a:cubicBezTo>
                <a:lnTo>
                  <a:pt x="2114550" y="331470"/>
                </a:lnTo>
                <a:cubicBezTo>
                  <a:pt x="2290251" y="318920"/>
                  <a:pt x="2280681" y="312650"/>
                  <a:pt x="2468880" y="331470"/>
                </a:cubicBezTo>
                <a:cubicBezTo>
                  <a:pt x="2480868" y="332669"/>
                  <a:pt x="2491409" y="340286"/>
                  <a:pt x="2503170" y="342900"/>
                </a:cubicBezTo>
                <a:cubicBezTo>
                  <a:pt x="2525793" y="347927"/>
                  <a:pt x="2549025" y="349785"/>
                  <a:pt x="2571750" y="354330"/>
                </a:cubicBezTo>
                <a:cubicBezTo>
                  <a:pt x="2597485" y="359477"/>
                  <a:pt x="2626860" y="367852"/>
                  <a:pt x="2651760" y="377190"/>
                </a:cubicBezTo>
                <a:cubicBezTo>
                  <a:pt x="2670971" y="384394"/>
                  <a:pt x="2690898" y="390225"/>
                  <a:pt x="2708910" y="400050"/>
                </a:cubicBezTo>
                <a:cubicBezTo>
                  <a:pt x="2753378" y="424305"/>
                  <a:pt x="2783220" y="451496"/>
                  <a:pt x="2823210" y="480060"/>
                </a:cubicBezTo>
                <a:cubicBezTo>
                  <a:pt x="2834388" y="488045"/>
                  <a:pt x="2846070" y="495300"/>
                  <a:pt x="2857500" y="502920"/>
                </a:cubicBezTo>
                <a:cubicBezTo>
                  <a:pt x="2865120" y="514350"/>
                  <a:pt x="2874217" y="524923"/>
                  <a:pt x="2880360" y="537210"/>
                </a:cubicBezTo>
                <a:cubicBezTo>
                  <a:pt x="2908694" y="593878"/>
                  <a:pt x="2892678" y="685329"/>
                  <a:pt x="2880360" y="731520"/>
                </a:cubicBezTo>
                <a:cubicBezTo>
                  <a:pt x="2877256" y="743161"/>
                  <a:pt x="2857759" y="740028"/>
                  <a:pt x="2846070" y="742950"/>
                </a:cubicBezTo>
                <a:cubicBezTo>
                  <a:pt x="2787116" y="757689"/>
                  <a:pt x="2780280" y="749994"/>
                  <a:pt x="2720340" y="777240"/>
                </a:cubicBezTo>
                <a:cubicBezTo>
                  <a:pt x="2558747" y="850691"/>
                  <a:pt x="2744807" y="773378"/>
                  <a:pt x="2628900" y="845820"/>
                </a:cubicBezTo>
                <a:cubicBezTo>
                  <a:pt x="2611501" y="856694"/>
                  <a:pt x="2590800" y="861060"/>
                  <a:pt x="2571750" y="868680"/>
                </a:cubicBezTo>
                <a:cubicBezTo>
                  <a:pt x="2564130" y="880110"/>
                  <a:pt x="2557830" y="892540"/>
                  <a:pt x="2548890" y="902970"/>
                </a:cubicBezTo>
                <a:cubicBezTo>
                  <a:pt x="2534864" y="919334"/>
                  <a:pt x="2516102" y="931448"/>
                  <a:pt x="2503170" y="948690"/>
                </a:cubicBezTo>
                <a:cubicBezTo>
                  <a:pt x="2470830" y="991810"/>
                  <a:pt x="2488483" y="1009097"/>
                  <a:pt x="2446020" y="1051560"/>
                </a:cubicBezTo>
                <a:cubicBezTo>
                  <a:pt x="2433972" y="1063608"/>
                  <a:pt x="2415540" y="1066800"/>
                  <a:pt x="2400300" y="1074420"/>
                </a:cubicBezTo>
                <a:cubicBezTo>
                  <a:pt x="2369820" y="1070610"/>
                  <a:pt x="2338660" y="1070440"/>
                  <a:pt x="2308860" y="1062990"/>
                </a:cubicBezTo>
                <a:cubicBezTo>
                  <a:pt x="2265422" y="1052130"/>
                  <a:pt x="2255170" y="1027411"/>
                  <a:pt x="2217420" y="1005840"/>
                </a:cubicBezTo>
                <a:cubicBezTo>
                  <a:pt x="2206959" y="999862"/>
                  <a:pt x="2193906" y="999798"/>
                  <a:pt x="2183130" y="994410"/>
                </a:cubicBezTo>
                <a:cubicBezTo>
                  <a:pt x="2170843" y="988267"/>
                  <a:pt x="2160018" y="979535"/>
                  <a:pt x="2148840" y="971550"/>
                </a:cubicBezTo>
                <a:cubicBezTo>
                  <a:pt x="2133338" y="960477"/>
                  <a:pt x="2120159" y="945779"/>
                  <a:pt x="2103120" y="937260"/>
                </a:cubicBezTo>
                <a:cubicBezTo>
                  <a:pt x="2081567" y="926484"/>
                  <a:pt x="2056560" y="924187"/>
                  <a:pt x="2034540" y="914400"/>
                </a:cubicBezTo>
                <a:cubicBezTo>
                  <a:pt x="2021987" y="908821"/>
                  <a:pt x="2012537" y="897683"/>
                  <a:pt x="2000250" y="891540"/>
                </a:cubicBezTo>
                <a:cubicBezTo>
                  <a:pt x="1976819" y="879824"/>
                  <a:pt x="1930547" y="873027"/>
                  <a:pt x="1908810" y="868680"/>
                </a:cubicBezTo>
                <a:cubicBezTo>
                  <a:pt x="1874520" y="872490"/>
                  <a:pt x="1840138" y="875550"/>
                  <a:pt x="1805940" y="880110"/>
                </a:cubicBezTo>
                <a:cubicBezTo>
                  <a:pt x="1782968" y="883173"/>
                  <a:pt x="1758661" y="882411"/>
                  <a:pt x="1737360" y="891540"/>
                </a:cubicBezTo>
                <a:cubicBezTo>
                  <a:pt x="1642516" y="932187"/>
                  <a:pt x="1656764" y="946346"/>
                  <a:pt x="1588770" y="1005840"/>
                </a:cubicBezTo>
                <a:cubicBezTo>
                  <a:pt x="1578432" y="1014886"/>
                  <a:pt x="1565658" y="1020715"/>
                  <a:pt x="1554480" y="1028700"/>
                </a:cubicBezTo>
                <a:cubicBezTo>
                  <a:pt x="1538978" y="1039773"/>
                  <a:pt x="1524262" y="1051917"/>
                  <a:pt x="1508760" y="1062990"/>
                </a:cubicBezTo>
                <a:cubicBezTo>
                  <a:pt x="1497582" y="1070975"/>
                  <a:pt x="1485023" y="1077056"/>
                  <a:pt x="1474470" y="1085850"/>
                </a:cubicBezTo>
                <a:cubicBezTo>
                  <a:pt x="1462052" y="1096198"/>
                  <a:pt x="1453817" y="1111462"/>
                  <a:pt x="1440180" y="1120140"/>
                </a:cubicBezTo>
                <a:cubicBezTo>
                  <a:pt x="1411430" y="1138435"/>
                  <a:pt x="1348740" y="1165860"/>
                  <a:pt x="1348740" y="1165860"/>
                </a:cubicBezTo>
                <a:cubicBezTo>
                  <a:pt x="1295400" y="1158240"/>
                  <a:pt x="1241679" y="1152930"/>
                  <a:pt x="1188720" y="1143000"/>
                </a:cubicBezTo>
                <a:cubicBezTo>
                  <a:pt x="1119670" y="1130053"/>
                  <a:pt x="1051135" y="1114319"/>
                  <a:pt x="982980" y="1097280"/>
                </a:cubicBezTo>
                <a:cubicBezTo>
                  <a:pt x="952500" y="1089660"/>
                  <a:pt x="922348" y="1080582"/>
                  <a:pt x="891540" y="1074420"/>
                </a:cubicBezTo>
                <a:cubicBezTo>
                  <a:pt x="865122" y="1069136"/>
                  <a:pt x="838200" y="1066800"/>
                  <a:pt x="811530" y="1062990"/>
                </a:cubicBezTo>
                <a:cubicBezTo>
                  <a:pt x="739140" y="1066800"/>
                  <a:pt x="666407" y="1066415"/>
                  <a:pt x="594360" y="1074420"/>
                </a:cubicBezTo>
                <a:cubicBezTo>
                  <a:pt x="512951" y="1083465"/>
                  <a:pt x="512541" y="1097883"/>
                  <a:pt x="445770" y="1120140"/>
                </a:cubicBezTo>
                <a:cubicBezTo>
                  <a:pt x="430867" y="1125108"/>
                  <a:pt x="414759" y="1126054"/>
                  <a:pt x="400050" y="1131570"/>
                </a:cubicBezTo>
                <a:cubicBezTo>
                  <a:pt x="384096" y="1137553"/>
                  <a:pt x="370494" y="1149042"/>
                  <a:pt x="354330" y="1154430"/>
                </a:cubicBezTo>
                <a:cubicBezTo>
                  <a:pt x="335900" y="1160573"/>
                  <a:pt x="325755" y="1135380"/>
                  <a:pt x="320040" y="1131570"/>
                </a:cubicBezTo>
                <a:close/>
              </a:path>
            </a:pathLst>
          </a:cu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F218E1B-D93F-6E46-B76F-41CB2A37E3C6}"/>
              </a:ext>
            </a:extLst>
          </p:cNvPr>
          <p:cNvSpPr>
            <a:spLocks/>
          </p:cNvSpPr>
          <p:nvPr/>
        </p:nvSpPr>
        <p:spPr bwMode="auto">
          <a:xfrm>
            <a:off x="641234" y="1954929"/>
            <a:ext cx="1792341" cy="4023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نظارت بر پروژه‌های عمرانی استانی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F218E1B-D93F-6E46-B76F-41CB2A37E3C6}"/>
              </a:ext>
            </a:extLst>
          </p:cNvPr>
          <p:cNvSpPr>
            <a:spLocks/>
          </p:cNvSpPr>
          <p:nvPr/>
        </p:nvSpPr>
        <p:spPr bwMode="auto">
          <a:xfrm>
            <a:off x="605850" y="2438505"/>
            <a:ext cx="1792341" cy="4605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نظارت بر عملکرد بودجه هزینه‌ای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218E1B-D93F-6E46-B76F-41CB2A37E3C6}"/>
              </a:ext>
            </a:extLst>
          </p:cNvPr>
          <p:cNvSpPr>
            <a:spLocks/>
          </p:cNvSpPr>
          <p:nvPr/>
        </p:nvSpPr>
        <p:spPr bwMode="auto">
          <a:xfrm>
            <a:off x="525031" y="2887200"/>
            <a:ext cx="1792341" cy="385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نظارت بر شرکت‌های دولتی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8090652" y="4834889"/>
            <a:ext cx="3272537" cy="1937357"/>
          </a:xfrm>
          <a:custGeom>
            <a:avLst/>
            <a:gdLst>
              <a:gd name="connsiteX0" fmla="*/ 287538 w 3272537"/>
              <a:gd name="connsiteY0" fmla="*/ 1885950 h 1947024"/>
              <a:gd name="connsiteX1" fmla="*/ 287538 w 3272537"/>
              <a:gd name="connsiteY1" fmla="*/ 1885950 h 1947024"/>
              <a:gd name="connsiteX2" fmla="*/ 173238 w 3272537"/>
              <a:gd name="connsiteY2" fmla="*/ 1840230 h 1947024"/>
              <a:gd name="connsiteX3" fmla="*/ 81798 w 3272537"/>
              <a:gd name="connsiteY3" fmla="*/ 1817370 h 1947024"/>
              <a:gd name="connsiteX4" fmla="*/ 47508 w 3272537"/>
              <a:gd name="connsiteY4" fmla="*/ 1794510 h 1947024"/>
              <a:gd name="connsiteX5" fmla="*/ 36078 w 3272537"/>
              <a:gd name="connsiteY5" fmla="*/ 1760220 h 1947024"/>
              <a:gd name="connsiteX6" fmla="*/ 13218 w 3272537"/>
              <a:gd name="connsiteY6" fmla="*/ 1725930 h 1947024"/>
              <a:gd name="connsiteX7" fmla="*/ 13218 w 3272537"/>
              <a:gd name="connsiteY7" fmla="*/ 1497330 h 1947024"/>
              <a:gd name="connsiteX8" fmla="*/ 70368 w 3272537"/>
              <a:gd name="connsiteY8" fmla="*/ 1383030 h 1947024"/>
              <a:gd name="connsiteX9" fmla="*/ 127518 w 3272537"/>
              <a:gd name="connsiteY9" fmla="*/ 1303020 h 1947024"/>
              <a:gd name="connsiteX10" fmla="*/ 196098 w 3272537"/>
              <a:gd name="connsiteY10" fmla="*/ 1257300 h 1947024"/>
              <a:gd name="connsiteX11" fmla="*/ 310398 w 3272537"/>
              <a:gd name="connsiteY11" fmla="*/ 1223010 h 1947024"/>
              <a:gd name="connsiteX12" fmla="*/ 367548 w 3272537"/>
              <a:gd name="connsiteY12" fmla="*/ 1211580 h 1947024"/>
              <a:gd name="connsiteX13" fmla="*/ 401838 w 3272537"/>
              <a:gd name="connsiteY13" fmla="*/ 1200150 h 1947024"/>
              <a:gd name="connsiteX14" fmla="*/ 447558 w 3272537"/>
              <a:gd name="connsiteY14" fmla="*/ 1188720 h 1947024"/>
              <a:gd name="connsiteX15" fmla="*/ 481848 w 3272537"/>
              <a:gd name="connsiteY15" fmla="*/ 1177290 h 1947024"/>
              <a:gd name="connsiteX16" fmla="*/ 527568 w 3272537"/>
              <a:gd name="connsiteY16" fmla="*/ 1165860 h 1947024"/>
              <a:gd name="connsiteX17" fmla="*/ 561858 w 3272537"/>
              <a:gd name="connsiteY17" fmla="*/ 1154430 h 1947024"/>
              <a:gd name="connsiteX18" fmla="*/ 630438 w 3272537"/>
              <a:gd name="connsiteY18" fmla="*/ 1143000 h 1947024"/>
              <a:gd name="connsiteX19" fmla="*/ 687588 w 3272537"/>
              <a:gd name="connsiteY19" fmla="*/ 1120140 h 1947024"/>
              <a:gd name="connsiteX20" fmla="*/ 779028 w 3272537"/>
              <a:gd name="connsiteY20" fmla="*/ 1097280 h 1947024"/>
              <a:gd name="connsiteX21" fmla="*/ 847608 w 3272537"/>
              <a:gd name="connsiteY21" fmla="*/ 1074420 h 1947024"/>
              <a:gd name="connsiteX22" fmla="*/ 916188 w 3272537"/>
              <a:gd name="connsiteY22" fmla="*/ 1062990 h 1947024"/>
              <a:gd name="connsiteX23" fmla="*/ 961908 w 3272537"/>
              <a:gd name="connsiteY23" fmla="*/ 1051560 h 1947024"/>
              <a:gd name="connsiteX24" fmla="*/ 996198 w 3272537"/>
              <a:gd name="connsiteY24" fmla="*/ 1017270 h 1947024"/>
              <a:gd name="connsiteX25" fmla="*/ 1019058 w 3272537"/>
              <a:gd name="connsiteY25" fmla="*/ 982980 h 1947024"/>
              <a:gd name="connsiteX26" fmla="*/ 1053348 w 3272537"/>
              <a:gd name="connsiteY26" fmla="*/ 971550 h 1947024"/>
              <a:gd name="connsiteX27" fmla="*/ 1087638 w 3272537"/>
              <a:gd name="connsiteY27" fmla="*/ 937260 h 1947024"/>
              <a:gd name="connsiteX28" fmla="*/ 1190508 w 3272537"/>
              <a:gd name="connsiteY28" fmla="*/ 914400 h 1947024"/>
              <a:gd name="connsiteX29" fmla="*/ 1224798 w 3272537"/>
              <a:gd name="connsiteY29" fmla="*/ 891540 h 1947024"/>
              <a:gd name="connsiteX30" fmla="*/ 1281948 w 3272537"/>
              <a:gd name="connsiteY30" fmla="*/ 834390 h 1947024"/>
              <a:gd name="connsiteX31" fmla="*/ 1316238 w 3272537"/>
              <a:gd name="connsiteY31" fmla="*/ 742950 h 1947024"/>
              <a:gd name="connsiteX32" fmla="*/ 1361958 w 3272537"/>
              <a:gd name="connsiteY32" fmla="*/ 662940 h 1947024"/>
              <a:gd name="connsiteX33" fmla="*/ 1384818 w 3272537"/>
              <a:gd name="connsiteY33" fmla="*/ 617220 h 1947024"/>
              <a:gd name="connsiteX34" fmla="*/ 1441968 w 3272537"/>
              <a:gd name="connsiteY34" fmla="*/ 537210 h 1947024"/>
              <a:gd name="connsiteX35" fmla="*/ 1487688 w 3272537"/>
              <a:gd name="connsiteY35" fmla="*/ 468630 h 1947024"/>
              <a:gd name="connsiteX36" fmla="*/ 1533408 w 3272537"/>
              <a:gd name="connsiteY36" fmla="*/ 422910 h 1947024"/>
              <a:gd name="connsiteX37" fmla="*/ 1556268 w 3272537"/>
              <a:gd name="connsiteY37" fmla="*/ 377190 h 1947024"/>
              <a:gd name="connsiteX38" fmla="*/ 1693428 w 3272537"/>
              <a:gd name="connsiteY38" fmla="*/ 228600 h 1947024"/>
              <a:gd name="connsiteX39" fmla="*/ 1750578 w 3272537"/>
              <a:gd name="connsiteY39" fmla="*/ 205740 h 1947024"/>
              <a:gd name="connsiteX40" fmla="*/ 1842018 w 3272537"/>
              <a:gd name="connsiteY40" fmla="*/ 137160 h 1947024"/>
              <a:gd name="connsiteX41" fmla="*/ 1899168 w 3272537"/>
              <a:gd name="connsiteY41" fmla="*/ 91440 h 1947024"/>
              <a:gd name="connsiteX42" fmla="*/ 1979178 w 3272537"/>
              <a:gd name="connsiteY42" fmla="*/ 68580 h 1947024"/>
              <a:gd name="connsiteX43" fmla="*/ 2082048 w 3272537"/>
              <a:gd name="connsiteY43" fmla="*/ 34290 h 1947024"/>
              <a:gd name="connsiteX44" fmla="*/ 2402088 w 3272537"/>
              <a:gd name="connsiteY44" fmla="*/ 11430 h 1947024"/>
              <a:gd name="connsiteX45" fmla="*/ 2710698 w 3272537"/>
              <a:gd name="connsiteY45" fmla="*/ 0 h 1947024"/>
              <a:gd name="connsiteX46" fmla="*/ 3053598 w 3272537"/>
              <a:gd name="connsiteY46" fmla="*/ 11430 h 1947024"/>
              <a:gd name="connsiteX47" fmla="*/ 3213618 w 3272537"/>
              <a:gd name="connsiteY47" fmla="*/ 45720 h 1947024"/>
              <a:gd name="connsiteX48" fmla="*/ 3236478 w 3272537"/>
              <a:gd name="connsiteY48" fmla="*/ 80010 h 1947024"/>
              <a:gd name="connsiteX49" fmla="*/ 3270768 w 3272537"/>
              <a:gd name="connsiteY49" fmla="*/ 114300 h 1947024"/>
              <a:gd name="connsiteX50" fmla="*/ 3259338 w 3272537"/>
              <a:gd name="connsiteY50" fmla="*/ 262890 h 1947024"/>
              <a:gd name="connsiteX51" fmla="*/ 3247908 w 3272537"/>
              <a:gd name="connsiteY51" fmla="*/ 297180 h 1947024"/>
              <a:gd name="connsiteX52" fmla="*/ 3236478 w 3272537"/>
              <a:gd name="connsiteY52" fmla="*/ 342900 h 1947024"/>
              <a:gd name="connsiteX53" fmla="*/ 3225048 w 3272537"/>
              <a:gd name="connsiteY53" fmla="*/ 742950 h 1947024"/>
              <a:gd name="connsiteX54" fmla="*/ 3179328 w 3272537"/>
              <a:gd name="connsiteY54" fmla="*/ 788670 h 1947024"/>
              <a:gd name="connsiteX55" fmla="*/ 3167898 w 3272537"/>
              <a:gd name="connsiteY55" fmla="*/ 822960 h 1947024"/>
              <a:gd name="connsiteX56" fmla="*/ 3087888 w 3272537"/>
              <a:gd name="connsiteY56" fmla="*/ 982980 h 1947024"/>
              <a:gd name="connsiteX57" fmla="*/ 3053598 w 3272537"/>
              <a:gd name="connsiteY57" fmla="*/ 994410 h 1947024"/>
              <a:gd name="connsiteX58" fmla="*/ 2927868 w 3272537"/>
              <a:gd name="connsiteY58" fmla="*/ 1005840 h 1947024"/>
              <a:gd name="connsiteX59" fmla="*/ 2744988 w 3272537"/>
              <a:gd name="connsiteY59" fmla="*/ 1040130 h 1947024"/>
              <a:gd name="connsiteX60" fmla="*/ 2676408 w 3272537"/>
              <a:gd name="connsiteY60" fmla="*/ 1062990 h 1947024"/>
              <a:gd name="connsiteX61" fmla="*/ 2596398 w 3272537"/>
              <a:gd name="connsiteY61" fmla="*/ 1074420 h 1947024"/>
              <a:gd name="connsiteX62" fmla="*/ 2562108 w 3272537"/>
              <a:gd name="connsiteY62" fmla="*/ 1097280 h 1947024"/>
              <a:gd name="connsiteX63" fmla="*/ 2253498 w 3272537"/>
              <a:gd name="connsiteY63" fmla="*/ 1143000 h 1947024"/>
              <a:gd name="connsiteX64" fmla="*/ 2162058 w 3272537"/>
              <a:gd name="connsiteY64" fmla="*/ 1211580 h 1947024"/>
              <a:gd name="connsiteX65" fmla="*/ 2082048 w 3272537"/>
              <a:gd name="connsiteY65" fmla="*/ 1280160 h 1947024"/>
              <a:gd name="connsiteX66" fmla="*/ 1967748 w 3272537"/>
              <a:gd name="connsiteY66" fmla="*/ 1394460 h 1947024"/>
              <a:gd name="connsiteX67" fmla="*/ 1956318 w 3272537"/>
              <a:gd name="connsiteY67" fmla="*/ 1428750 h 1947024"/>
              <a:gd name="connsiteX68" fmla="*/ 1910598 w 3272537"/>
              <a:gd name="connsiteY68" fmla="*/ 1497330 h 1947024"/>
              <a:gd name="connsiteX69" fmla="*/ 1899168 w 3272537"/>
              <a:gd name="connsiteY69" fmla="*/ 1554480 h 1947024"/>
              <a:gd name="connsiteX70" fmla="*/ 1887738 w 3272537"/>
              <a:gd name="connsiteY70" fmla="*/ 1645920 h 1947024"/>
              <a:gd name="connsiteX71" fmla="*/ 1819158 w 3272537"/>
              <a:gd name="connsiteY71" fmla="*/ 1714500 h 1947024"/>
              <a:gd name="connsiteX72" fmla="*/ 1807728 w 3272537"/>
              <a:gd name="connsiteY72" fmla="*/ 1748790 h 1947024"/>
              <a:gd name="connsiteX73" fmla="*/ 1704858 w 3272537"/>
              <a:gd name="connsiteY73" fmla="*/ 1840230 h 1947024"/>
              <a:gd name="connsiteX74" fmla="*/ 1659138 w 3272537"/>
              <a:gd name="connsiteY74" fmla="*/ 1863090 h 1947024"/>
              <a:gd name="connsiteX75" fmla="*/ 1613418 w 3272537"/>
              <a:gd name="connsiteY75" fmla="*/ 1874520 h 1947024"/>
              <a:gd name="connsiteX76" fmla="*/ 1487688 w 3272537"/>
              <a:gd name="connsiteY76" fmla="*/ 1908810 h 1947024"/>
              <a:gd name="connsiteX77" fmla="*/ 1019058 w 3272537"/>
              <a:gd name="connsiteY77" fmla="*/ 1920240 h 1947024"/>
              <a:gd name="connsiteX78" fmla="*/ 973338 w 3272537"/>
              <a:gd name="connsiteY78" fmla="*/ 1931670 h 1947024"/>
              <a:gd name="connsiteX79" fmla="*/ 344688 w 3272537"/>
              <a:gd name="connsiteY79" fmla="*/ 1931670 h 1947024"/>
              <a:gd name="connsiteX80" fmla="*/ 310398 w 3272537"/>
              <a:gd name="connsiteY80" fmla="*/ 1908810 h 1947024"/>
              <a:gd name="connsiteX81" fmla="*/ 287538 w 3272537"/>
              <a:gd name="connsiteY81" fmla="*/ 1885950 h 194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272537" h="1947024">
                <a:moveTo>
                  <a:pt x="287538" y="1885950"/>
                </a:moveTo>
                <a:lnTo>
                  <a:pt x="287538" y="1885950"/>
                </a:lnTo>
                <a:cubicBezTo>
                  <a:pt x="249438" y="1870710"/>
                  <a:pt x="212167" y="1853206"/>
                  <a:pt x="173238" y="1840230"/>
                </a:cubicBezTo>
                <a:cubicBezTo>
                  <a:pt x="143432" y="1830295"/>
                  <a:pt x="81798" y="1817370"/>
                  <a:pt x="81798" y="1817370"/>
                </a:cubicBezTo>
                <a:cubicBezTo>
                  <a:pt x="70368" y="1809750"/>
                  <a:pt x="56090" y="1805237"/>
                  <a:pt x="47508" y="1794510"/>
                </a:cubicBezTo>
                <a:cubicBezTo>
                  <a:pt x="39982" y="1785102"/>
                  <a:pt x="41466" y="1770996"/>
                  <a:pt x="36078" y="1760220"/>
                </a:cubicBezTo>
                <a:cubicBezTo>
                  <a:pt x="29935" y="1747933"/>
                  <a:pt x="20838" y="1737360"/>
                  <a:pt x="13218" y="1725930"/>
                </a:cubicBezTo>
                <a:cubicBezTo>
                  <a:pt x="-1578" y="1622361"/>
                  <a:pt x="-7026" y="1625544"/>
                  <a:pt x="13218" y="1497330"/>
                </a:cubicBezTo>
                <a:cubicBezTo>
                  <a:pt x="23419" y="1432723"/>
                  <a:pt x="36390" y="1430599"/>
                  <a:pt x="70368" y="1383030"/>
                </a:cubicBezTo>
                <a:cubicBezTo>
                  <a:pt x="83665" y="1364414"/>
                  <a:pt x="112901" y="1316013"/>
                  <a:pt x="127518" y="1303020"/>
                </a:cubicBezTo>
                <a:cubicBezTo>
                  <a:pt x="148053" y="1284767"/>
                  <a:pt x="170034" y="1265988"/>
                  <a:pt x="196098" y="1257300"/>
                </a:cubicBezTo>
                <a:cubicBezTo>
                  <a:pt x="239651" y="1242782"/>
                  <a:pt x="258058" y="1236095"/>
                  <a:pt x="310398" y="1223010"/>
                </a:cubicBezTo>
                <a:cubicBezTo>
                  <a:pt x="329245" y="1218298"/>
                  <a:pt x="348701" y="1216292"/>
                  <a:pt x="367548" y="1211580"/>
                </a:cubicBezTo>
                <a:cubicBezTo>
                  <a:pt x="379237" y="1208658"/>
                  <a:pt x="390253" y="1203460"/>
                  <a:pt x="401838" y="1200150"/>
                </a:cubicBezTo>
                <a:cubicBezTo>
                  <a:pt x="416943" y="1195834"/>
                  <a:pt x="432453" y="1193036"/>
                  <a:pt x="447558" y="1188720"/>
                </a:cubicBezTo>
                <a:cubicBezTo>
                  <a:pt x="459143" y="1185410"/>
                  <a:pt x="470263" y="1180600"/>
                  <a:pt x="481848" y="1177290"/>
                </a:cubicBezTo>
                <a:cubicBezTo>
                  <a:pt x="496953" y="1172974"/>
                  <a:pt x="512463" y="1170176"/>
                  <a:pt x="527568" y="1165860"/>
                </a:cubicBezTo>
                <a:cubicBezTo>
                  <a:pt x="539153" y="1162550"/>
                  <a:pt x="550097" y="1157044"/>
                  <a:pt x="561858" y="1154430"/>
                </a:cubicBezTo>
                <a:cubicBezTo>
                  <a:pt x="584481" y="1149403"/>
                  <a:pt x="607578" y="1146810"/>
                  <a:pt x="630438" y="1143000"/>
                </a:cubicBezTo>
                <a:cubicBezTo>
                  <a:pt x="649488" y="1135380"/>
                  <a:pt x="667978" y="1126174"/>
                  <a:pt x="687588" y="1120140"/>
                </a:cubicBezTo>
                <a:cubicBezTo>
                  <a:pt x="717617" y="1110900"/>
                  <a:pt x="749222" y="1107215"/>
                  <a:pt x="779028" y="1097280"/>
                </a:cubicBezTo>
                <a:cubicBezTo>
                  <a:pt x="801888" y="1089660"/>
                  <a:pt x="824231" y="1080264"/>
                  <a:pt x="847608" y="1074420"/>
                </a:cubicBezTo>
                <a:cubicBezTo>
                  <a:pt x="870091" y="1068799"/>
                  <a:pt x="893463" y="1067535"/>
                  <a:pt x="916188" y="1062990"/>
                </a:cubicBezTo>
                <a:cubicBezTo>
                  <a:pt x="931592" y="1059909"/>
                  <a:pt x="946668" y="1055370"/>
                  <a:pt x="961908" y="1051560"/>
                </a:cubicBezTo>
                <a:cubicBezTo>
                  <a:pt x="973338" y="1040130"/>
                  <a:pt x="985850" y="1029688"/>
                  <a:pt x="996198" y="1017270"/>
                </a:cubicBezTo>
                <a:cubicBezTo>
                  <a:pt x="1004992" y="1006717"/>
                  <a:pt x="1008331" y="991562"/>
                  <a:pt x="1019058" y="982980"/>
                </a:cubicBezTo>
                <a:cubicBezTo>
                  <a:pt x="1028466" y="975454"/>
                  <a:pt x="1041918" y="975360"/>
                  <a:pt x="1053348" y="971550"/>
                </a:cubicBezTo>
                <a:cubicBezTo>
                  <a:pt x="1064778" y="960120"/>
                  <a:pt x="1073603" y="945280"/>
                  <a:pt x="1087638" y="937260"/>
                </a:cubicBezTo>
                <a:cubicBezTo>
                  <a:pt x="1096330" y="932293"/>
                  <a:pt x="1187055" y="915091"/>
                  <a:pt x="1190508" y="914400"/>
                </a:cubicBezTo>
                <a:cubicBezTo>
                  <a:pt x="1201938" y="906780"/>
                  <a:pt x="1215084" y="901254"/>
                  <a:pt x="1224798" y="891540"/>
                </a:cubicBezTo>
                <a:cubicBezTo>
                  <a:pt x="1300998" y="815340"/>
                  <a:pt x="1190508" y="895350"/>
                  <a:pt x="1281948" y="834390"/>
                </a:cubicBezTo>
                <a:cubicBezTo>
                  <a:pt x="1291840" y="804713"/>
                  <a:pt x="1302571" y="770285"/>
                  <a:pt x="1316238" y="742950"/>
                </a:cubicBezTo>
                <a:cubicBezTo>
                  <a:pt x="1329975" y="715476"/>
                  <a:pt x="1347249" y="689906"/>
                  <a:pt x="1361958" y="662940"/>
                </a:cubicBezTo>
                <a:cubicBezTo>
                  <a:pt x="1370117" y="647982"/>
                  <a:pt x="1376364" y="632014"/>
                  <a:pt x="1384818" y="617220"/>
                </a:cubicBezTo>
                <a:cubicBezTo>
                  <a:pt x="1401334" y="588317"/>
                  <a:pt x="1422887" y="564468"/>
                  <a:pt x="1441968" y="537210"/>
                </a:cubicBezTo>
                <a:cubicBezTo>
                  <a:pt x="1457723" y="514702"/>
                  <a:pt x="1468261" y="488057"/>
                  <a:pt x="1487688" y="468630"/>
                </a:cubicBezTo>
                <a:cubicBezTo>
                  <a:pt x="1502928" y="453390"/>
                  <a:pt x="1520476" y="440152"/>
                  <a:pt x="1533408" y="422910"/>
                </a:cubicBezTo>
                <a:cubicBezTo>
                  <a:pt x="1543631" y="409279"/>
                  <a:pt x="1546817" y="391367"/>
                  <a:pt x="1556268" y="377190"/>
                </a:cubicBezTo>
                <a:cubicBezTo>
                  <a:pt x="1578851" y="343315"/>
                  <a:pt x="1673196" y="236693"/>
                  <a:pt x="1693428" y="228600"/>
                </a:cubicBezTo>
                <a:lnTo>
                  <a:pt x="1750578" y="205740"/>
                </a:lnTo>
                <a:cubicBezTo>
                  <a:pt x="1816129" y="118339"/>
                  <a:pt x="1746770" y="194309"/>
                  <a:pt x="1842018" y="137160"/>
                </a:cubicBezTo>
                <a:cubicBezTo>
                  <a:pt x="1862937" y="124608"/>
                  <a:pt x="1878480" y="104370"/>
                  <a:pt x="1899168" y="91440"/>
                </a:cubicBezTo>
                <a:cubicBezTo>
                  <a:pt x="1911748" y="83577"/>
                  <a:pt x="1969507" y="71804"/>
                  <a:pt x="1979178" y="68580"/>
                </a:cubicBezTo>
                <a:cubicBezTo>
                  <a:pt x="2027808" y="52370"/>
                  <a:pt x="2034114" y="41138"/>
                  <a:pt x="2082048" y="34290"/>
                </a:cubicBezTo>
                <a:cubicBezTo>
                  <a:pt x="2169798" y="21754"/>
                  <a:pt x="2328341" y="14708"/>
                  <a:pt x="2402088" y="11430"/>
                </a:cubicBezTo>
                <a:lnTo>
                  <a:pt x="2710698" y="0"/>
                </a:lnTo>
                <a:cubicBezTo>
                  <a:pt x="2824998" y="3810"/>
                  <a:pt x="2939555" y="2877"/>
                  <a:pt x="3053598" y="11430"/>
                </a:cubicBezTo>
                <a:cubicBezTo>
                  <a:pt x="3090656" y="14209"/>
                  <a:pt x="3167661" y="34231"/>
                  <a:pt x="3213618" y="45720"/>
                </a:cubicBezTo>
                <a:cubicBezTo>
                  <a:pt x="3221238" y="57150"/>
                  <a:pt x="3227684" y="69457"/>
                  <a:pt x="3236478" y="80010"/>
                </a:cubicBezTo>
                <a:cubicBezTo>
                  <a:pt x="3246826" y="92428"/>
                  <a:pt x="3268763" y="98260"/>
                  <a:pt x="3270768" y="114300"/>
                </a:cubicBezTo>
                <a:cubicBezTo>
                  <a:pt x="3276930" y="163593"/>
                  <a:pt x="3265500" y="213597"/>
                  <a:pt x="3259338" y="262890"/>
                </a:cubicBezTo>
                <a:cubicBezTo>
                  <a:pt x="3257844" y="274845"/>
                  <a:pt x="3251218" y="285595"/>
                  <a:pt x="3247908" y="297180"/>
                </a:cubicBezTo>
                <a:cubicBezTo>
                  <a:pt x="3243592" y="312285"/>
                  <a:pt x="3240288" y="327660"/>
                  <a:pt x="3236478" y="342900"/>
                </a:cubicBezTo>
                <a:cubicBezTo>
                  <a:pt x="3232668" y="476250"/>
                  <a:pt x="3242012" y="610629"/>
                  <a:pt x="3225048" y="742950"/>
                </a:cubicBezTo>
                <a:cubicBezTo>
                  <a:pt x="3222307" y="764328"/>
                  <a:pt x="3191855" y="771132"/>
                  <a:pt x="3179328" y="788670"/>
                </a:cubicBezTo>
                <a:cubicBezTo>
                  <a:pt x="3172325" y="798474"/>
                  <a:pt x="3172223" y="811715"/>
                  <a:pt x="3167898" y="822960"/>
                </a:cubicBezTo>
                <a:cubicBezTo>
                  <a:pt x="3154006" y="859079"/>
                  <a:pt x="3128739" y="948938"/>
                  <a:pt x="3087888" y="982980"/>
                </a:cubicBezTo>
                <a:cubicBezTo>
                  <a:pt x="3078632" y="990693"/>
                  <a:pt x="3065525" y="992706"/>
                  <a:pt x="3053598" y="994410"/>
                </a:cubicBezTo>
                <a:cubicBezTo>
                  <a:pt x="3011938" y="1000361"/>
                  <a:pt x="2969778" y="1002030"/>
                  <a:pt x="2927868" y="1005840"/>
                </a:cubicBezTo>
                <a:cubicBezTo>
                  <a:pt x="2828227" y="1039054"/>
                  <a:pt x="2979562" y="990746"/>
                  <a:pt x="2744988" y="1040130"/>
                </a:cubicBezTo>
                <a:cubicBezTo>
                  <a:pt x="2721408" y="1045094"/>
                  <a:pt x="2699887" y="1057572"/>
                  <a:pt x="2676408" y="1062990"/>
                </a:cubicBezTo>
                <a:cubicBezTo>
                  <a:pt x="2650157" y="1069048"/>
                  <a:pt x="2623068" y="1070610"/>
                  <a:pt x="2596398" y="1074420"/>
                </a:cubicBezTo>
                <a:cubicBezTo>
                  <a:pt x="2584968" y="1082040"/>
                  <a:pt x="2574788" y="1091996"/>
                  <a:pt x="2562108" y="1097280"/>
                </a:cubicBezTo>
                <a:cubicBezTo>
                  <a:pt x="2432853" y="1151136"/>
                  <a:pt x="2421641" y="1133659"/>
                  <a:pt x="2253498" y="1143000"/>
                </a:cubicBezTo>
                <a:cubicBezTo>
                  <a:pt x="2223018" y="1165860"/>
                  <a:pt x="2191327" y="1187189"/>
                  <a:pt x="2162058" y="1211580"/>
                </a:cubicBezTo>
                <a:cubicBezTo>
                  <a:pt x="2051191" y="1303969"/>
                  <a:pt x="2169603" y="1221790"/>
                  <a:pt x="2082048" y="1280160"/>
                </a:cubicBezTo>
                <a:cubicBezTo>
                  <a:pt x="2021088" y="1371600"/>
                  <a:pt x="2059188" y="1333500"/>
                  <a:pt x="1967748" y="1394460"/>
                </a:cubicBezTo>
                <a:cubicBezTo>
                  <a:pt x="1963938" y="1405890"/>
                  <a:pt x="1962169" y="1418218"/>
                  <a:pt x="1956318" y="1428750"/>
                </a:cubicBezTo>
                <a:cubicBezTo>
                  <a:pt x="1942975" y="1452767"/>
                  <a:pt x="1910598" y="1497330"/>
                  <a:pt x="1910598" y="1497330"/>
                </a:cubicBezTo>
                <a:cubicBezTo>
                  <a:pt x="1906788" y="1516380"/>
                  <a:pt x="1902122" y="1535279"/>
                  <a:pt x="1899168" y="1554480"/>
                </a:cubicBezTo>
                <a:cubicBezTo>
                  <a:pt x="1894497" y="1584840"/>
                  <a:pt x="1901475" y="1618446"/>
                  <a:pt x="1887738" y="1645920"/>
                </a:cubicBezTo>
                <a:cubicBezTo>
                  <a:pt x="1873280" y="1674836"/>
                  <a:pt x="1819158" y="1714500"/>
                  <a:pt x="1819158" y="1714500"/>
                </a:cubicBezTo>
                <a:cubicBezTo>
                  <a:pt x="1815348" y="1725930"/>
                  <a:pt x="1815125" y="1739280"/>
                  <a:pt x="1807728" y="1748790"/>
                </a:cubicBezTo>
                <a:cubicBezTo>
                  <a:pt x="1779952" y="1784502"/>
                  <a:pt x="1744581" y="1817531"/>
                  <a:pt x="1704858" y="1840230"/>
                </a:cubicBezTo>
                <a:cubicBezTo>
                  <a:pt x="1690064" y="1848684"/>
                  <a:pt x="1675092" y="1857107"/>
                  <a:pt x="1659138" y="1863090"/>
                </a:cubicBezTo>
                <a:cubicBezTo>
                  <a:pt x="1644429" y="1868606"/>
                  <a:pt x="1628127" y="1869004"/>
                  <a:pt x="1613418" y="1874520"/>
                </a:cubicBezTo>
                <a:cubicBezTo>
                  <a:pt x="1536020" y="1903544"/>
                  <a:pt x="1596552" y="1904274"/>
                  <a:pt x="1487688" y="1908810"/>
                </a:cubicBezTo>
                <a:cubicBezTo>
                  <a:pt x="1331567" y="1915315"/>
                  <a:pt x="1175268" y="1916430"/>
                  <a:pt x="1019058" y="1920240"/>
                </a:cubicBezTo>
                <a:cubicBezTo>
                  <a:pt x="1003818" y="1924050"/>
                  <a:pt x="989032" y="1930988"/>
                  <a:pt x="973338" y="1931670"/>
                </a:cubicBezTo>
                <a:cubicBezTo>
                  <a:pt x="530151" y="1950939"/>
                  <a:pt x="626016" y="1953311"/>
                  <a:pt x="344688" y="1931670"/>
                </a:cubicBezTo>
                <a:cubicBezTo>
                  <a:pt x="333258" y="1924050"/>
                  <a:pt x="318980" y="1919537"/>
                  <a:pt x="310398" y="1908810"/>
                </a:cubicBezTo>
                <a:cubicBezTo>
                  <a:pt x="302872" y="1899402"/>
                  <a:pt x="291348" y="1889760"/>
                  <a:pt x="287538" y="1885950"/>
                </a:cubicBezTo>
                <a:close/>
              </a:path>
            </a:pathLst>
          </a:cu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F218E1B-D93F-6E46-B76F-41CB2A37E3C6}"/>
              </a:ext>
            </a:extLst>
          </p:cNvPr>
          <p:cNvSpPr>
            <a:spLocks/>
          </p:cNvSpPr>
          <p:nvPr/>
        </p:nvSpPr>
        <p:spPr bwMode="auto">
          <a:xfrm>
            <a:off x="698536" y="1526479"/>
            <a:ext cx="1792341" cy="385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نظارت بر برنامه‌های توسعه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F218E1B-D93F-6E46-B76F-41CB2A37E3C6}"/>
              </a:ext>
            </a:extLst>
          </p:cNvPr>
          <p:cNvSpPr>
            <a:spLocks/>
          </p:cNvSpPr>
          <p:nvPr/>
        </p:nvSpPr>
        <p:spPr bwMode="auto">
          <a:xfrm>
            <a:off x="10145224" y="4258179"/>
            <a:ext cx="1792341" cy="385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8777" tIns="98777" rIns="98777" bIns="98777" numCol="1" spcCol="1270" anchor="ctr" anchorCtr="0">
            <a:noAutofit/>
          </a:bodyPr>
          <a:lstStyle/>
          <a:p>
            <a:pPr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dirty="0">
                <a:solidFill>
                  <a:schemeClr val="bg2">
                    <a:lumMod val="10000"/>
                  </a:schemeClr>
                </a:solidFill>
                <a:latin typeface="XB Niloofar" panose="02000503080000020003" pitchFamily="2" charset="-78"/>
                <a:ea typeface="Calibri" panose="020F0502020204030204" pitchFamily="34" charset="0"/>
                <a:cs typeface="B Mitra" panose="00000400000000000000" pitchFamily="2" charset="-78"/>
              </a:rPr>
              <a:t>سکوی یکپارچه نظام اداری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XB Niloofar" panose="02000503080000020003" pitchFamily="2" charset="-78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275655" y="1399905"/>
            <a:ext cx="2272032" cy="2300845"/>
          </a:xfrm>
          <a:custGeom>
            <a:avLst/>
            <a:gdLst>
              <a:gd name="connsiteX0" fmla="*/ 2628900 w 2781300"/>
              <a:gd name="connsiteY0" fmla="*/ 1993900 h 2489200"/>
              <a:gd name="connsiteX1" fmla="*/ 2628900 w 2781300"/>
              <a:gd name="connsiteY1" fmla="*/ 1993900 h 2489200"/>
              <a:gd name="connsiteX2" fmla="*/ 2362200 w 2781300"/>
              <a:gd name="connsiteY2" fmla="*/ 2146300 h 2489200"/>
              <a:gd name="connsiteX3" fmla="*/ 2146300 w 2781300"/>
              <a:gd name="connsiteY3" fmla="*/ 2247900 h 2489200"/>
              <a:gd name="connsiteX4" fmla="*/ 1905000 w 2781300"/>
              <a:gd name="connsiteY4" fmla="*/ 2374900 h 2489200"/>
              <a:gd name="connsiteX5" fmla="*/ 1727200 w 2781300"/>
              <a:gd name="connsiteY5" fmla="*/ 2425700 h 2489200"/>
              <a:gd name="connsiteX6" fmla="*/ 1473200 w 2781300"/>
              <a:gd name="connsiteY6" fmla="*/ 2489200 h 2489200"/>
              <a:gd name="connsiteX7" fmla="*/ 1143000 w 2781300"/>
              <a:gd name="connsiteY7" fmla="*/ 2463800 h 2489200"/>
              <a:gd name="connsiteX8" fmla="*/ 889000 w 2781300"/>
              <a:gd name="connsiteY8" fmla="*/ 2387600 h 2489200"/>
              <a:gd name="connsiteX9" fmla="*/ 762000 w 2781300"/>
              <a:gd name="connsiteY9" fmla="*/ 2362200 h 2489200"/>
              <a:gd name="connsiteX10" fmla="*/ 685800 w 2781300"/>
              <a:gd name="connsiteY10" fmla="*/ 2324100 h 2489200"/>
              <a:gd name="connsiteX11" fmla="*/ 571500 w 2781300"/>
              <a:gd name="connsiteY11" fmla="*/ 2273300 h 2489200"/>
              <a:gd name="connsiteX12" fmla="*/ 482600 w 2781300"/>
              <a:gd name="connsiteY12" fmla="*/ 2209800 h 2489200"/>
              <a:gd name="connsiteX13" fmla="*/ 317500 w 2781300"/>
              <a:gd name="connsiteY13" fmla="*/ 2082800 h 2489200"/>
              <a:gd name="connsiteX14" fmla="*/ 215900 w 2781300"/>
              <a:gd name="connsiteY14" fmla="*/ 1917700 h 2489200"/>
              <a:gd name="connsiteX15" fmla="*/ 177800 w 2781300"/>
              <a:gd name="connsiteY15" fmla="*/ 1854200 h 2489200"/>
              <a:gd name="connsiteX16" fmla="*/ 127000 w 2781300"/>
              <a:gd name="connsiteY16" fmla="*/ 1790700 h 2489200"/>
              <a:gd name="connsiteX17" fmla="*/ 76200 w 2781300"/>
              <a:gd name="connsiteY17" fmla="*/ 1676400 h 2489200"/>
              <a:gd name="connsiteX18" fmla="*/ 25400 w 2781300"/>
              <a:gd name="connsiteY18" fmla="*/ 1397000 h 2489200"/>
              <a:gd name="connsiteX19" fmla="*/ 0 w 2781300"/>
              <a:gd name="connsiteY19" fmla="*/ 1358900 h 2489200"/>
              <a:gd name="connsiteX20" fmla="*/ 76200 w 2781300"/>
              <a:gd name="connsiteY20" fmla="*/ 1155700 h 2489200"/>
              <a:gd name="connsiteX21" fmla="*/ 215900 w 2781300"/>
              <a:gd name="connsiteY21" fmla="*/ 863600 h 2489200"/>
              <a:gd name="connsiteX22" fmla="*/ 342900 w 2781300"/>
              <a:gd name="connsiteY22" fmla="*/ 635000 h 2489200"/>
              <a:gd name="connsiteX23" fmla="*/ 355600 w 2781300"/>
              <a:gd name="connsiteY23" fmla="*/ 520700 h 2489200"/>
              <a:gd name="connsiteX24" fmla="*/ 368300 w 2781300"/>
              <a:gd name="connsiteY24" fmla="*/ 254000 h 2489200"/>
              <a:gd name="connsiteX25" fmla="*/ 381000 w 2781300"/>
              <a:gd name="connsiteY25" fmla="*/ 215900 h 2489200"/>
              <a:gd name="connsiteX26" fmla="*/ 482600 w 2781300"/>
              <a:gd name="connsiteY26" fmla="*/ 101600 h 2489200"/>
              <a:gd name="connsiteX27" fmla="*/ 546100 w 2781300"/>
              <a:gd name="connsiteY27" fmla="*/ 50800 h 2489200"/>
              <a:gd name="connsiteX28" fmla="*/ 622300 w 2781300"/>
              <a:gd name="connsiteY28" fmla="*/ 25400 h 2489200"/>
              <a:gd name="connsiteX29" fmla="*/ 685800 w 2781300"/>
              <a:gd name="connsiteY29" fmla="*/ 0 h 2489200"/>
              <a:gd name="connsiteX30" fmla="*/ 1003300 w 2781300"/>
              <a:gd name="connsiteY30" fmla="*/ 25400 h 2489200"/>
              <a:gd name="connsiteX31" fmla="*/ 1054100 w 2781300"/>
              <a:gd name="connsiteY31" fmla="*/ 38100 h 2489200"/>
              <a:gd name="connsiteX32" fmla="*/ 1143000 w 2781300"/>
              <a:gd name="connsiteY32" fmla="*/ 63500 h 2489200"/>
              <a:gd name="connsiteX33" fmla="*/ 1371600 w 2781300"/>
              <a:gd name="connsiteY33" fmla="*/ 88900 h 2489200"/>
              <a:gd name="connsiteX34" fmla="*/ 2463800 w 2781300"/>
              <a:gd name="connsiteY34" fmla="*/ 101600 h 2489200"/>
              <a:gd name="connsiteX35" fmla="*/ 2641600 w 2781300"/>
              <a:gd name="connsiteY35" fmla="*/ 152400 h 2489200"/>
              <a:gd name="connsiteX36" fmla="*/ 2705100 w 2781300"/>
              <a:gd name="connsiteY36" fmla="*/ 203200 h 2489200"/>
              <a:gd name="connsiteX37" fmla="*/ 2730500 w 2781300"/>
              <a:gd name="connsiteY37" fmla="*/ 254000 h 2489200"/>
              <a:gd name="connsiteX38" fmla="*/ 2781300 w 2781300"/>
              <a:gd name="connsiteY38" fmla="*/ 342900 h 2489200"/>
              <a:gd name="connsiteX39" fmla="*/ 2768600 w 2781300"/>
              <a:gd name="connsiteY39" fmla="*/ 660400 h 2489200"/>
              <a:gd name="connsiteX40" fmla="*/ 2743200 w 2781300"/>
              <a:gd name="connsiteY40" fmla="*/ 698500 h 2489200"/>
              <a:gd name="connsiteX41" fmla="*/ 2730500 w 2781300"/>
              <a:gd name="connsiteY41" fmla="*/ 736600 h 2489200"/>
              <a:gd name="connsiteX42" fmla="*/ 2654300 w 2781300"/>
              <a:gd name="connsiteY42" fmla="*/ 850900 h 2489200"/>
              <a:gd name="connsiteX43" fmla="*/ 2641600 w 2781300"/>
              <a:gd name="connsiteY43" fmla="*/ 889000 h 2489200"/>
              <a:gd name="connsiteX44" fmla="*/ 2578100 w 2781300"/>
              <a:gd name="connsiteY44" fmla="*/ 1016000 h 2489200"/>
              <a:gd name="connsiteX45" fmla="*/ 2527300 w 2781300"/>
              <a:gd name="connsiteY45" fmla="*/ 1206500 h 2489200"/>
              <a:gd name="connsiteX46" fmla="*/ 2514600 w 2781300"/>
              <a:gd name="connsiteY46" fmla="*/ 1651000 h 2489200"/>
              <a:gd name="connsiteX47" fmla="*/ 2527300 w 2781300"/>
              <a:gd name="connsiteY47" fmla="*/ 1714500 h 2489200"/>
              <a:gd name="connsiteX48" fmla="*/ 2540000 w 2781300"/>
              <a:gd name="connsiteY48" fmla="*/ 1790700 h 2489200"/>
              <a:gd name="connsiteX49" fmla="*/ 2552700 w 2781300"/>
              <a:gd name="connsiteY49" fmla="*/ 1828800 h 2489200"/>
              <a:gd name="connsiteX50" fmla="*/ 2565400 w 2781300"/>
              <a:gd name="connsiteY50" fmla="*/ 1879600 h 2489200"/>
              <a:gd name="connsiteX51" fmla="*/ 2628900 w 2781300"/>
              <a:gd name="connsiteY51" fmla="*/ 19939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781300" h="2489200">
                <a:moveTo>
                  <a:pt x="2628900" y="1993900"/>
                </a:moveTo>
                <a:lnTo>
                  <a:pt x="2628900" y="1993900"/>
                </a:lnTo>
                <a:cubicBezTo>
                  <a:pt x="2378765" y="2077278"/>
                  <a:pt x="2666253" y="1968062"/>
                  <a:pt x="2362200" y="2146300"/>
                </a:cubicBezTo>
                <a:cubicBezTo>
                  <a:pt x="2293583" y="2186523"/>
                  <a:pt x="2217440" y="2212330"/>
                  <a:pt x="2146300" y="2247900"/>
                </a:cubicBezTo>
                <a:cubicBezTo>
                  <a:pt x="2065002" y="2288549"/>
                  <a:pt x="1988675" y="2339402"/>
                  <a:pt x="1905000" y="2374900"/>
                </a:cubicBezTo>
                <a:cubicBezTo>
                  <a:pt x="1848257" y="2398973"/>
                  <a:pt x="1785675" y="2406208"/>
                  <a:pt x="1727200" y="2425700"/>
                </a:cubicBezTo>
                <a:cubicBezTo>
                  <a:pt x="1512794" y="2497169"/>
                  <a:pt x="1798534" y="2439149"/>
                  <a:pt x="1473200" y="2489200"/>
                </a:cubicBezTo>
                <a:cubicBezTo>
                  <a:pt x="1363133" y="2480733"/>
                  <a:pt x="1251759" y="2482715"/>
                  <a:pt x="1143000" y="2463800"/>
                </a:cubicBezTo>
                <a:cubicBezTo>
                  <a:pt x="1055913" y="2448654"/>
                  <a:pt x="975678" y="2404936"/>
                  <a:pt x="889000" y="2387600"/>
                </a:cubicBezTo>
                <a:lnTo>
                  <a:pt x="762000" y="2362200"/>
                </a:lnTo>
                <a:cubicBezTo>
                  <a:pt x="736600" y="2349500"/>
                  <a:pt x="711534" y="2336109"/>
                  <a:pt x="685800" y="2324100"/>
                </a:cubicBezTo>
                <a:cubicBezTo>
                  <a:pt x="648018" y="2306468"/>
                  <a:pt x="607839" y="2293741"/>
                  <a:pt x="571500" y="2273300"/>
                </a:cubicBezTo>
                <a:cubicBezTo>
                  <a:pt x="539760" y="2255446"/>
                  <a:pt x="511733" y="2231650"/>
                  <a:pt x="482600" y="2209800"/>
                </a:cubicBezTo>
                <a:cubicBezTo>
                  <a:pt x="427055" y="2168141"/>
                  <a:pt x="317500" y="2082800"/>
                  <a:pt x="317500" y="2082800"/>
                </a:cubicBezTo>
                <a:cubicBezTo>
                  <a:pt x="220369" y="1912821"/>
                  <a:pt x="313525" y="2071110"/>
                  <a:pt x="215900" y="1917700"/>
                </a:cubicBezTo>
                <a:cubicBezTo>
                  <a:pt x="202648" y="1896875"/>
                  <a:pt x="191956" y="1874422"/>
                  <a:pt x="177800" y="1854200"/>
                </a:cubicBezTo>
                <a:cubicBezTo>
                  <a:pt x="162255" y="1831993"/>
                  <a:pt x="140449" y="1814235"/>
                  <a:pt x="127000" y="1790700"/>
                </a:cubicBezTo>
                <a:cubicBezTo>
                  <a:pt x="106314" y="1754500"/>
                  <a:pt x="93133" y="1714500"/>
                  <a:pt x="76200" y="1676400"/>
                </a:cubicBezTo>
                <a:cubicBezTo>
                  <a:pt x="65999" y="1604994"/>
                  <a:pt x="53579" y="1474492"/>
                  <a:pt x="25400" y="1397000"/>
                </a:cubicBezTo>
                <a:cubicBezTo>
                  <a:pt x="20184" y="1382655"/>
                  <a:pt x="8467" y="1371600"/>
                  <a:pt x="0" y="1358900"/>
                </a:cubicBezTo>
                <a:cubicBezTo>
                  <a:pt x="22741" y="1154227"/>
                  <a:pt x="-15300" y="1327263"/>
                  <a:pt x="76200" y="1155700"/>
                </a:cubicBezTo>
                <a:cubicBezTo>
                  <a:pt x="126990" y="1060468"/>
                  <a:pt x="159335" y="955519"/>
                  <a:pt x="215900" y="863600"/>
                </a:cubicBezTo>
                <a:cubicBezTo>
                  <a:pt x="329448" y="679085"/>
                  <a:pt x="293501" y="758497"/>
                  <a:pt x="342900" y="635000"/>
                </a:cubicBezTo>
                <a:cubicBezTo>
                  <a:pt x="347133" y="596900"/>
                  <a:pt x="353050" y="558950"/>
                  <a:pt x="355600" y="520700"/>
                </a:cubicBezTo>
                <a:cubicBezTo>
                  <a:pt x="361520" y="431896"/>
                  <a:pt x="360909" y="342693"/>
                  <a:pt x="368300" y="254000"/>
                </a:cubicBezTo>
                <a:cubicBezTo>
                  <a:pt x="369412" y="240659"/>
                  <a:pt x="374358" y="227523"/>
                  <a:pt x="381000" y="215900"/>
                </a:cubicBezTo>
                <a:cubicBezTo>
                  <a:pt x="403052" y="177309"/>
                  <a:pt x="452228" y="128935"/>
                  <a:pt x="482600" y="101600"/>
                </a:cubicBezTo>
                <a:cubicBezTo>
                  <a:pt x="502748" y="83467"/>
                  <a:pt x="522303" y="63780"/>
                  <a:pt x="546100" y="50800"/>
                </a:cubicBezTo>
                <a:cubicBezTo>
                  <a:pt x="569605" y="37979"/>
                  <a:pt x="597138" y="34550"/>
                  <a:pt x="622300" y="25400"/>
                </a:cubicBezTo>
                <a:cubicBezTo>
                  <a:pt x="643725" y="17609"/>
                  <a:pt x="664633" y="8467"/>
                  <a:pt x="685800" y="0"/>
                </a:cubicBezTo>
                <a:cubicBezTo>
                  <a:pt x="791633" y="8467"/>
                  <a:pt x="897692" y="14475"/>
                  <a:pt x="1003300" y="25400"/>
                </a:cubicBezTo>
                <a:cubicBezTo>
                  <a:pt x="1020662" y="27196"/>
                  <a:pt x="1037317" y="33305"/>
                  <a:pt x="1054100" y="38100"/>
                </a:cubicBezTo>
                <a:cubicBezTo>
                  <a:pt x="1101705" y="51702"/>
                  <a:pt x="1088409" y="53574"/>
                  <a:pt x="1143000" y="63500"/>
                </a:cubicBezTo>
                <a:cubicBezTo>
                  <a:pt x="1198195" y="73536"/>
                  <a:pt x="1327043" y="87981"/>
                  <a:pt x="1371600" y="88900"/>
                </a:cubicBezTo>
                <a:lnTo>
                  <a:pt x="2463800" y="101600"/>
                </a:lnTo>
                <a:cubicBezTo>
                  <a:pt x="2480516" y="105779"/>
                  <a:pt x="2617307" y="137217"/>
                  <a:pt x="2641600" y="152400"/>
                </a:cubicBezTo>
                <a:cubicBezTo>
                  <a:pt x="2772903" y="234464"/>
                  <a:pt x="2566149" y="156883"/>
                  <a:pt x="2705100" y="203200"/>
                </a:cubicBezTo>
                <a:cubicBezTo>
                  <a:pt x="2713567" y="220133"/>
                  <a:pt x="2721107" y="237562"/>
                  <a:pt x="2730500" y="254000"/>
                </a:cubicBezTo>
                <a:cubicBezTo>
                  <a:pt x="2802303" y="379656"/>
                  <a:pt x="2704543" y="189387"/>
                  <a:pt x="2781300" y="342900"/>
                </a:cubicBezTo>
                <a:cubicBezTo>
                  <a:pt x="2777067" y="448733"/>
                  <a:pt x="2779884" y="555085"/>
                  <a:pt x="2768600" y="660400"/>
                </a:cubicBezTo>
                <a:cubicBezTo>
                  <a:pt x="2766974" y="675577"/>
                  <a:pt x="2750026" y="684848"/>
                  <a:pt x="2743200" y="698500"/>
                </a:cubicBezTo>
                <a:cubicBezTo>
                  <a:pt x="2737213" y="710474"/>
                  <a:pt x="2736487" y="724626"/>
                  <a:pt x="2730500" y="736600"/>
                </a:cubicBezTo>
                <a:cubicBezTo>
                  <a:pt x="2706005" y="785590"/>
                  <a:pt x="2686206" y="808358"/>
                  <a:pt x="2654300" y="850900"/>
                </a:cubicBezTo>
                <a:cubicBezTo>
                  <a:pt x="2650067" y="863600"/>
                  <a:pt x="2647587" y="877026"/>
                  <a:pt x="2641600" y="889000"/>
                </a:cubicBezTo>
                <a:cubicBezTo>
                  <a:pt x="2609015" y="954171"/>
                  <a:pt x="2596742" y="946092"/>
                  <a:pt x="2578100" y="1016000"/>
                </a:cubicBezTo>
                <a:cubicBezTo>
                  <a:pt x="2518358" y="1240032"/>
                  <a:pt x="2584507" y="1063482"/>
                  <a:pt x="2527300" y="1206500"/>
                </a:cubicBezTo>
                <a:cubicBezTo>
                  <a:pt x="2493497" y="1443122"/>
                  <a:pt x="2492833" y="1368033"/>
                  <a:pt x="2514600" y="1651000"/>
                </a:cubicBezTo>
                <a:cubicBezTo>
                  <a:pt x="2516256" y="1672522"/>
                  <a:pt x="2523439" y="1693262"/>
                  <a:pt x="2527300" y="1714500"/>
                </a:cubicBezTo>
                <a:cubicBezTo>
                  <a:pt x="2531906" y="1739835"/>
                  <a:pt x="2534414" y="1765563"/>
                  <a:pt x="2540000" y="1790700"/>
                </a:cubicBezTo>
                <a:cubicBezTo>
                  <a:pt x="2542904" y="1803768"/>
                  <a:pt x="2549022" y="1815928"/>
                  <a:pt x="2552700" y="1828800"/>
                </a:cubicBezTo>
                <a:cubicBezTo>
                  <a:pt x="2557495" y="1845583"/>
                  <a:pt x="2560384" y="1862882"/>
                  <a:pt x="2565400" y="1879600"/>
                </a:cubicBezTo>
                <a:cubicBezTo>
                  <a:pt x="2594816" y="1977654"/>
                  <a:pt x="2618317" y="1974850"/>
                  <a:pt x="2628900" y="1993900"/>
                </a:cubicBezTo>
                <a:close/>
              </a:path>
            </a:pathLst>
          </a:cu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0083800" y="4000500"/>
            <a:ext cx="1853765" cy="685800"/>
          </a:xfrm>
          <a:custGeom>
            <a:avLst/>
            <a:gdLst>
              <a:gd name="connsiteX0" fmla="*/ 1701800 w 1777409"/>
              <a:gd name="connsiteY0" fmla="*/ 203200 h 685800"/>
              <a:gd name="connsiteX1" fmla="*/ 1701800 w 1777409"/>
              <a:gd name="connsiteY1" fmla="*/ 203200 h 685800"/>
              <a:gd name="connsiteX2" fmla="*/ 1701800 w 1777409"/>
              <a:gd name="connsiteY2" fmla="*/ 660400 h 685800"/>
              <a:gd name="connsiteX3" fmla="*/ 1663700 w 1777409"/>
              <a:gd name="connsiteY3" fmla="*/ 673100 h 685800"/>
              <a:gd name="connsiteX4" fmla="*/ 1358900 w 1777409"/>
              <a:gd name="connsiteY4" fmla="*/ 673100 h 685800"/>
              <a:gd name="connsiteX5" fmla="*/ 977900 w 1777409"/>
              <a:gd name="connsiteY5" fmla="*/ 685800 h 685800"/>
              <a:gd name="connsiteX6" fmla="*/ 12700 w 1777409"/>
              <a:gd name="connsiteY6" fmla="*/ 647700 h 685800"/>
              <a:gd name="connsiteX7" fmla="*/ 0 w 1777409"/>
              <a:gd name="connsiteY7" fmla="*/ 609600 h 685800"/>
              <a:gd name="connsiteX8" fmla="*/ 12700 w 1777409"/>
              <a:gd name="connsiteY8" fmla="*/ 457200 h 685800"/>
              <a:gd name="connsiteX9" fmla="*/ 38100 w 1777409"/>
              <a:gd name="connsiteY9" fmla="*/ 419100 h 685800"/>
              <a:gd name="connsiteX10" fmla="*/ 114300 w 1777409"/>
              <a:gd name="connsiteY10" fmla="*/ 368300 h 685800"/>
              <a:gd name="connsiteX11" fmla="*/ 139700 w 1777409"/>
              <a:gd name="connsiteY11" fmla="*/ 292100 h 685800"/>
              <a:gd name="connsiteX12" fmla="*/ 152400 w 1777409"/>
              <a:gd name="connsiteY12" fmla="*/ 203200 h 685800"/>
              <a:gd name="connsiteX13" fmla="*/ 165100 w 1777409"/>
              <a:gd name="connsiteY13" fmla="*/ 165100 h 685800"/>
              <a:gd name="connsiteX14" fmla="*/ 177800 w 1777409"/>
              <a:gd name="connsiteY14" fmla="*/ 114300 h 685800"/>
              <a:gd name="connsiteX15" fmla="*/ 203200 w 1777409"/>
              <a:gd name="connsiteY15" fmla="*/ 38100 h 685800"/>
              <a:gd name="connsiteX16" fmla="*/ 241300 w 1777409"/>
              <a:gd name="connsiteY16" fmla="*/ 0 h 685800"/>
              <a:gd name="connsiteX17" fmla="*/ 279400 w 1777409"/>
              <a:gd name="connsiteY17" fmla="*/ 12700 h 685800"/>
              <a:gd name="connsiteX18" fmla="*/ 317500 w 1777409"/>
              <a:gd name="connsiteY18" fmla="*/ 38100 h 685800"/>
              <a:gd name="connsiteX19" fmla="*/ 368300 w 1777409"/>
              <a:gd name="connsiteY19" fmla="*/ 63500 h 685800"/>
              <a:gd name="connsiteX20" fmla="*/ 381000 w 1777409"/>
              <a:gd name="connsiteY20" fmla="*/ 101600 h 685800"/>
              <a:gd name="connsiteX21" fmla="*/ 457200 w 1777409"/>
              <a:gd name="connsiteY21" fmla="*/ 152400 h 685800"/>
              <a:gd name="connsiteX22" fmla="*/ 495300 w 1777409"/>
              <a:gd name="connsiteY22" fmla="*/ 177800 h 685800"/>
              <a:gd name="connsiteX23" fmla="*/ 546100 w 1777409"/>
              <a:gd name="connsiteY23" fmla="*/ 190500 h 685800"/>
              <a:gd name="connsiteX24" fmla="*/ 622300 w 1777409"/>
              <a:gd name="connsiteY24" fmla="*/ 215900 h 685800"/>
              <a:gd name="connsiteX25" fmla="*/ 1625600 w 1777409"/>
              <a:gd name="connsiteY25" fmla="*/ 203200 h 685800"/>
              <a:gd name="connsiteX26" fmla="*/ 1689100 w 1777409"/>
              <a:gd name="connsiteY26" fmla="*/ 228600 h 685800"/>
              <a:gd name="connsiteX27" fmla="*/ 1701800 w 1777409"/>
              <a:gd name="connsiteY27" fmla="*/ 2032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7409" h="685800">
                <a:moveTo>
                  <a:pt x="1701800" y="203200"/>
                </a:moveTo>
                <a:lnTo>
                  <a:pt x="1701800" y="203200"/>
                </a:lnTo>
                <a:cubicBezTo>
                  <a:pt x="1720132" y="410961"/>
                  <a:pt x="1862355" y="580123"/>
                  <a:pt x="1701800" y="660400"/>
                </a:cubicBezTo>
                <a:cubicBezTo>
                  <a:pt x="1689826" y="666387"/>
                  <a:pt x="1676400" y="668867"/>
                  <a:pt x="1663700" y="673100"/>
                </a:cubicBezTo>
                <a:cubicBezTo>
                  <a:pt x="1429339" y="651794"/>
                  <a:pt x="1617475" y="661073"/>
                  <a:pt x="1358900" y="673100"/>
                </a:cubicBezTo>
                <a:cubicBezTo>
                  <a:pt x="1231967" y="679004"/>
                  <a:pt x="1104900" y="681567"/>
                  <a:pt x="977900" y="685800"/>
                </a:cubicBezTo>
                <a:lnTo>
                  <a:pt x="12700" y="647700"/>
                </a:lnTo>
                <a:cubicBezTo>
                  <a:pt x="-609" y="646253"/>
                  <a:pt x="4233" y="622300"/>
                  <a:pt x="0" y="609600"/>
                </a:cubicBezTo>
                <a:cubicBezTo>
                  <a:pt x="4233" y="558800"/>
                  <a:pt x="2703" y="507186"/>
                  <a:pt x="12700" y="457200"/>
                </a:cubicBezTo>
                <a:cubicBezTo>
                  <a:pt x="15693" y="442233"/>
                  <a:pt x="26613" y="429151"/>
                  <a:pt x="38100" y="419100"/>
                </a:cubicBezTo>
                <a:cubicBezTo>
                  <a:pt x="61074" y="398998"/>
                  <a:pt x="114300" y="368300"/>
                  <a:pt x="114300" y="368300"/>
                </a:cubicBezTo>
                <a:cubicBezTo>
                  <a:pt x="122767" y="342900"/>
                  <a:pt x="135914" y="318605"/>
                  <a:pt x="139700" y="292100"/>
                </a:cubicBezTo>
                <a:cubicBezTo>
                  <a:pt x="143933" y="262467"/>
                  <a:pt x="146529" y="232553"/>
                  <a:pt x="152400" y="203200"/>
                </a:cubicBezTo>
                <a:cubicBezTo>
                  <a:pt x="155025" y="190073"/>
                  <a:pt x="161422" y="177972"/>
                  <a:pt x="165100" y="165100"/>
                </a:cubicBezTo>
                <a:cubicBezTo>
                  <a:pt x="169895" y="148317"/>
                  <a:pt x="172784" y="131018"/>
                  <a:pt x="177800" y="114300"/>
                </a:cubicBezTo>
                <a:cubicBezTo>
                  <a:pt x="185493" y="88655"/>
                  <a:pt x="184268" y="57032"/>
                  <a:pt x="203200" y="38100"/>
                </a:cubicBezTo>
                <a:lnTo>
                  <a:pt x="241300" y="0"/>
                </a:lnTo>
                <a:cubicBezTo>
                  <a:pt x="254000" y="4233"/>
                  <a:pt x="267426" y="6713"/>
                  <a:pt x="279400" y="12700"/>
                </a:cubicBezTo>
                <a:cubicBezTo>
                  <a:pt x="293052" y="19526"/>
                  <a:pt x="304248" y="30527"/>
                  <a:pt x="317500" y="38100"/>
                </a:cubicBezTo>
                <a:cubicBezTo>
                  <a:pt x="333938" y="47493"/>
                  <a:pt x="351367" y="55033"/>
                  <a:pt x="368300" y="63500"/>
                </a:cubicBezTo>
                <a:cubicBezTo>
                  <a:pt x="372533" y="76200"/>
                  <a:pt x="371534" y="92134"/>
                  <a:pt x="381000" y="101600"/>
                </a:cubicBezTo>
                <a:cubicBezTo>
                  <a:pt x="402586" y="123186"/>
                  <a:pt x="431800" y="135467"/>
                  <a:pt x="457200" y="152400"/>
                </a:cubicBezTo>
                <a:cubicBezTo>
                  <a:pt x="469900" y="160867"/>
                  <a:pt x="480492" y="174098"/>
                  <a:pt x="495300" y="177800"/>
                </a:cubicBezTo>
                <a:cubicBezTo>
                  <a:pt x="512233" y="182033"/>
                  <a:pt x="529382" y="185484"/>
                  <a:pt x="546100" y="190500"/>
                </a:cubicBezTo>
                <a:cubicBezTo>
                  <a:pt x="571745" y="198193"/>
                  <a:pt x="622300" y="215900"/>
                  <a:pt x="622300" y="215900"/>
                </a:cubicBezTo>
                <a:lnTo>
                  <a:pt x="1625600" y="203200"/>
                </a:lnTo>
                <a:cubicBezTo>
                  <a:pt x="1688245" y="201726"/>
                  <a:pt x="1723855" y="159091"/>
                  <a:pt x="1689100" y="228600"/>
                </a:cubicBezTo>
                <a:lnTo>
                  <a:pt x="1701800" y="203200"/>
                </a:lnTo>
                <a:close/>
              </a:path>
            </a:pathLst>
          </a:cu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9294330" y="93345"/>
            <a:ext cx="274812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dirty="0">
                <a:solidFill>
                  <a:schemeClr val="accent5">
                    <a:lumMod val="50000"/>
                  </a:schemeClr>
                </a:solidFill>
                <a:cs typeface="B Titr" panose="00000700000000000000" pitchFamily="2" charset="-78"/>
              </a:rPr>
              <a:t>زیست بوم مدیریت مالی دولت</a:t>
            </a:r>
            <a:endParaRPr lang="en-US" sz="2800" dirty="0">
              <a:solidFill>
                <a:schemeClr val="accent5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7B13EE2-8215-E845-87F9-82C11022A6F5}"/>
              </a:ext>
            </a:extLst>
          </p:cNvPr>
          <p:cNvSpPr>
            <a:spLocks/>
          </p:cNvSpPr>
          <p:nvPr/>
        </p:nvSpPr>
        <p:spPr bwMode="auto">
          <a:xfrm>
            <a:off x="9347018" y="1551224"/>
            <a:ext cx="3173185" cy="92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FMIS: </a:t>
            </a:r>
            <a:endParaRPr lang="fa-IR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= B + T (+ O)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CE8CD72-4C5C-4524-B081-2122DAE1F6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4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 animBg="1"/>
      <p:bldP spid="40" grpId="0" animBg="1"/>
      <p:bldP spid="41" grpId="0" animBg="1"/>
      <p:bldP spid="55" grpId="0"/>
      <p:bldP spid="56" grpId="0" animBg="1"/>
      <p:bldP spid="57" grpId="0" animBg="1"/>
      <p:bldP spid="58" grpId="0" animBg="1"/>
      <p:bldP spid="69" grpId="0" animBg="1"/>
      <p:bldP spid="71" grpId="0" animBg="1"/>
      <p:bldP spid="72" grpId="0" animBg="1"/>
      <p:bldP spid="73" grpId="0" animBg="1"/>
      <p:bldP spid="54" grpId="0" animBg="1"/>
      <p:bldP spid="74" grpId="0" animBg="1"/>
      <p:bldP spid="75" grpId="0" animBg="1"/>
      <p:bldP spid="76" grpId="0" animBg="1"/>
      <p:bldP spid="77" grpId="0" animBg="1"/>
      <p:bldP spid="79" grpId="0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اهم اقدامات پیش رو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استانداردسازی و شناسایی خروجی های دستگاه های اجرایی</a:t>
            </a:r>
          </a:p>
          <a:p>
            <a:r>
              <a:rPr lang="fa-IR" dirty="0" smtClean="0"/>
              <a:t>شناسایی واحدهای مجری</a:t>
            </a:r>
          </a:p>
          <a:p>
            <a:r>
              <a:rPr lang="fa-IR" dirty="0" smtClean="0"/>
              <a:t>اجرای طرح </a:t>
            </a:r>
          </a:p>
          <a:p>
            <a:pPr lvl="1"/>
            <a:r>
              <a:rPr lang="fa-IR" dirty="0" smtClean="0"/>
              <a:t>اعتبارات تملک دارایی های سرمایه ای</a:t>
            </a:r>
          </a:p>
          <a:p>
            <a:pPr lvl="1"/>
            <a:r>
              <a:rPr lang="fa-IR" dirty="0" smtClean="0"/>
              <a:t>حوزه محرومیت زدایی و حمایت های اجتماعی</a:t>
            </a:r>
          </a:p>
          <a:p>
            <a:pPr lvl="1"/>
            <a:r>
              <a:rPr lang="fa-IR" dirty="0" smtClean="0"/>
              <a:t>اعتبارات حوزه سلامت</a:t>
            </a:r>
          </a:p>
          <a:p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پشتوانه قانونی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41" y="1290044"/>
            <a:ext cx="11417091" cy="4878936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fa-IR" dirty="0"/>
              <a:t>‌</a:t>
            </a:r>
            <a:r>
              <a:rPr lang="fa-IR" sz="4300" dirty="0"/>
              <a:t>ماده ۲۱) </a:t>
            </a:r>
            <a:r>
              <a:rPr lang="fa-IR" sz="4300" dirty="0">
                <a:solidFill>
                  <a:srgbClr val="FF0000"/>
                </a:solidFill>
              </a:rPr>
              <a:t>حواله اجازه‌ای </a:t>
            </a:r>
            <a:r>
              <a:rPr lang="fa-IR" sz="4300" dirty="0"/>
              <a:t>است که کتباً وسیله مقامات مجاز وزارتخانه یا مؤسسه دولتی و یا شرکت دولتی و یا دستگاه اجرایی محلی و یا  نهادهای‌عمومی غیر دولتی و یا سایر دستگاه‌های اجرایی برای </a:t>
            </a:r>
            <a:r>
              <a:rPr lang="fa-IR" sz="4300" dirty="0">
                <a:solidFill>
                  <a:srgbClr val="FF0000"/>
                </a:solidFill>
              </a:rPr>
              <a:t>تأدیه تعهدات و بدهی‌های قابل پرداخت</a:t>
            </a:r>
            <a:r>
              <a:rPr lang="fa-IR" sz="4300" dirty="0"/>
              <a:t> از محل </a:t>
            </a:r>
            <a:r>
              <a:rPr lang="fa-IR" sz="4300" dirty="0">
                <a:solidFill>
                  <a:srgbClr val="FF0000"/>
                </a:solidFill>
              </a:rPr>
              <a:t>اعتبارات مربوط به عهده ذی‌حساب </a:t>
            </a:r>
            <a:r>
              <a:rPr lang="fa-IR" sz="4300" dirty="0"/>
              <a:t>در وجه‌ذی‌نفع صادر می‌شود.</a:t>
            </a:r>
          </a:p>
          <a:p>
            <a:pPr algn="just">
              <a:lnSpc>
                <a:spcPct val="120000"/>
              </a:lnSpc>
            </a:pPr>
            <a:r>
              <a:rPr lang="fa-IR" sz="4300" dirty="0"/>
              <a:t>‌ماده ۲۲) </a:t>
            </a:r>
            <a:r>
              <a:rPr lang="fa-IR" sz="4300" dirty="0">
                <a:solidFill>
                  <a:srgbClr val="FF0000"/>
                </a:solidFill>
              </a:rPr>
              <a:t>درخواست وجه سندی </a:t>
            </a:r>
            <a:r>
              <a:rPr lang="fa-IR" sz="4300" dirty="0"/>
              <a:t>است که ذی‌حساب برای دریافت وجه به منظور پرداخت حواله‌های صادر شده موضوع ماده (۲۱) این قانون و سایر ‌پرداخت‌هایی که به موجب قانون </a:t>
            </a:r>
            <a:r>
              <a:rPr lang="fa-IR" sz="4300" dirty="0">
                <a:solidFill>
                  <a:srgbClr val="FF0000"/>
                </a:solidFill>
              </a:rPr>
              <a:t>از محل وجوه متمرکز شده </a:t>
            </a:r>
            <a:r>
              <a:rPr lang="fa-IR" sz="4300" dirty="0"/>
              <a:t>در خزانه مجاز می‌باشد حسب مورد از </a:t>
            </a:r>
            <a:r>
              <a:rPr lang="fa-IR" sz="4300" dirty="0">
                <a:solidFill>
                  <a:srgbClr val="FF0000"/>
                </a:solidFill>
              </a:rPr>
              <a:t>محل اعتبارات و یا وجوه مربوط عهده خزانه </a:t>
            </a:r>
            <a:r>
              <a:rPr lang="fa-IR" sz="4300" dirty="0"/>
              <a:t>در مرکز ‌و یا عهده نمایندگی خزانه در استان در وجه حساب بانکی پرداخت دستگاه اجرایی ذیربط صادر می‌کند.</a:t>
            </a:r>
          </a:p>
          <a:p>
            <a:pPr algn="just">
              <a:lnSpc>
                <a:spcPct val="120000"/>
              </a:lnSpc>
            </a:pPr>
            <a:r>
              <a:rPr lang="fa-IR" sz="4300" dirty="0"/>
              <a:t>‌ماده ۲۳) </a:t>
            </a:r>
            <a:r>
              <a:rPr lang="fa-IR" sz="4300" dirty="0">
                <a:solidFill>
                  <a:srgbClr val="FF0000"/>
                </a:solidFill>
              </a:rPr>
              <a:t>هزینه عبارت </a:t>
            </a:r>
            <a:r>
              <a:rPr lang="fa-IR" sz="4300" dirty="0"/>
              <a:t>از پرداخت‌هایی است که </a:t>
            </a:r>
            <a:r>
              <a:rPr lang="fa-IR" sz="4300" dirty="0">
                <a:solidFill>
                  <a:srgbClr val="FF0000"/>
                </a:solidFill>
              </a:rPr>
              <a:t>به طور قطعی به ذی‌نفع </a:t>
            </a:r>
            <a:r>
              <a:rPr lang="fa-IR" sz="4300" dirty="0"/>
              <a:t>در </a:t>
            </a:r>
            <a:r>
              <a:rPr lang="fa-IR" sz="4300" dirty="0">
                <a:solidFill>
                  <a:srgbClr val="FF0000"/>
                </a:solidFill>
              </a:rPr>
              <a:t>قبال تعهد </a:t>
            </a:r>
            <a:r>
              <a:rPr lang="fa-IR" sz="4300" dirty="0"/>
              <a:t>یا تحت عنوان کمک یا عناوین مشابه با رعایت قوانین و‌مقررات مربوط صورت می‌گیرد.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1" y="6423360"/>
            <a:ext cx="4986519" cy="365125"/>
          </a:xfrm>
        </p:spPr>
        <p:txBody>
          <a:bodyPr/>
          <a:lstStyle/>
          <a:p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اصلاح سازوکارهای نهادی بودجه  دانش نیست ، هنر است.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4F5D-3478-3734-7C8E-4B424BE0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محصولات جانبی سامانه محب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9F5C4-4127-2977-4B86-5BFD23A5D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/>
              <a:t>راه‌اندازی پایگاه اطلاعات ذینفعان حقیقی و حقوقی</a:t>
            </a:r>
          </a:p>
          <a:p>
            <a:r>
              <a:rPr lang="fa-IR" dirty="0">
                <a:solidFill>
                  <a:srgbClr val="C00000"/>
                </a:solidFill>
              </a:rPr>
              <a:t>تکمیل داده‌های سایر پایگاه‌های مهم ملی مانند سامانه ستاد، پایگاه قراردادها و ...</a:t>
            </a:r>
          </a:p>
          <a:p>
            <a:r>
              <a:rPr lang="fa-IR" dirty="0"/>
              <a:t>توسعه قابلیت تحول دیجیتال سازمان برنامه و بودجه کشور</a:t>
            </a:r>
          </a:p>
          <a:p>
            <a:r>
              <a:rPr lang="fa-IR" dirty="0">
                <a:solidFill>
                  <a:srgbClr val="C00000"/>
                </a:solidFill>
              </a:rPr>
              <a:t>توسعه قابلیت تحول دیجیتال نظام برنامه‌ریزی و بودجه‌ریزی</a:t>
            </a:r>
          </a:p>
          <a:p>
            <a:r>
              <a:rPr lang="fa-IR" dirty="0"/>
              <a:t>افزایش قابلیت توسعه ذی‌حسابی الکترونیک و هوشمند</a:t>
            </a:r>
          </a:p>
          <a:p>
            <a:r>
              <a:rPr lang="fa-IR" dirty="0">
                <a:solidFill>
                  <a:srgbClr val="C00000"/>
                </a:solidFill>
              </a:rPr>
              <a:t>تسهیل طراحی و به‌کارگیری بودجه‌ریزی مبتنی‌بر عملکرد</a:t>
            </a:r>
          </a:p>
          <a:p>
            <a:r>
              <a:rPr lang="fa-IR" dirty="0"/>
              <a:t>مدیریت و کنترل منافذ ایجاد و یا افزایش بار مالی و تعهدات دولت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FB239-8F34-5629-5C8F-64488703C7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71501" y="6423360"/>
            <a:ext cx="4986519" cy="365125"/>
          </a:xfrm>
        </p:spPr>
        <p:txBody>
          <a:bodyPr/>
          <a:lstStyle/>
          <a:p>
            <a:pPr algn="l"/>
            <a:r>
              <a:rPr lang="fa-IR" dirty="0"/>
              <a:t>مرکز تحول دیجیتال و فناوری اطلاعات و امور اصلاح ساختار و هوشمندسازی نظام مالی دولت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57EEB-30E2-959E-0697-09823003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/>
              <a:t>آئین نامه بند (ب) ماده (13) قانون برنامه هفتم</a:t>
            </a: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9059" y="1496180"/>
            <a:ext cx="6710645" cy="4630300"/>
          </a:xfrm>
        </p:spPr>
        <p:txBody>
          <a:bodyPr/>
          <a:lstStyle/>
          <a:p>
            <a:r>
              <a:rPr lang="fa-IR" dirty="0" smtClean="0"/>
              <a:t>آئین نامه بند (ب) ماده (13)</a:t>
            </a:r>
          </a:p>
          <a:p>
            <a:pPr marL="0" indent="0">
              <a:buNone/>
            </a:pPr>
            <a:r>
              <a:rPr lang="fa-IR" dirty="0" smtClean="0"/>
              <a:t> در تاریخ 23 / 6/ 1404 ابلاغ شده است.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8CD72-4C5C-4524-B081-2122DAE1F69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1" y="330665"/>
            <a:ext cx="5048108" cy="57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240" y="260637"/>
            <a:ext cx="8229600" cy="886002"/>
          </a:xfrm>
        </p:spPr>
        <p:txBody>
          <a:bodyPr/>
          <a:lstStyle/>
          <a:p>
            <a:r>
              <a:rPr lang="fa-IR" dirty="0"/>
              <a:t>وضع موجود نظام اجرای بودجه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56781" y="3187737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تخصیص  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32028" y="3192598"/>
            <a:ext cx="1463683" cy="881139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تشخیص، تامین، تعهد و </a:t>
            </a:r>
            <a:r>
              <a:rPr lang="fa-IR" sz="16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تسجیل</a:t>
            </a:r>
            <a:r>
              <a:rPr lang="en-GB" sz="16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5840" y="3187736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درخواست وجه 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94697" y="2935602"/>
            <a:ext cx="1292372" cy="1645655"/>
          </a:xfrm>
          <a:prstGeom prst="roundRect">
            <a:avLst/>
          </a:prstGeom>
          <a:solidFill>
            <a:srgbClr val="FF4B4B">
              <a:alpha val="63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16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شارژ </a:t>
            </a:r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اعتبار </a:t>
            </a:r>
            <a:r>
              <a:rPr lang="fa-IR" sz="16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در </a:t>
            </a:r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حساب‌های اعتباری دستگاه‌ها نزد بانک مرکزی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214223" y="3533800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ight Arrow 16"/>
          <p:cNvSpPr/>
          <p:nvPr/>
        </p:nvSpPr>
        <p:spPr>
          <a:xfrm>
            <a:off x="4173373" y="3533800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ight Arrow 17"/>
          <p:cNvSpPr/>
          <p:nvPr/>
        </p:nvSpPr>
        <p:spPr>
          <a:xfrm>
            <a:off x="6134666" y="3568910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Oval 5"/>
          <p:cNvSpPr/>
          <p:nvPr/>
        </p:nvSpPr>
        <p:spPr>
          <a:xfrm>
            <a:off x="8692784" y="2027607"/>
            <a:ext cx="1213531" cy="10266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cs typeface="B Nazanin" panose="00000400000000000000" pitchFamily="2" charset="-78"/>
              </a:rPr>
              <a:t>حساب  </a:t>
            </a:r>
            <a:r>
              <a:rPr lang="fa-IR" sz="1600" b="1" dirty="0" smtClean="0">
                <a:cs typeface="B Nazanin" panose="00000400000000000000" pitchFamily="2" charset="-78"/>
              </a:rPr>
              <a:t>بانکی </a:t>
            </a:r>
            <a:r>
              <a:rPr lang="fa-IR" sz="1600" b="1" dirty="0">
                <a:cs typeface="B Nazanin" panose="00000400000000000000" pitchFamily="2" charset="-78"/>
              </a:rPr>
              <a:t>ذی‌نفع 1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cxnSp>
        <p:nvCxnSpPr>
          <p:cNvPr id="11" name="Straight Arrow Connector 10"/>
          <p:cNvCxnSpPr>
            <a:cxnSpLocks/>
            <a:endCxn id="6" idx="3"/>
          </p:cNvCxnSpPr>
          <p:nvPr/>
        </p:nvCxnSpPr>
        <p:spPr>
          <a:xfrm flipV="1">
            <a:off x="8017647" y="2903939"/>
            <a:ext cx="852855" cy="758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endCxn id="25" idx="2"/>
          </p:cNvCxnSpPr>
          <p:nvPr/>
        </p:nvCxnSpPr>
        <p:spPr>
          <a:xfrm>
            <a:off x="8017647" y="3662805"/>
            <a:ext cx="675138" cy="148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endCxn id="26" idx="1"/>
          </p:cNvCxnSpPr>
          <p:nvPr/>
        </p:nvCxnSpPr>
        <p:spPr>
          <a:xfrm>
            <a:off x="8017647" y="3662805"/>
            <a:ext cx="852856" cy="7886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692785" y="3164347"/>
            <a:ext cx="1213531" cy="10266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cs typeface="B Nazanin" panose="00000400000000000000" pitchFamily="2" charset="-78"/>
              </a:rPr>
              <a:t>حساب  </a:t>
            </a:r>
            <a:r>
              <a:rPr lang="fa-IR" sz="1600" b="1" dirty="0" smtClean="0">
                <a:cs typeface="B Nazanin" panose="00000400000000000000" pitchFamily="2" charset="-78"/>
              </a:rPr>
              <a:t>بانکی </a:t>
            </a:r>
            <a:r>
              <a:rPr lang="fa-IR" sz="1600" b="1" dirty="0">
                <a:cs typeface="B Nazanin" panose="00000400000000000000" pitchFamily="2" charset="-78"/>
              </a:rPr>
              <a:t>ذی‌نفع 2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692785" y="4301087"/>
            <a:ext cx="1213531" cy="10266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حساب  </a:t>
            </a:r>
            <a:r>
              <a:rPr lang="fa-IR" sz="1600" b="1" dirty="0" smtClean="0">
                <a:cs typeface="B Nazanin" panose="00000400000000000000" pitchFamily="2" charset="-78"/>
              </a:rPr>
              <a:t>بانکی </a:t>
            </a:r>
            <a:r>
              <a:rPr lang="fa-IR" sz="1600" b="1" dirty="0">
                <a:cs typeface="B Nazanin" panose="00000400000000000000" pitchFamily="2" charset="-78"/>
              </a:rPr>
              <a:t>ذی‌نفع </a:t>
            </a:r>
            <a:r>
              <a:rPr lang="en-US" sz="1600" b="1" dirty="0">
                <a:cs typeface="B Nazanin" panose="00000400000000000000" pitchFamily="2" charset="-78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22618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6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9A98-8F25-3691-2F53-E28B81BFF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FD78E-697F-376E-F25B-DD2BEE53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240" y="260637"/>
            <a:ext cx="8229600" cy="886002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مدل اول:</a:t>
            </a:r>
            <a:r>
              <a:rPr lang="fa-IR" dirty="0"/>
              <a:t> ارائه درخواست تخصیص با ذی‌نفع نهایی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2083-8F59-B598-CA4F-2246A6E3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05227D-420A-2406-C9CA-AEB3FD76EC9D}"/>
              </a:ext>
            </a:extLst>
          </p:cNvPr>
          <p:cNvSpPr/>
          <p:nvPr/>
        </p:nvSpPr>
        <p:spPr>
          <a:xfrm>
            <a:off x="3577699" y="2712967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تخصیص  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DBE61A-2B14-AEDC-802D-9A8E7E63B409}"/>
              </a:ext>
            </a:extLst>
          </p:cNvPr>
          <p:cNvSpPr/>
          <p:nvPr/>
        </p:nvSpPr>
        <p:spPr>
          <a:xfrm>
            <a:off x="5460239" y="2672581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درخواست وجه 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06BE31F-E6A8-5165-B494-46266A8C957A}"/>
              </a:ext>
            </a:extLst>
          </p:cNvPr>
          <p:cNvSpPr/>
          <p:nvPr/>
        </p:nvSpPr>
        <p:spPr>
          <a:xfrm>
            <a:off x="7435939" y="2333141"/>
            <a:ext cx="1655710" cy="1645655"/>
          </a:xfrm>
          <a:prstGeom prst="roundRect">
            <a:avLst/>
          </a:prstGeom>
          <a:solidFill>
            <a:srgbClr val="FF4B4B">
              <a:alpha val="63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شارژ اعتبار در حساب اعتباری دستگاه‌ها نزد بانک مرکزی</a:t>
            </a:r>
            <a:endParaRPr lang="en-GB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FC78325D-689D-ED59-5801-525447A9B9D3}"/>
              </a:ext>
            </a:extLst>
          </p:cNvPr>
          <p:cNvSpPr/>
          <p:nvPr/>
        </p:nvSpPr>
        <p:spPr>
          <a:xfrm>
            <a:off x="3215323" y="3053754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39FE0C6-6E12-9503-BA6A-AB6B6B923101}"/>
              </a:ext>
            </a:extLst>
          </p:cNvPr>
          <p:cNvSpPr/>
          <p:nvPr/>
        </p:nvSpPr>
        <p:spPr>
          <a:xfrm>
            <a:off x="5087772" y="3018645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1537F56-3B4A-026C-7AA7-7C717491D9CB}"/>
              </a:ext>
            </a:extLst>
          </p:cNvPr>
          <p:cNvSpPr/>
          <p:nvPr/>
        </p:nvSpPr>
        <p:spPr>
          <a:xfrm>
            <a:off x="7013707" y="3017574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4C5C4B4-6E14-B4C8-9F2D-21E494F41148}"/>
              </a:ext>
            </a:extLst>
          </p:cNvPr>
          <p:cNvSpPr/>
          <p:nvPr/>
        </p:nvSpPr>
        <p:spPr>
          <a:xfrm>
            <a:off x="9604686" y="2372690"/>
            <a:ext cx="1897245" cy="1645655"/>
          </a:xfrm>
          <a:prstGeom prst="roundRect">
            <a:avLst/>
          </a:prstGeom>
          <a:solidFill>
            <a:srgbClr val="FF4B4B">
              <a:alpha val="63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پرداخت از حساب اعتباری دستگاه به حساب ذی‌نفعان نهایی</a:t>
            </a:r>
            <a:endParaRPr lang="en-GB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702FEF2-41B4-F011-0B30-BC0C86A7A7DA}"/>
              </a:ext>
            </a:extLst>
          </p:cNvPr>
          <p:cNvSpPr/>
          <p:nvPr/>
        </p:nvSpPr>
        <p:spPr>
          <a:xfrm>
            <a:off x="9181434" y="2977187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4E6B8831-69A3-FA1D-4019-13357F374A98}"/>
              </a:ext>
            </a:extLst>
          </p:cNvPr>
          <p:cNvSpPr/>
          <p:nvPr/>
        </p:nvSpPr>
        <p:spPr>
          <a:xfrm>
            <a:off x="3649517" y="4311302"/>
            <a:ext cx="1312097" cy="98156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درخواست تخصیص با ذینفع نهایی</a:t>
            </a:r>
            <a:endParaRPr lang="en-GB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4" name="Up Arrow 6">
            <a:extLst>
              <a:ext uri="{FF2B5EF4-FFF2-40B4-BE49-F238E27FC236}">
                <a16:creationId xmlns:a16="http://schemas.microsoft.com/office/drawing/2014/main" id="{A4BD7D76-24EF-4DC5-22C8-092A6EAD95EE}"/>
              </a:ext>
            </a:extLst>
          </p:cNvPr>
          <p:cNvSpPr/>
          <p:nvPr/>
        </p:nvSpPr>
        <p:spPr>
          <a:xfrm>
            <a:off x="4060748" y="3751766"/>
            <a:ext cx="442639" cy="473146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45FA1294-5277-E5B9-1D9A-119EFC71E753}"/>
              </a:ext>
            </a:extLst>
          </p:cNvPr>
          <p:cNvSpPr/>
          <p:nvPr/>
        </p:nvSpPr>
        <p:spPr>
          <a:xfrm>
            <a:off x="3577699" y="3681741"/>
            <a:ext cx="1490996" cy="1845676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Up Arrow 27">
            <a:extLst>
              <a:ext uri="{FF2B5EF4-FFF2-40B4-BE49-F238E27FC236}">
                <a16:creationId xmlns:a16="http://schemas.microsoft.com/office/drawing/2014/main" id="{78A50359-EBC2-8EC6-7132-74D1E5B3684E}"/>
              </a:ext>
            </a:extLst>
          </p:cNvPr>
          <p:cNvSpPr/>
          <p:nvPr/>
        </p:nvSpPr>
        <p:spPr>
          <a:xfrm>
            <a:off x="10349623" y="4074729"/>
            <a:ext cx="442639" cy="473146"/>
          </a:xfrm>
          <a:prstGeom prst="upArrow">
            <a:avLst>
              <a:gd name="adj1" fmla="val 50000"/>
              <a:gd name="adj2" fmla="val 5263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4F42FFE9-D625-37FE-AAF3-9FB70E9262CE}"/>
              </a:ext>
            </a:extLst>
          </p:cNvPr>
          <p:cNvSpPr/>
          <p:nvPr/>
        </p:nvSpPr>
        <p:spPr>
          <a:xfrm>
            <a:off x="10032643" y="4604579"/>
            <a:ext cx="1076601" cy="8614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>
                <a:solidFill>
                  <a:schemeClr val="tx1"/>
                </a:solidFill>
                <a:cs typeface="B Mitra" panose="00000400000000000000" pitchFamily="2" charset="-78"/>
              </a:rPr>
              <a:t>امضای مقام مجاز</a:t>
            </a:r>
            <a:endParaRPr lang="en-GB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F05227D-420A-2406-C9CA-AEB3FD76EC9D}"/>
              </a:ext>
            </a:extLst>
          </p:cNvPr>
          <p:cNvSpPr/>
          <p:nvPr/>
        </p:nvSpPr>
        <p:spPr>
          <a:xfrm>
            <a:off x="1662236" y="2712967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تشخیص و تعهد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94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3" grpId="0" animBg="1"/>
      <p:bldP spid="14" grpId="0" animBg="1"/>
      <p:bldP spid="3" grpId="0" animBg="1"/>
      <p:bldP spid="4" grpId="0" animBg="1"/>
      <p:bldP spid="12" grpId="0" animBg="1"/>
      <p:bldP spid="12" grpId="1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پشتوانه قانونی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fa-IR" b="0" dirty="0"/>
              <a:t>‌ماده ۳۰</a:t>
            </a:r>
            <a:r>
              <a:rPr lang="fa-IR" dirty="0"/>
              <a:t>)</a:t>
            </a:r>
            <a:r>
              <a:rPr lang="fa-IR" b="0" dirty="0"/>
              <a:t> کلیه اعتبارات جاری و عمرانی که در بودجه عمومی دولت به تصویب می‌رسد </a:t>
            </a:r>
            <a:r>
              <a:rPr lang="fa-IR" b="0" dirty="0">
                <a:solidFill>
                  <a:srgbClr val="FF0000"/>
                </a:solidFill>
              </a:rPr>
              <a:t>بر اساس گزارشهای اجرایی بودجه و پیشرفت عملیات</a:t>
            </a:r>
            <a:r>
              <a:rPr lang="fa-IR" b="0" dirty="0"/>
              <a:t> در‌دوره‌های معین شده توسط کمیته‌ای مرکب از نمایندگان وزارت دارایی و سازمان تخصیص داده می‌شود. نحوه تخصیص اعتبارات فوق‌الذکر و دوره‌های‌آن به موجب </a:t>
            </a:r>
            <a:r>
              <a:rPr lang="fa-IR" b="0" dirty="0" smtClean="0"/>
              <a:t>آیین‌نامه‌ای </a:t>
            </a:r>
            <a:r>
              <a:rPr lang="fa-IR" b="0" dirty="0"/>
              <a:t>خواهد بود که بنا به پیشنهاد وزارت دارایی و سازمان به تصویب هیأت وزیران می‌رسد.</a:t>
            </a:r>
          </a:p>
          <a:p>
            <a:pPr algn="just"/>
            <a:r>
              <a:rPr lang="fa-IR" b="0" dirty="0"/>
              <a:t>ماده ۷</a:t>
            </a:r>
            <a:r>
              <a:rPr lang="fa-IR" dirty="0"/>
              <a:t>) </a:t>
            </a:r>
            <a:r>
              <a:rPr lang="fa-IR" b="0" dirty="0"/>
              <a:t>کلیه </a:t>
            </a:r>
            <a:r>
              <a:rPr lang="fa-IR" b="0" dirty="0" smtClean="0"/>
              <a:t>دستگاه‌های </a:t>
            </a:r>
            <a:r>
              <a:rPr lang="fa-IR" b="0" dirty="0"/>
              <a:t>اجرائی مکلفند پس از تصویب بودجه کل کشور </a:t>
            </a:r>
            <a:r>
              <a:rPr lang="fa-IR" b="0" dirty="0">
                <a:solidFill>
                  <a:srgbClr val="FF0000"/>
                </a:solidFill>
              </a:rPr>
              <a:t>درخواست‌ تخصیص اعتبار </a:t>
            </a:r>
            <a:r>
              <a:rPr lang="fa-IR" b="0" dirty="0"/>
              <a:t>خود را با توجیه لازم تهیه و به سازمان برنامه و بودجه ارسال دارند. </a:t>
            </a:r>
            <a:r>
              <a:rPr lang="fa-IR" b="0" dirty="0">
                <a:solidFill>
                  <a:srgbClr val="FF0000"/>
                </a:solidFill>
              </a:rPr>
              <a:t>شکل و نحوه درخواست تخصیص اعتبار توسط سازمان برنامه و بودجه تعیین و اعلام خواهد شد.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1" y="6423360"/>
            <a:ext cx="4986519" cy="365125"/>
          </a:xfrm>
        </p:spPr>
        <p:txBody>
          <a:bodyPr/>
          <a:lstStyle/>
          <a:p>
            <a:r>
              <a: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اصلاح سازوکارهای نهادی بودجه  دانش نیست ، هنر است.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7522B-030E-4FA4-B7EC-FE88879A3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DE68-E545-20C4-46CF-F2FEE4F9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240" y="260637"/>
            <a:ext cx="8229600" cy="886002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مدل دوم:</a:t>
            </a:r>
            <a:r>
              <a:rPr lang="fa-IR" dirty="0"/>
              <a:t> تعیین ذی‌نفع نهایی پس از تسجیل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38919-0576-650E-656C-4406A59B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AA9F288-60CC-6DF7-7DE9-56801250E644}"/>
              </a:ext>
            </a:extLst>
          </p:cNvPr>
          <p:cNvSpPr/>
          <p:nvPr/>
        </p:nvSpPr>
        <p:spPr>
          <a:xfrm>
            <a:off x="632959" y="2672581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تخصیص  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26DAA-32C3-8940-50F1-483980DD0EDC}"/>
              </a:ext>
            </a:extLst>
          </p:cNvPr>
          <p:cNvSpPr/>
          <p:nvPr/>
        </p:nvSpPr>
        <p:spPr>
          <a:xfrm>
            <a:off x="2574314" y="2672581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تشخیص</a:t>
            </a:r>
            <a:r>
              <a:rPr lang="fa-IR" sz="16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، </a:t>
            </a:r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تعهد و تسجیل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45B78E-DDCE-33A2-15CF-A0B639F8C0C0}"/>
              </a:ext>
            </a:extLst>
          </p:cNvPr>
          <p:cNvSpPr/>
          <p:nvPr/>
        </p:nvSpPr>
        <p:spPr>
          <a:xfrm>
            <a:off x="6327166" y="2712966"/>
            <a:ext cx="1463683" cy="886001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درخواست وجه </a:t>
            </a:r>
            <a:endParaRPr lang="en-GB" sz="16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68FA952-3787-DD9F-0414-EAB631728067}"/>
              </a:ext>
            </a:extLst>
          </p:cNvPr>
          <p:cNvSpPr/>
          <p:nvPr/>
        </p:nvSpPr>
        <p:spPr>
          <a:xfrm>
            <a:off x="8212562" y="2233128"/>
            <a:ext cx="1504850" cy="1845676"/>
          </a:xfrm>
          <a:prstGeom prst="roundRect">
            <a:avLst/>
          </a:prstGeom>
          <a:solidFill>
            <a:srgbClr val="FF4B4B">
              <a:alpha val="63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واریز اعتبار به حساب‌های اعتباری دستگاه‌ها نزد بانک مرکزی</a:t>
            </a:r>
            <a:endParaRPr lang="en-GB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E0D58D7-6D7D-6CAC-D77C-5DC2C32E17A7}"/>
              </a:ext>
            </a:extLst>
          </p:cNvPr>
          <p:cNvSpPr/>
          <p:nvPr/>
        </p:nvSpPr>
        <p:spPr>
          <a:xfrm>
            <a:off x="2175585" y="3018645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FE951B3-A4E9-B8E3-58A0-8EFDB3660B46}"/>
              </a:ext>
            </a:extLst>
          </p:cNvPr>
          <p:cNvSpPr/>
          <p:nvPr/>
        </p:nvSpPr>
        <p:spPr>
          <a:xfrm>
            <a:off x="5950656" y="3018645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BBCC5B92-F560-A300-9DCE-9E9AF5EBB5DC}"/>
              </a:ext>
            </a:extLst>
          </p:cNvPr>
          <p:cNvSpPr/>
          <p:nvPr/>
        </p:nvSpPr>
        <p:spPr>
          <a:xfrm>
            <a:off x="7863707" y="3017574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FED399-E0C4-67AA-EC1B-947C970B49AC}"/>
              </a:ext>
            </a:extLst>
          </p:cNvPr>
          <p:cNvSpPr/>
          <p:nvPr/>
        </p:nvSpPr>
        <p:spPr>
          <a:xfrm>
            <a:off x="10155520" y="2333138"/>
            <a:ext cx="1897245" cy="1645655"/>
          </a:xfrm>
          <a:prstGeom prst="roundRect">
            <a:avLst/>
          </a:prstGeom>
          <a:solidFill>
            <a:srgbClr val="FF4B4B">
              <a:alpha val="63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پرداخت از حساب اعتباری دستگاه به حساب ذی‌نفعان نهایی</a:t>
            </a:r>
            <a:endParaRPr lang="en-GB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7FA8C6E-B0BD-6370-BC2E-C0EB868C8AB2}"/>
              </a:ext>
            </a:extLst>
          </p:cNvPr>
          <p:cNvSpPr/>
          <p:nvPr/>
        </p:nvSpPr>
        <p:spPr>
          <a:xfrm>
            <a:off x="9773864" y="2977187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9EDBC918-F4F2-C854-88AB-C540300B42FC}"/>
              </a:ext>
            </a:extLst>
          </p:cNvPr>
          <p:cNvSpPr/>
          <p:nvPr/>
        </p:nvSpPr>
        <p:spPr>
          <a:xfrm>
            <a:off x="4488929" y="2491036"/>
            <a:ext cx="1312097" cy="124909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تولید حواله الکترونیک پرداخت به ذینفع </a:t>
            </a: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نهایی</a:t>
            </a:r>
            <a:endParaRPr lang="en-GB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22E180F5-A780-DA9F-5B94-DDD7630D7D67}"/>
              </a:ext>
            </a:extLst>
          </p:cNvPr>
          <p:cNvSpPr/>
          <p:nvPr/>
        </p:nvSpPr>
        <p:spPr>
          <a:xfrm>
            <a:off x="4413850" y="2269310"/>
            <a:ext cx="1490996" cy="1845676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Up Arrow 27">
            <a:extLst>
              <a:ext uri="{FF2B5EF4-FFF2-40B4-BE49-F238E27FC236}">
                <a16:creationId xmlns:a16="http://schemas.microsoft.com/office/drawing/2014/main" id="{EBD73B81-9158-53E4-25AC-65831CBBDD32}"/>
              </a:ext>
            </a:extLst>
          </p:cNvPr>
          <p:cNvSpPr/>
          <p:nvPr/>
        </p:nvSpPr>
        <p:spPr>
          <a:xfrm>
            <a:off x="10877657" y="4033077"/>
            <a:ext cx="442639" cy="473146"/>
          </a:xfrm>
          <a:prstGeom prst="upArrow">
            <a:avLst>
              <a:gd name="adj1" fmla="val 50000"/>
              <a:gd name="adj2" fmla="val 5263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CEB19325-5860-B3A3-7B1A-19F5540304D0}"/>
              </a:ext>
            </a:extLst>
          </p:cNvPr>
          <p:cNvSpPr/>
          <p:nvPr/>
        </p:nvSpPr>
        <p:spPr>
          <a:xfrm>
            <a:off x="10560677" y="4586265"/>
            <a:ext cx="1076601" cy="8614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>
                <a:solidFill>
                  <a:schemeClr val="tx1"/>
                </a:solidFill>
                <a:cs typeface="B Mitra" panose="00000400000000000000" pitchFamily="2" charset="-78"/>
              </a:rPr>
              <a:t>امضای مقام مجاز</a:t>
            </a:r>
            <a:endParaRPr lang="en-GB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6" name="Right Arrow 15">
            <a:extLst>
              <a:ext uri="{FF2B5EF4-FFF2-40B4-BE49-F238E27FC236}">
                <a16:creationId xmlns:a16="http://schemas.microsoft.com/office/drawing/2014/main" id="{4F80BC44-2D19-5C94-09D2-1C7CBA0BE80C}"/>
              </a:ext>
            </a:extLst>
          </p:cNvPr>
          <p:cNvSpPr/>
          <p:nvPr/>
        </p:nvSpPr>
        <p:spPr>
          <a:xfrm>
            <a:off x="4107273" y="3017574"/>
            <a:ext cx="329453" cy="2767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99CA7A-0536-AECA-0DFA-F1024DD06190}"/>
              </a:ext>
            </a:extLst>
          </p:cNvPr>
          <p:cNvSpPr/>
          <p:nvPr/>
        </p:nvSpPr>
        <p:spPr>
          <a:xfrm>
            <a:off x="480935" y="4078804"/>
            <a:ext cx="57776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/>
            <a:r>
              <a:rPr lang="fa-IR" sz="23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تخصیص </a:t>
            </a:r>
            <a:r>
              <a:rPr lang="fa-IR" sz="2300" b="1" dirty="0">
                <a:solidFill>
                  <a:srgbClr val="FF0000"/>
                </a:solidFill>
                <a:cs typeface="B Mitra" panose="00000400000000000000" pitchFamily="2" charset="-78"/>
              </a:rPr>
              <a:t>بدون تعیین ذی‌نفع </a:t>
            </a:r>
            <a:r>
              <a:rPr lang="fa-IR" sz="2300" b="1" dirty="0">
                <a:solidFill>
                  <a:srgbClr val="002060"/>
                </a:solidFill>
                <a:cs typeface="B Mitra" panose="00000400000000000000" pitchFamily="2" charset="-78"/>
              </a:rPr>
              <a:t>نهایی و </a:t>
            </a:r>
            <a:r>
              <a:rPr lang="fa-IR" sz="2300" b="1" dirty="0">
                <a:solidFill>
                  <a:srgbClr val="FF0000"/>
                </a:solidFill>
                <a:cs typeface="B Mitra" panose="00000400000000000000" pitchFamily="2" charset="-78"/>
              </a:rPr>
              <a:t>تعیین ذی‌نفع نهایی پس از طی مراحل موضوع مواد 17 تا 20 </a:t>
            </a:r>
            <a:r>
              <a:rPr lang="fa-IR" sz="2300" b="1" dirty="0">
                <a:solidFill>
                  <a:srgbClr val="002060"/>
                </a:solidFill>
                <a:cs typeface="B Mitra" panose="00000400000000000000" pitchFamily="2" charset="-78"/>
              </a:rPr>
              <a:t>قانون محاسبات در دستگاه اجرایی </a:t>
            </a:r>
            <a:endParaRPr lang="en-GB" sz="2300" b="1" dirty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03F34-73E1-1F81-ED5E-BBA308A1396B}"/>
              </a:ext>
            </a:extLst>
          </p:cNvPr>
          <p:cNvSpPr txBox="1"/>
          <p:nvPr/>
        </p:nvSpPr>
        <p:spPr>
          <a:xfrm>
            <a:off x="587606" y="5200596"/>
            <a:ext cx="5670997" cy="115416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Low" rtl="1">
              <a:defRPr sz="2700" b="1">
                <a:solidFill>
                  <a:srgbClr val="002060"/>
                </a:solidFill>
                <a:cs typeface="B Mitra" panose="00000400000000000000" pitchFamily="2" charset="-78"/>
              </a:defRPr>
            </a:lvl1pPr>
          </a:lstStyle>
          <a:p>
            <a:r>
              <a:rPr lang="fa-IR" sz="2300" dirty="0">
                <a:solidFill>
                  <a:srgbClr val="FF0000"/>
                </a:solidFill>
              </a:rPr>
              <a:t>حواله در بستر سکوی یکپارچه مدیریت مالی </a:t>
            </a:r>
            <a:r>
              <a:rPr lang="fa-IR" sz="2300" dirty="0"/>
              <a:t>دولت تولید می شود و </a:t>
            </a:r>
            <a:r>
              <a:rPr lang="fa-IR" sz="2300" dirty="0" smtClean="0"/>
              <a:t>جهت </a:t>
            </a:r>
            <a:r>
              <a:rPr lang="fa-IR" sz="2300" dirty="0">
                <a:solidFill>
                  <a:srgbClr val="FF0000"/>
                </a:solidFill>
              </a:rPr>
              <a:t>تضمین نقدشوندگی </a:t>
            </a:r>
            <a:r>
              <a:rPr lang="fa-IR" sz="2300" dirty="0"/>
              <a:t>به خزانه‌داری ارسال می شود. </a:t>
            </a:r>
          </a:p>
        </p:txBody>
      </p:sp>
    </p:spTree>
    <p:extLst>
      <p:ext uri="{BB962C8B-B14F-4D97-AF65-F5344CB8AC3E}">
        <p14:creationId xmlns:p14="http://schemas.microsoft.com/office/powerpoint/2010/main" val="407907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3" grpId="0" animBg="1"/>
      <p:bldP spid="14" grpId="0" animBg="1"/>
      <p:bldP spid="3" grpId="0" animBg="1"/>
      <p:bldP spid="12" grpId="0" animBg="1"/>
      <p:bldP spid="12" grpId="1" animBg="1"/>
      <p:bldP spid="19" grpId="0" animBg="1"/>
      <p:bldP spid="20" grpId="0" animBg="1"/>
      <p:bldP spid="6" grpId="0" animBg="1"/>
      <p:bldP spid="11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پشتوانه قانونی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41" y="1290044"/>
            <a:ext cx="11417091" cy="487893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fa-IR" dirty="0"/>
              <a:t>‌</a:t>
            </a:r>
            <a:r>
              <a:rPr lang="fa-IR" sz="4300" dirty="0"/>
              <a:t>ماده ۲۱) </a:t>
            </a:r>
            <a:r>
              <a:rPr lang="fa-IR" sz="4300" dirty="0">
                <a:solidFill>
                  <a:srgbClr val="FF0000"/>
                </a:solidFill>
              </a:rPr>
              <a:t>حواله اجازه‌ای </a:t>
            </a:r>
            <a:r>
              <a:rPr lang="fa-IR" sz="4300" dirty="0"/>
              <a:t>است که کتباً وسیله مقامات مجاز وزارتخانه یا مؤسسه دولتی و یا شرکت دولتی و یا دستگاه اجرایی محلی و یا  نهادهای‌عمومی غیر دولتی و یا سایر دستگاه‌های اجرایی برای </a:t>
            </a:r>
            <a:r>
              <a:rPr lang="fa-IR" sz="4300" dirty="0">
                <a:solidFill>
                  <a:srgbClr val="FF0000"/>
                </a:solidFill>
              </a:rPr>
              <a:t>تأدیه تعهدات و بدهی‌های قابل پرداخت</a:t>
            </a:r>
            <a:r>
              <a:rPr lang="fa-IR" sz="4300" dirty="0"/>
              <a:t> از محل </a:t>
            </a:r>
            <a:r>
              <a:rPr lang="fa-IR" sz="4300" dirty="0">
                <a:solidFill>
                  <a:srgbClr val="FF0000"/>
                </a:solidFill>
              </a:rPr>
              <a:t>اعتبارات مربوط به عهده ذی‌حساب </a:t>
            </a:r>
            <a:r>
              <a:rPr lang="fa-IR" sz="4300" dirty="0"/>
              <a:t>در وجه‌ذی‌نفع صادر می‌شود.</a:t>
            </a:r>
          </a:p>
          <a:p>
            <a:pPr algn="just">
              <a:lnSpc>
                <a:spcPct val="120000"/>
              </a:lnSpc>
            </a:pPr>
            <a:r>
              <a:rPr lang="fa-IR" sz="4300" dirty="0" smtClean="0"/>
              <a:t>‌</a:t>
            </a:r>
            <a:endParaRPr lang="fa-IR" sz="4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1" y="6423360"/>
            <a:ext cx="4986519" cy="365125"/>
          </a:xfrm>
        </p:spPr>
        <p:txBody>
          <a:bodyPr/>
          <a:lstStyle/>
          <a:p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اصلاح سازوکارهای نهادی بودجه  دانش نیست ، هنر است.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326E-2781-4BFC-996A-5F6776B808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6993</TotalTime>
  <Words>2043</Words>
  <Application>Microsoft Office PowerPoint</Application>
  <PresentationFormat>Widescreen</PresentationFormat>
  <Paragraphs>241</Paragraphs>
  <Slides>34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B Mitra</vt:lpstr>
      <vt:lpstr>B Nazanin</vt:lpstr>
      <vt:lpstr>B Titr</vt:lpstr>
      <vt:lpstr>B Yagut</vt:lpstr>
      <vt:lpstr>Calibri</vt:lpstr>
      <vt:lpstr>Calibri Light</vt:lpstr>
      <vt:lpstr>Courier New</vt:lpstr>
      <vt:lpstr>IranNastaliq</vt:lpstr>
      <vt:lpstr>Shabnam</vt:lpstr>
      <vt:lpstr>Tahoma</vt:lpstr>
      <vt:lpstr>Times New Roman</vt:lpstr>
      <vt:lpstr>XB Niloofar</vt:lpstr>
      <vt:lpstr>Office Theme</vt:lpstr>
      <vt:lpstr>تخصیص اعتبار الکترونیک و پرداخت به ذی‌نفع نهایی از بستر سکوی یکپارچه مدیریت مالی دولت (سامانه مدیریت حساب برنامه)</vt:lpstr>
      <vt:lpstr>بند (ب) ماده (13) برنامه هفتم</vt:lpstr>
      <vt:lpstr>بند (پ) تبصره (5) قانون بودجه 1404</vt:lpstr>
      <vt:lpstr>آئین نامه بند (ب) ماده (13) قانون برنامه هفتم</vt:lpstr>
      <vt:lpstr>وضع موجود نظام اجرای بودجه</vt:lpstr>
      <vt:lpstr>مدل اول: ارائه درخواست تخصیص با ذی‌نفع نهایی</vt:lpstr>
      <vt:lpstr>پشتوانه قانونی</vt:lpstr>
      <vt:lpstr>مدل دوم: تعیین ذی‌نفع نهایی پس از تسجیل</vt:lpstr>
      <vt:lpstr>پشتوانه قانونی</vt:lpstr>
      <vt:lpstr>ماده 9 آئین نامه بند (ب) ماده (13)</vt:lpstr>
      <vt:lpstr>سازوکار تخصیص اعتبار الکترونیک و تعامل آن با حساب واحد خزانه </vt:lpstr>
      <vt:lpstr>طبقه‌بندی پرداخت‌های دولت</vt:lpstr>
      <vt:lpstr>ذینفع نهایی و گیرنده وجه در ردیف تامین سرانه دانش آموزی</vt:lpstr>
      <vt:lpstr>ذینفع نهایی و گیرنده وجه یارانه دارو</vt:lpstr>
      <vt:lpstr>احراز هویت گیرنده وجه یا ذینفع نهایی</vt:lpstr>
      <vt:lpstr>تصویری از پنل دستگاه اجرایی</vt:lpstr>
      <vt:lpstr>تعریف و مدیریت حسابهای بانکی</vt:lpstr>
      <vt:lpstr>تصویری از پنل درخواست صدور حواله پرداخت به ذی نفعان نهایی</vt:lpstr>
      <vt:lpstr>انتقال اعتبار ماده 75 قانون محاسبات عمومی</vt:lpstr>
      <vt:lpstr>تمرکز زدایی در کنار شفافیت مالی </vt:lpstr>
      <vt:lpstr>واحد مجری </vt:lpstr>
      <vt:lpstr>نمونه تکراری صدور 2 شناسه یکتا برای یک مدرسه</vt:lpstr>
      <vt:lpstr>حساب واحد با شناسه یکتای متفاوت (ردیف سه)</vt:lpstr>
      <vt:lpstr>پرداخت مستقیم اعتبارات تملک دارایی سرمایه‌ای به ذی‌نفعان نهایی</vt:lpstr>
      <vt:lpstr>نتایج</vt:lpstr>
      <vt:lpstr>اقدامات پیش رو در استقرار سامانه مدیریت حساب برنامه</vt:lpstr>
      <vt:lpstr>زمان‌بندی اجرایی استقرار سکوی یکپارچه مدیریت مالی دولت </vt:lpstr>
      <vt:lpstr>راه‌های ارتباطی</vt:lpstr>
      <vt:lpstr>پرداخت اعتبارات مبتنی بر عملکرد به ذ‌ینفع نهایی</vt:lpstr>
      <vt:lpstr>باتشکر و قدردانی از توجه شما.</vt:lpstr>
      <vt:lpstr>PowerPoint Presentation</vt:lpstr>
      <vt:lpstr>اهم اقدامات پیش رو</vt:lpstr>
      <vt:lpstr>پشتوانه قانونی</vt:lpstr>
      <vt:lpstr>محصولات جانبی سامانه محب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مجتبی عربی</dc:creator>
  <cp:lastModifiedBy>Niloufar</cp:lastModifiedBy>
  <cp:revision>331</cp:revision>
  <cp:lastPrinted>2025-04-16T08:26:32Z</cp:lastPrinted>
  <dcterms:created xsi:type="dcterms:W3CDTF">2025-04-14T12:20:38Z</dcterms:created>
  <dcterms:modified xsi:type="dcterms:W3CDTF">2025-12-02T05:54:10Z</dcterms:modified>
</cp:coreProperties>
</file>