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849" r:id="rId3"/>
    <p:sldId id="850" r:id="rId4"/>
    <p:sldId id="844" r:id="rId5"/>
    <p:sldId id="851" r:id="rId6"/>
    <p:sldId id="259" r:id="rId7"/>
    <p:sldId id="267" r:id="rId8"/>
    <p:sldId id="264" r:id="rId9"/>
    <p:sldId id="270" r:id="rId10"/>
    <p:sldId id="425" r:id="rId11"/>
    <p:sldId id="263" r:id="rId12"/>
    <p:sldId id="2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2E83"/>
    <a:srgbClr val="2A2A9B"/>
    <a:srgbClr val="17240F"/>
    <a:srgbClr val="3DAAE1"/>
    <a:srgbClr val="F28A44"/>
    <a:srgbClr val="DDD7D1"/>
    <a:srgbClr val="EDE6E0"/>
    <a:srgbClr val="141B24"/>
    <a:srgbClr val="FFFAF0"/>
    <a:srgbClr val="F9FB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69"/>
    <p:restoredTop sz="94647"/>
  </p:normalViewPr>
  <p:slideViewPr>
    <p:cSldViewPr snapToGrid="0" snapToObjects="1">
      <p:cViewPr varScale="1">
        <p:scale>
          <a:sx n="70" d="100"/>
          <a:sy n="70" d="100"/>
        </p:scale>
        <p:origin x="352" y="5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277548-A35E-504F-AAD8-701C248D91A6}"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95B410-2B21-B04B-94C4-B240B98E4240}" type="slidenum">
              <a:rPr lang="en-US" smtClean="0"/>
              <a:t>‹#›</a:t>
            </a:fld>
            <a:endParaRPr lang="en-US"/>
          </a:p>
        </p:txBody>
      </p:sp>
    </p:spTree>
    <p:extLst>
      <p:ext uri="{BB962C8B-B14F-4D97-AF65-F5344CB8AC3E}">
        <p14:creationId xmlns:p14="http://schemas.microsoft.com/office/powerpoint/2010/main" val="1165248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1144588"/>
            <a:ext cx="5480050" cy="30829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our understanding of evidence-backed policies and actions, ESCAP is working to establish a regional cooperation mechanism. This mechanism will put into practice a platform of stakeholders for regular dialogue and collective action for adaptation and mitigation responses to sand and dust storms.</a:t>
            </a:r>
          </a:p>
          <a:p>
            <a:endParaRPr lang="en-US" dirty="0"/>
          </a:p>
        </p:txBody>
      </p:sp>
      <p:sp>
        <p:nvSpPr>
          <p:cNvPr id="4" name="Slide Number Placeholder 3"/>
          <p:cNvSpPr>
            <a:spLocks noGrp="1"/>
          </p:cNvSpPr>
          <p:nvPr>
            <p:ph type="sldNum" sz="quarter" idx="10"/>
          </p:nvPr>
        </p:nvSpPr>
        <p:spPr/>
        <p:txBody>
          <a:bodyPr/>
          <a:lstStyle/>
          <a:p>
            <a:fld id="{97BD959A-CC2F-4CF4-A764-567107DD1894}" type="slidenum">
              <a:rPr lang="en-US" smtClean="0"/>
              <a:t>11</a:t>
            </a:fld>
            <a:endParaRPr lang="en-US"/>
          </a:p>
        </p:txBody>
      </p:sp>
    </p:spTree>
    <p:extLst>
      <p:ext uri="{BB962C8B-B14F-4D97-AF65-F5344CB8AC3E}">
        <p14:creationId xmlns:p14="http://schemas.microsoft.com/office/powerpoint/2010/main" val="2407681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0317596-CABC-D54D-9CB7-36BD4C04AE6C}"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FC0401-546D-CE4E-B7AA-E02E863FE58E}" type="slidenum">
              <a:rPr lang="en-US" smtClean="0"/>
              <a:t>‹#›</a:t>
            </a:fld>
            <a:endParaRPr lang="en-US"/>
          </a:p>
        </p:txBody>
      </p:sp>
    </p:spTree>
    <p:extLst>
      <p:ext uri="{BB962C8B-B14F-4D97-AF65-F5344CB8AC3E}">
        <p14:creationId xmlns:p14="http://schemas.microsoft.com/office/powerpoint/2010/main" val="1152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317596-CABC-D54D-9CB7-36BD4C04AE6C}"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FC0401-546D-CE4E-B7AA-E02E863FE58E}" type="slidenum">
              <a:rPr lang="en-US" smtClean="0"/>
              <a:t>‹#›</a:t>
            </a:fld>
            <a:endParaRPr lang="en-US"/>
          </a:p>
        </p:txBody>
      </p:sp>
    </p:spTree>
    <p:extLst>
      <p:ext uri="{BB962C8B-B14F-4D97-AF65-F5344CB8AC3E}">
        <p14:creationId xmlns:p14="http://schemas.microsoft.com/office/powerpoint/2010/main" val="46400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317596-CABC-D54D-9CB7-36BD4C04AE6C}"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FC0401-546D-CE4E-B7AA-E02E863FE58E}" type="slidenum">
              <a:rPr lang="en-US" smtClean="0"/>
              <a:t>‹#›</a:t>
            </a:fld>
            <a:endParaRPr lang="en-US"/>
          </a:p>
        </p:txBody>
      </p:sp>
    </p:spTree>
    <p:extLst>
      <p:ext uri="{BB962C8B-B14F-4D97-AF65-F5344CB8AC3E}">
        <p14:creationId xmlns:p14="http://schemas.microsoft.com/office/powerpoint/2010/main" val="324101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317596-CABC-D54D-9CB7-36BD4C04AE6C}"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FC0401-546D-CE4E-B7AA-E02E863FE58E}" type="slidenum">
              <a:rPr lang="en-US" smtClean="0"/>
              <a:t>‹#›</a:t>
            </a:fld>
            <a:endParaRPr lang="en-US"/>
          </a:p>
        </p:txBody>
      </p:sp>
    </p:spTree>
    <p:extLst>
      <p:ext uri="{BB962C8B-B14F-4D97-AF65-F5344CB8AC3E}">
        <p14:creationId xmlns:p14="http://schemas.microsoft.com/office/powerpoint/2010/main" val="1162894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317596-CABC-D54D-9CB7-36BD4C04AE6C}"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FC0401-546D-CE4E-B7AA-E02E863FE58E}" type="slidenum">
              <a:rPr lang="en-US" smtClean="0"/>
              <a:t>‹#›</a:t>
            </a:fld>
            <a:endParaRPr lang="en-US"/>
          </a:p>
        </p:txBody>
      </p:sp>
    </p:spTree>
    <p:extLst>
      <p:ext uri="{BB962C8B-B14F-4D97-AF65-F5344CB8AC3E}">
        <p14:creationId xmlns:p14="http://schemas.microsoft.com/office/powerpoint/2010/main" val="518131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317596-CABC-D54D-9CB7-36BD4C04AE6C}"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FC0401-546D-CE4E-B7AA-E02E863FE58E}" type="slidenum">
              <a:rPr lang="en-US" smtClean="0"/>
              <a:t>‹#›</a:t>
            </a:fld>
            <a:endParaRPr lang="en-US"/>
          </a:p>
        </p:txBody>
      </p:sp>
    </p:spTree>
    <p:extLst>
      <p:ext uri="{BB962C8B-B14F-4D97-AF65-F5344CB8AC3E}">
        <p14:creationId xmlns:p14="http://schemas.microsoft.com/office/powerpoint/2010/main" val="186772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317596-CABC-D54D-9CB7-36BD4C04AE6C}"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FC0401-546D-CE4E-B7AA-E02E863FE58E}" type="slidenum">
              <a:rPr lang="en-US" smtClean="0"/>
              <a:t>‹#›</a:t>
            </a:fld>
            <a:endParaRPr lang="en-US"/>
          </a:p>
        </p:txBody>
      </p:sp>
    </p:spTree>
    <p:extLst>
      <p:ext uri="{BB962C8B-B14F-4D97-AF65-F5344CB8AC3E}">
        <p14:creationId xmlns:p14="http://schemas.microsoft.com/office/powerpoint/2010/main" val="1606740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0317596-CABC-D54D-9CB7-36BD4C04AE6C}"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FC0401-546D-CE4E-B7AA-E02E863FE58E}" type="slidenum">
              <a:rPr lang="en-US" smtClean="0"/>
              <a:t>‹#›</a:t>
            </a:fld>
            <a:endParaRPr lang="en-US"/>
          </a:p>
        </p:txBody>
      </p:sp>
    </p:spTree>
    <p:extLst>
      <p:ext uri="{BB962C8B-B14F-4D97-AF65-F5344CB8AC3E}">
        <p14:creationId xmlns:p14="http://schemas.microsoft.com/office/powerpoint/2010/main" val="2025281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0317596-CABC-D54D-9CB7-36BD4C04AE6C}"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FC0401-546D-CE4E-B7AA-E02E863FE58E}" type="slidenum">
              <a:rPr lang="en-US" smtClean="0"/>
              <a:t>‹#›</a:t>
            </a:fld>
            <a:endParaRPr lang="en-US"/>
          </a:p>
        </p:txBody>
      </p:sp>
    </p:spTree>
    <p:extLst>
      <p:ext uri="{BB962C8B-B14F-4D97-AF65-F5344CB8AC3E}">
        <p14:creationId xmlns:p14="http://schemas.microsoft.com/office/powerpoint/2010/main" val="1293794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317596-CABC-D54D-9CB7-36BD4C04AE6C}"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FC0401-546D-CE4E-B7AA-E02E863FE58E}" type="slidenum">
              <a:rPr lang="en-US" smtClean="0"/>
              <a:t>‹#›</a:t>
            </a:fld>
            <a:endParaRPr lang="en-US"/>
          </a:p>
        </p:txBody>
      </p:sp>
    </p:spTree>
    <p:extLst>
      <p:ext uri="{BB962C8B-B14F-4D97-AF65-F5344CB8AC3E}">
        <p14:creationId xmlns:p14="http://schemas.microsoft.com/office/powerpoint/2010/main" val="1526823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317596-CABC-D54D-9CB7-36BD4C04AE6C}"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FC0401-546D-CE4E-B7AA-E02E863FE58E}" type="slidenum">
              <a:rPr lang="en-US" smtClean="0"/>
              <a:t>‹#›</a:t>
            </a:fld>
            <a:endParaRPr lang="en-US"/>
          </a:p>
        </p:txBody>
      </p:sp>
    </p:spTree>
    <p:extLst>
      <p:ext uri="{BB962C8B-B14F-4D97-AF65-F5344CB8AC3E}">
        <p14:creationId xmlns:p14="http://schemas.microsoft.com/office/powerpoint/2010/main" val="104502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317596-CABC-D54D-9CB7-36BD4C04AE6C}" type="datetimeFigureOut">
              <a:rPr lang="en-US" smtClean="0"/>
              <a:t>9/21/2026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FC0401-546D-CE4E-B7AA-E02E863FE58E}" type="slidenum">
              <a:rPr lang="en-US" smtClean="0"/>
              <a:t>‹#›</a:t>
            </a:fld>
            <a:endParaRPr lang="en-US"/>
          </a:p>
        </p:txBody>
      </p:sp>
    </p:spTree>
    <p:extLst>
      <p:ext uri="{BB962C8B-B14F-4D97-AF65-F5344CB8AC3E}">
        <p14:creationId xmlns:p14="http://schemas.microsoft.com/office/powerpoint/2010/main" val="368754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sv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9395A6A-54C3-4BFC-B604-443999C7E938}"/>
              </a:ext>
            </a:extLst>
          </p:cNvPr>
          <p:cNvSpPr txBox="1"/>
          <p:nvPr/>
        </p:nvSpPr>
        <p:spPr>
          <a:xfrm>
            <a:off x="2153382" y="4096484"/>
            <a:ext cx="7577797" cy="677108"/>
          </a:xfrm>
          <a:prstGeom prst="rect">
            <a:avLst/>
          </a:prstGeom>
          <a:noFill/>
        </p:spPr>
        <p:txBody>
          <a:bodyPr wrap="square">
            <a:spAutoFit/>
          </a:bodyPr>
          <a:lstStyle/>
          <a:p>
            <a:pPr algn="ctr"/>
            <a:endParaRPr lang="en-US" sz="2000" b="1" dirty="0">
              <a:solidFill>
                <a:srgbClr val="2B2E83"/>
              </a:solidFill>
            </a:endParaRPr>
          </a:p>
          <a:p>
            <a:pPr algn="ctr"/>
            <a:endParaRPr lang="en-US" sz="1800" b="1" dirty="0"/>
          </a:p>
        </p:txBody>
      </p:sp>
      <p:sp>
        <p:nvSpPr>
          <p:cNvPr id="12" name="TextBox 11">
            <a:extLst>
              <a:ext uri="{FF2B5EF4-FFF2-40B4-BE49-F238E27FC236}">
                <a16:creationId xmlns:a16="http://schemas.microsoft.com/office/drawing/2014/main" id="{3544506F-3403-4B12-8A13-5BC6FCA892D6}"/>
              </a:ext>
            </a:extLst>
          </p:cNvPr>
          <p:cNvSpPr txBox="1"/>
          <p:nvPr/>
        </p:nvSpPr>
        <p:spPr>
          <a:xfrm>
            <a:off x="694943" y="1166842"/>
            <a:ext cx="10824611" cy="4524315"/>
          </a:xfrm>
          <a:prstGeom prst="rect">
            <a:avLst/>
          </a:prstGeom>
          <a:noFill/>
        </p:spPr>
        <p:txBody>
          <a:bodyPr wrap="square" rtlCol="0">
            <a:spAutoFit/>
          </a:bodyPr>
          <a:lstStyle/>
          <a:p>
            <a:pPr algn="ctr"/>
            <a:r>
              <a:rPr lang="fa-IR" sz="3200" b="1" dirty="0">
                <a:solidFill>
                  <a:srgbClr val="2B2E83"/>
                </a:solidFill>
              </a:rPr>
              <a:t>نشست "ایران مانا با بازسازی بهتر از قبل"</a:t>
            </a:r>
          </a:p>
          <a:p>
            <a:pPr algn="ctr"/>
            <a:endParaRPr lang="fa-IR" sz="2400" b="1" dirty="0">
              <a:solidFill>
                <a:srgbClr val="2B2E83"/>
              </a:solidFill>
            </a:endParaRPr>
          </a:p>
          <a:p>
            <a:pPr algn="ctr"/>
            <a:r>
              <a:rPr lang="fa-IR" sz="2400" b="1" dirty="0">
                <a:solidFill>
                  <a:srgbClr val="2B2E83"/>
                </a:solidFill>
              </a:rPr>
              <a:t>مرکزپژوهش های توسعه و آینده نگری</a:t>
            </a:r>
          </a:p>
          <a:p>
            <a:pPr algn="ctr"/>
            <a:r>
              <a:rPr lang="fa-IR" sz="2400" b="1" dirty="0">
                <a:solidFill>
                  <a:srgbClr val="2B2E83"/>
                </a:solidFill>
              </a:rPr>
              <a:t>31 شهریور 1405</a:t>
            </a:r>
          </a:p>
          <a:p>
            <a:pPr algn="ctr"/>
            <a:endParaRPr lang="fa-IR" sz="3200" b="1" dirty="0">
              <a:solidFill>
                <a:srgbClr val="2B2E83"/>
              </a:solidFill>
            </a:endParaRPr>
          </a:p>
          <a:p>
            <a:pPr algn="ctr"/>
            <a:endParaRPr lang="fa-IR" sz="2400" b="1" dirty="0">
              <a:solidFill>
                <a:srgbClr val="2B2E83"/>
              </a:solidFill>
            </a:endParaRPr>
          </a:p>
          <a:p>
            <a:pPr algn="ctr"/>
            <a:endParaRPr lang="fa-IR" sz="2800" b="1" dirty="0">
              <a:solidFill>
                <a:srgbClr val="2B2E83"/>
              </a:solidFill>
            </a:endParaRPr>
          </a:p>
          <a:p>
            <a:pPr algn="ctr"/>
            <a:r>
              <a:rPr lang="fa-IR" sz="2800" b="1" dirty="0">
                <a:solidFill>
                  <a:srgbClr val="2B2E83"/>
                </a:solidFill>
              </a:rPr>
              <a:t>نگاهی به چارچوب های علمی و بین المللی دربازسازی پس از بحران ها و حوادث</a:t>
            </a:r>
          </a:p>
          <a:p>
            <a:pPr algn="ctr"/>
            <a:endParaRPr lang="fa-IR" sz="2400" b="1" dirty="0">
              <a:solidFill>
                <a:srgbClr val="2B2E83"/>
              </a:solidFill>
            </a:endParaRPr>
          </a:p>
          <a:p>
            <a:pPr algn="ctr"/>
            <a:r>
              <a:rPr lang="fa-IR" sz="2400" b="1" dirty="0">
                <a:solidFill>
                  <a:srgbClr val="2B2E83"/>
                </a:solidFill>
              </a:rPr>
              <a:t>دکتر مصطفی محقق</a:t>
            </a:r>
          </a:p>
          <a:p>
            <a:pPr algn="ctr"/>
            <a:r>
              <a:rPr lang="fa-IR" sz="2400" b="1" dirty="0">
                <a:solidFill>
                  <a:srgbClr val="2B2E83"/>
                </a:solidFill>
              </a:rPr>
              <a:t>هماهنگ کننده ارشد مرکز سازمان ملل متحد برای توسعه مدیریت اطلاعات بلایا در آسیا واقیانوسیه (اپدیم)</a:t>
            </a:r>
          </a:p>
        </p:txBody>
      </p:sp>
      <p:pic>
        <p:nvPicPr>
          <p:cNvPr id="2" name="Picture 1" descr="AAAPDIM 3.png">
            <a:extLst>
              <a:ext uri="{FF2B5EF4-FFF2-40B4-BE49-F238E27FC236}">
                <a16:creationId xmlns:a16="http://schemas.microsoft.com/office/drawing/2014/main" id="{69B980DE-BACF-D68F-DE97-E7D552EA32F9}"/>
              </a:ext>
            </a:extLst>
          </p:cNvPr>
          <p:cNvPicPr>
            <a:picLocks noChangeAspect="1"/>
          </p:cNvPicPr>
          <p:nvPr/>
        </p:nvPicPr>
        <p:blipFill>
          <a:blip r:embed="rId2"/>
          <a:stretch>
            <a:fillRect/>
          </a:stretch>
        </p:blipFill>
        <p:spPr>
          <a:xfrm>
            <a:off x="106645" y="115823"/>
            <a:ext cx="1932467" cy="697980"/>
          </a:xfrm>
          <a:prstGeom prst="rect">
            <a:avLst/>
          </a:prstGeom>
        </p:spPr>
      </p:pic>
    </p:spTree>
    <p:extLst>
      <p:ext uri="{BB962C8B-B14F-4D97-AF65-F5344CB8AC3E}">
        <p14:creationId xmlns:p14="http://schemas.microsoft.com/office/powerpoint/2010/main" val="509753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49FDB-B7CD-4E5D-3547-B84A30FF84C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82E29F0-0901-B9C9-B4AB-8CA51DB49C81}"/>
              </a:ext>
            </a:extLst>
          </p:cNvPr>
          <p:cNvSpPr txBox="1"/>
          <p:nvPr/>
        </p:nvSpPr>
        <p:spPr>
          <a:xfrm>
            <a:off x="448221" y="521099"/>
            <a:ext cx="184731" cy="477054"/>
          </a:xfrm>
          <a:prstGeom prst="rect">
            <a:avLst/>
          </a:prstGeom>
          <a:noFill/>
        </p:spPr>
        <p:txBody>
          <a:bodyPr wrap="none" rtlCol="0">
            <a:spAutoFit/>
          </a:bodyPr>
          <a:lstStyle/>
          <a:p>
            <a:endParaRPr lang="en-US" sz="2500" b="1" dirty="0">
              <a:solidFill>
                <a:srgbClr val="2B2E83"/>
              </a:solidFill>
            </a:endParaRPr>
          </a:p>
        </p:txBody>
      </p:sp>
      <p:sp>
        <p:nvSpPr>
          <p:cNvPr id="24" name="TextBox 23">
            <a:extLst>
              <a:ext uri="{FF2B5EF4-FFF2-40B4-BE49-F238E27FC236}">
                <a16:creationId xmlns:a16="http://schemas.microsoft.com/office/drawing/2014/main" id="{5FC40312-42B5-89DC-7502-A12FB95B1F01}"/>
              </a:ext>
            </a:extLst>
          </p:cNvPr>
          <p:cNvSpPr txBox="1"/>
          <p:nvPr/>
        </p:nvSpPr>
        <p:spPr>
          <a:xfrm>
            <a:off x="141402" y="192698"/>
            <a:ext cx="11376989" cy="4951805"/>
          </a:xfrm>
          <a:prstGeom prst="rect">
            <a:avLst/>
          </a:prstGeom>
          <a:noFill/>
        </p:spPr>
        <p:txBody>
          <a:bodyPr wrap="square">
            <a:spAutoFit/>
          </a:bodyPr>
          <a:lstStyle/>
          <a:p>
            <a:pPr marR="0" lvl="0" algn="r" rtl="0">
              <a:lnSpc>
                <a:spcPct val="115000"/>
              </a:lnSpc>
              <a:spcBef>
                <a:spcPts val="0"/>
              </a:spcBef>
              <a:spcAft>
                <a:spcPts val="0"/>
              </a:spcAft>
            </a:pPr>
            <a:endParaRPr lang="fa-IR" kern="100" dirty="0">
              <a:solidFill>
                <a:srgbClr val="0070C0"/>
              </a:solidFill>
              <a:latin typeface="Aptos" panose="020B0004020202020204" pitchFamily="34" charset="0"/>
              <a:ea typeface="DengXian" panose="02010600030101010101" pitchFamily="2" charset="-122"/>
              <a:cs typeface="Arial" panose="020B0604020202020204" pitchFamily="34" charset="0"/>
            </a:endParaRPr>
          </a:p>
          <a:p>
            <a:pPr marR="0" lvl="0" algn="r" rtl="0">
              <a:lnSpc>
                <a:spcPct val="115000"/>
              </a:lnSpc>
              <a:spcBef>
                <a:spcPts val="0"/>
              </a:spcBef>
              <a:spcAft>
                <a:spcPts val="0"/>
              </a:spcAft>
            </a:pPr>
            <a:r>
              <a:rPr lang="fa-IR" sz="2800" b="1" kern="100" dirty="0">
                <a:solidFill>
                  <a:srgbClr val="0070C0"/>
                </a:solidFill>
                <a:latin typeface="Aptos" panose="020B0004020202020204" pitchFamily="34" charset="0"/>
                <a:ea typeface="DengXian" panose="02010600030101010101" pitchFamily="2" charset="-122"/>
                <a:cs typeface="Arial" panose="020B0604020202020204" pitchFamily="34" charset="0"/>
              </a:rPr>
              <a:t>چارچوب ها و رویه های بین المللی برای موضوع بازسازی بهتر از قبل پس از بحران ها و حوادث</a:t>
            </a:r>
          </a:p>
          <a:p>
            <a:pPr marR="0" lvl="0" algn="r" rtl="0">
              <a:lnSpc>
                <a:spcPct val="115000"/>
              </a:lnSpc>
              <a:spcBef>
                <a:spcPts val="0"/>
              </a:spcBef>
              <a:spcAft>
                <a:spcPts val="0"/>
              </a:spcAft>
            </a:pPr>
            <a:r>
              <a:rPr lang="fa-IR" sz="2800" kern="100" dirty="0">
                <a:solidFill>
                  <a:srgbClr val="0070C0"/>
                </a:solidFill>
                <a:latin typeface="Aptos" panose="020B0004020202020204" pitchFamily="34" charset="0"/>
                <a:ea typeface="DengXian" panose="02010600030101010101" pitchFamily="2" charset="-122"/>
                <a:cs typeface="Arial" panose="020B0604020202020204" pitchFamily="34" charset="0"/>
              </a:rPr>
              <a:t> 1. چارچوب سندای برای کاهش خطر</a:t>
            </a:r>
          </a:p>
          <a:p>
            <a:pPr marR="0" lvl="0" algn="r" rtl="0">
              <a:lnSpc>
                <a:spcPct val="115000"/>
              </a:lnSpc>
              <a:spcBef>
                <a:spcPts val="0"/>
              </a:spcBef>
              <a:spcAft>
                <a:spcPts val="0"/>
              </a:spcAft>
            </a:pPr>
            <a:r>
              <a:rPr lang="fa-IR" sz="2800" kern="100" dirty="0">
                <a:solidFill>
                  <a:srgbClr val="0070C0"/>
                </a:solidFill>
                <a:latin typeface="Aptos" panose="020B0004020202020204" pitchFamily="34" charset="0"/>
                <a:ea typeface="DengXian" panose="02010600030101010101" pitchFamily="2" charset="-122"/>
                <a:cs typeface="Arial" panose="020B0604020202020204" pitchFamily="34" charset="0"/>
              </a:rPr>
              <a:t> حوادث و سوانح (2015-2030)</a:t>
            </a:r>
            <a:endParaRPr lang="en-US" sz="2800" kern="100" dirty="0">
              <a:solidFill>
                <a:srgbClr val="0070C0"/>
              </a:solidFill>
              <a:latin typeface="Aptos" panose="020B0004020202020204" pitchFamily="34" charset="0"/>
              <a:ea typeface="DengXian" panose="02010600030101010101" pitchFamily="2" charset="-122"/>
              <a:cs typeface="Arial" panose="020B0604020202020204" pitchFamily="34" charset="0"/>
            </a:endParaRPr>
          </a:p>
          <a:p>
            <a:pPr marR="0" lvl="0" algn="just" rtl="0">
              <a:lnSpc>
                <a:spcPct val="115000"/>
              </a:lnSpc>
              <a:spcBef>
                <a:spcPts val="0"/>
              </a:spcBef>
              <a:spcAft>
                <a:spcPts val="0"/>
              </a:spcAft>
            </a:pPr>
            <a:endParaRPr lang="en-US" sz="2000" kern="100" dirty="0">
              <a:solidFill>
                <a:srgbClr val="0070C0"/>
              </a:solidFill>
              <a:latin typeface="Aptos" panose="020B0004020202020204" pitchFamily="34" charset="0"/>
              <a:ea typeface="DengXian" panose="02010600030101010101" pitchFamily="2" charset="-122"/>
              <a:cs typeface="Arial" panose="020B0604020202020204" pitchFamily="34" charset="0"/>
            </a:endParaRPr>
          </a:p>
          <a:p>
            <a:pPr marR="0" lvl="0" algn="just" rtl="0">
              <a:lnSpc>
                <a:spcPct val="115000"/>
              </a:lnSpc>
              <a:spcBef>
                <a:spcPts val="0"/>
              </a:spcBef>
              <a:spcAft>
                <a:spcPts val="0"/>
              </a:spcAft>
            </a:pPr>
            <a:endParaRPr lang="en-US" sz="2000" b="1" u="sng" kern="100" dirty="0">
              <a:solidFill>
                <a:srgbClr val="0070C0"/>
              </a:solidFill>
              <a:latin typeface="Aptos" panose="020B0004020202020204" pitchFamily="34" charset="0"/>
              <a:ea typeface="DengXian" panose="02010600030101010101" pitchFamily="2" charset="-122"/>
              <a:cs typeface="Arial" panose="020B0604020202020204" pitchFamily="34" charset="0"/>
            </a:endParaRPr>
          </a:p>
          <a:p>
            <a:pPr marR="0" lvl="0" algn="just" rtl="0">
              <a:lnSpc>
                <a:spcPct val="115000"/>
              </a:lnSpc>
              <a:spcBef>
                <a:spcPts val="0"/>
              </a:spcBef>
              <a:spcAft>
                <a:spcPts val="0"/>
              </a:spcAft>
            </a:pPr>
            <a:endParaRPr lang="en-US" sz="2000" b="1" u="sng" kern="100" dirty="0">
              <a:solidFill>
                <a:srgbClr val="0070C0"/>
              </a:solidFill>
              <a:latin typeface="Aptos" panose="020B0004020202020204" pitchFamily="34" charset="0"/>
              <a:ea typeface="DengXian" panose="02010600030101010101" pitchFamily="2" charset="-122"/>
              <a:cs typeface="Arial" panose="020B0604020202020204" pitchFamily="34" charset="0"/>
            </a:endParaRPr>
          </a:p>
          <a:p>
            <a:pPr marR="0" lvl="0" algn="just" rtl="0">
              <a:lnSpc>
                <a:spcPct val="115000"/>
              </a:lnSpc>
              <a:spcBef>
                <a:spcPts val="0"/>
              </a:spcBef>
              <a:spcAft>
                <a:spcPts val="0"/>
              </a:spcAft>
            </a:pPr>
            <a:endParaRPr lang="en-US" sz="2000" b="1" u="sng" kern="100" dirty="0">
              <a:solidFill>
                <a:srgbClr val="0070C0"/>
              </a:solidFill>
              <a:latin typeface="Aptos" panose="020B0004020202020204" pitchFamily="34" charset="0"/>
              <a:ea typeface="DengXian" panose="02010600030101010101" pitchFamily="2" charset="-122"/>
              <a:cs typeface="Arial" panose="020B0604020202020204" pitchFamily="34" charset="0"/>
            </a:endParaRPr>
          </a:p>
          <a:p>
            <a:pPr marR="0" lvl="0" algn="just" rtl="0">
              <a:lnSpc>
                <a:spcPct val="115000"/>
              </a:lnSpc>
              <a:spcBef>
                <a:spcPts val="0"/>
              </a:spcBef>
              <a:spcAft>
                <a:spcPts val="0"/>
              </a:spcAft>
            </a:pPr>
            <a:endParaRPr lang="en-US" sz="2400" b="1" kern="100" dirty="0">
              <a:solidFill>
                <a:srgbClr val="0070C0"/>
              </a:solidFill>
              <a:latin typeface="Aptos" panose="020B0004020202020204" pitchFamily="34" charset="0"/>
              <a:ea typeface="DengXian" panose="02010600030101010101" pitchFamily="2" charset="-122"/>
              <a:cs typeface="Arial" panose="020B0604020202020204" pitchFamily="34" charset="0"/>
            </a:endParaRPr>
          </a:p>
          <a:p>
            <a:pPr marR="0" lvl="0" algn="just" rtl="0">
              <a:lnSpc>
                <a:spcPct val="115000"/>
              </a:lnSpc>
              <a:spcBef>
                <a:spcPts val="0"/>
              </a:spcBef>
              <a:spcAft>
                <a:spcPts val="0"/>
              </a:spcAft>
            </a:pPr>
            <a:endParaRPr lang="en-US" kern="100" dirty="0">
              <a:latin typeface="Aptos" panose="020B0004020202020204" pitchFamily="34" charset="0"/>
              <a:ea typeface="DengXian" panose="02010600030101010101" pitchFamily="2" charset="-122"/>
              <a:cs typeface="Arial" panose="020B0604020202020204" pitchFamily="34" charset="0"/>
            </a:endParaRPr>
          </a:p>
          <a:p>
            <a:pPr marR="0" lvl="0" algn="r" rtl="0">
              <a:lnSpc>
                <a:spcPct val="115000"/>
              </a:lnSpc>
              <a:spcBef>
                <a:spcPts val="0"/>
              </a:spcBef>
              <a:spcAft>
                <a:spcPts val="0"/>
              </a:spcAft>
            </a:pPr>
            <a:r>
              <a:rPr lang="fa-IR" sz="2400" kern="100" dirty="0">
                <a:latin typeface="Calibri" panose="020F0502020204030204" pitchFamily="34" charset="0"/>
                <a:ea typeface="Calibri" panose="020F0502020204030204" pitchFamily="34" charset="0"/>
                <a:cs typeface="Calibri" panose="020F0502020204030204" pitchFamily="34" charset="0"/>
              </a:rPr>
              <a:t> </a:t>
            </a:r>
          </a:p>
        </p:txBody>
      </p:sp>
      <p:cxnSp>
        <p:nvCxnSpPr>
          <p:cNvPr id="26" name="Straight Connector 25">
            <a:extLst>
              <a:ext uri="{FF2B5EF4-FFF2-40B4-BE49-F238E27FC236}">
                <a16:creationId xmlns:a16="http://schemas.microsoft.com/office/drawing/2014/main" id="{0B2A177D-4F85-EF57-2D83-5D76D5484AD7}"/>
              </a:ext>
            </a:extLst>
          </p:cNvPr>
          <p:cNvCxnSpPr/>
          <p:nvPr/>
        </p:nvCxnSpPr>
        <p:spPr>
          <a:xfrm>
            <a:off x="2234052" y="6445814"/>
            <a:ext cx="8804326" cy="0"/>
          </a:xfrm>
          <a:prstGeom prst="line">
            <a:avLst/>
          </a:prstGeom>
          <a:ln/>
        </p:spPr>
        <p:style>
          <a:lnRef idx="2">
            <a:schemeClr val="accent5"/>
          </a:lnRef>
          <a:fillRef idx="0">
            <a:schemeClr val="accent5"/>
          </a:fillRef>
          <a:effectRef idx="1">
            <a:schemeClr val="accent5"/>
          </a:effectRef>
          <a:fontRef idx="minor">
            <a:schemeClr val="tx1"/>
          </a:fontRef>
        </p:style>
      </p:cxnSp>
      <p:pic>
        <p:nvPicPr>
          <p:cNvPr id="3" name="Picture 2" descr="AAAPDIM 3.png">
            <a:extLst>
              <a:ext uri="{FF2B5EF4-FFF2-40B4-BE49-F238E27FC236}">
                <a16:creationId xmlns:a16="http://schemas.microsoft.com/office/drawing/2014/main" id="{82A08347-7CDE-8F73-FE7A-70DC9F19E5A8}"/>
              </a:ext>
            </a:extLst>
          </p:cNvPr>
          <p:cNvPicPr>
            <a:picLocks noChangeAspect="1"/>
          </p:cNvPicPr>
          <p:nvPr/>
        </p:nvPicPr>
        <p:blipFill>
          <a:blip r:embed="rId2"/>
          <a:stretch>
            <a:fillRect/>
          </a:stretch>
        </p:blipFill>
        <p:spPr>
          <a:xfrm>
            <a:off x="308286" y="6146084"/>
            <a:ext cx="1659700" cy="599460"/>
          </a:xfrm>
          <a:prstGeom prst="rect">
            <a:avLst/>
          </a:prstGeom>
        </p:spPr>
      </p:pic>
      <p:pic>
        <p:nvPicPr>
          <p:cNvPr id="4" name="Picture 3">
            <a:extLst>
              <a:ext uri="{FF2B5EF4-FFF2-40B4-BE49-F238E27FC236}">
                <a16:creationId xmlns:a16="http://schemas.microsoft.com/office/drawing/2014/main" id="{91A405D8-E417-E7EA-6B66-1244BCE39ED7}"/>
              </a:ext>
            </a:extLst>
          </p:cNvPr>
          <p:cNvPicPr>
            <a:picLocks noChangeAspect="1"/>
          </p:cNvPicPr>
          <p:nvPr/>
        </p:nvPicPr>
        <p:blipFill>
          <a:blip r:embed="rId3"/>
          <a:stretch>
            <a:fillRect/>
          </a:stretch>
        </p:blipFill>
        <p:spPr>
          <a:xfrm>
            <a:off x="1967986" y="1316751"/>
            <a:ext cx="4866447" cy="4851215"/>
          </a:xfrm>
          <a:prstGeom prst="rect">
            <a:avLst/>
          </a:prstGeom>
        </p:spPr>
      </p:pic>
    </p:spTree>
    <p:extLst>
      <p:ext uri="{BB962C8B-B14F-4D97-AF65-F5344CB8AC3E}">
        <p14:creationId xmlns:p14="http://schemas.microsoft.com/office/powerpoint/2010/main" val="665975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2FFB2-6FAF-8BCE-4FA6-B687C39C6A2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BCD5654-A4E6-BFB8-A6DD-5866FBD60C5B}"/>
              </a:ext>
            </a:extLst>
          </p:cNvPr>
          <p:cNvSpPr txBox="1"/>
          <p:nvPr/>
        </p:nvSpPr>
        <p:spPr>
          <a:xfrm>
            <a:off x="448221" y="521099"/>
            <a:ext cx="184731" cy="477054"/>
          </a:xfrm>
          <a:prstGeom prst="rect">
            <a:avLst/>
          </a:prstGeom>
          <a:noFill/>
        </p:spPr>
        <p:txBody>
          <a:bodyPr wrap="none" rtlCol="0">
            <a:spAutoFit/>
          </a:bodyPr>
          <a:lstStyle/>
          <a:p>
            <a:endParaRPr lang="en-US" sz="2500" b="1" dirty="0">
              <a:solidFill>
                <a:srgbClr val="2B2E83"/>
              </a:solidFill>
            </a:endParaRPr>
          </a:p>
        </p:txBody>
      </p:sp>
      <p:sp>
        <p:nvSpPr>
          <p:cNvPr id="24" name="TextBox 23">
            <a:extLst>
              <a:ext uri="{FF2B5EF4-FFF2-40B4-BE49-F238E27FC236}">
                <a16:creationId xmlns:a16="http://schemas.microsoft.com/office/drawing/2014/main" id="{46BD5533-E489-7F19-7F8F-EBF2C7E1E03F}"/>
              </a:ext>
            </a:extLst>
          </p:cNvPr>
          <p:cNvSpPr txBox="1"/>
          <p:nvPr/>
        </p:nvSpPr>
        <p:spPr>
          <a:xfrm>
            <a:off x="308286" y="192698"/>
            <a:ext cx="11210105" cy="7894149"/>
          </a:xfrm>
          <a:prstGeom prst="rect">
            <a:avLst/>
          </a:prstGeom>
          <a:noFill/>
        </p:spPr>
        <p:txBody>
          <a:bodyPr wrap="square">
            <a:spAutoFit/>
          </a:bodyPr>
          <a:lstStyle/>
          <a:p>
            <a:pPr marR="0" lvl="0" algn="r" rtl="0">
              <a:lnSpc>
                <a:spcPct val="115000"/>
              </a:lnSpc>
              <a:spcBef>
                <a:spcPts val="0"/>
              </a:spcBef>
              <a:spcAft>
                <a:spcPts val="0"/>
              </a:spcAft>
            </a:pPr>
            <a:r>
              <a:rPr lang="fa-IR" sz="2800" kern="100" dirty="0">
                <a:solidFill>
                  <a:srgbClr val="0070C0"/>
                </a:solidFill>
                <a:latin typeface="Aptos" panose="020B0004020202020204" pitchFamily="34" charset="0"/>
                <a:ea typeface="DengXian" panose="02010600030101010101" pitchFamily="2" charset="-122"/>
                <a:cs typeface="Arial" panose="020B0604020202020204" pitchFamily="34" charset="0"/>
              </a:rPr>
              <a:t>2. تعاریف بین المللی اصطلاحات مرتبط با بازسازی پس از حوادث و بحران ها</a:t>
            </a:r>
          </a:p>
          <a:p>
            <a:r>
              <a:rPr lang="en-US" sz="2000" b="1" u="sng" dirty="0">
                <a:solidFill>
                  <a:srgbClr val="0070C0"/>
                </a:solidFill>
              </a:rPr>
              <a:t>Recovery: </a:t>
            </a:r>
            <a:r>
              <a:rPr lang="en-US" sz="2000" dirty="0">
                <a:solidFill>
                  <a:srgbClr val="0070C0"/>
                </a:solidFill>
              </a:rPr>
              <a:t>The restoring or improving of livelihoods and health, as well as economic, physical, social, cultural and environmental assets, systems and activities, of a disaster-affected community or society, aligning with the principles of sustainable development and “build back better”, to avoid or reduce future disaster risk.</a:t>
            </a:r>
          </a:p>
          <a:p>
            <a:pPr marR="0" lvl="0" rtl="0">
              <a:lnSpc>
                <a:spcPct val="115000"/>
              </a:lnSpc>
              <a:spcBef>
                <a:spcPts val="0"/>
              </a:spcBef>
              <a:spcAft>
                <a:spcPts val="0"/>
              </a:spcAft>
            </a:pPr>
            <a:endParaRPr lang="en-US" sz="2000" kern="100" dirty="0">
              <a:solidFill>
                <a:srgbClr val="0070C0"/>
              </a:solidFill>
              <a:latin typeface="Aptos" panose="020B0004020202020204" pitchFamily="34" charset="0"/>
              <a:ea typeface="DengXian" panose="02010600030101010101" pitchFamily="2" charset="-122"/>
              <a:cs typeface="Arial" panose="020B0604020202020204" pitchFamily="34" charset="0"/>
            </a:endParaRPr>
          </a:p>
          <a:p>
            <a:r>
              <a:rPr lang="en-US" sz="2000" b="1" u="sng" dirty="0">
                <a:solidFill>
                  <a:srgbClr val="0070C0"/>
                </a:solidFill>
              </a:rPr>
              <a:t>Reconstruction: </a:t>
            </a:r>
            <a:r>
              <a:rPr lang="en-US" sz="2000" dirty="0">
                <a:solidFill>
                  <a:srgbClr val="0070C0"/>
                </a:solidFill>
              </a:rPr>
              <a:t>The medium- and long-term rebuilding and sustainable restoration of resilient critical infrastructures, services, housing, facilities and livelihoods required for the full functioning of a community or a society affected by a disaster, aligning with the principles of sustainable development and “build back better”, to avoid or reduce future disaster risk.</a:t>
            </a:r>
          </a:p>
          <a:p>
            <a:endParaRPr lang="en-US" sz="2000" dirty="0">
              <a:solidFill>
                <a:srgbClr val="0070C0"/>
              </a:solidFill>
            </a:endParaRPr>
          </a:p>
          <a:p>
            <a:r>
              <a:rPr lang="en-US" sz="2000" b="1" u="sng" dirty="0">
                <a:solidFill>
                  <a:srgbClr val="0070C0"/>
                </a:solidFill>
              </a:rPr>
              <a:t>Rehabilitation: </a:t>
            </a:r>
            <a:r>
              <a:rPr lang="en-US" sz="2000" dirty="0">
                <a:solidFill>
                  <a:srgbClr val="0070C0"/>
                </a:solidFill>
              </a:rPr>
              <a:t>The restoration of basic services and facilities for the functioning of a community or a society affected by a disaster.</a:t>
            </a:r>
          </a:p>
          <a:p>
            <a:endParaRPr lang="en-US" sz="2000" dirty="0">
              <a:solidFill>
                <a:srgbClr val="0070C0"/>
              </a:solidFill>
            </a:endParaRPr>
          </a:p>
          <a:p>
            <a:pPr lvl="0"/>
            <a:r>
              <a:rPr lang="en-US" sz="2000" b="1" u="sng" dirty="0">
                <a:solidFill>
                  <a:srgbClr val="0070C0"/>
                </a:solidFill>
              </a:rPr>
              <a:t>Build Back Better (BBB): </a:t>
            </a:r>
            <a:r>
              <a:rPr lang="en-US" sz="2000" dirty="0">
                <a:solidFill>
                  <a:srgbClr val="0070C0"/>
                </a:solidFill>
              </a:rPr>
              <a:t>The use of the recovery, rehabilitation and reconstruction phases after a disaster to increase the resilience of nations and communities through integrating disaster risk reduction measures into the restoration of physical infrastructure and societal systems, and into the revitalization of livelihoods, economies, and the environment (United Nations General Assembly, 2016 </a:t>
            </a:r>
            <a:endParaRPr lang="en-US" sz="2000" kern="100" dirty="0">
              <a:solidFill>
                <a:srgbClr val="0070C0"/>
              </a:solidFill>
              <a:latin typeface="Aptos" panose="020B0004020202020204" pitchFamily="34" charset="0"/>
              <a:ea typeface="DengXian" panose="02010600030101010101" pitchFamily="2" charset="-122"/>
              <a:cs typeface="Arial" panose="020B0604020202020204" pitchFamily="34" charset="0"/>
            </a:endParaRPr>
          </a:p>
          <a:p>
            <a:pPr marR="0" lvl="0" algn="r" rtl="0">
              <a:lnSpc>
                <a:spcPct val="115000"/>
              </a:lnSpc>
              <a:spcBef>
                <a:spcPts val="0"/>
              </a:spcBef>
              <a:spcAft>
                <a:spcPts val="0"/>
              </a:spcAft>
            </a:pPr>
            <a:endParaRPr lang="en-US" sz="2000" kern="100" dirty="0">
              <a:solidFill>
                <a:srgbClr val="0070C0"/>
              </a:solidFill>
              <a:latin typeface="Aptos" panose="020B0004020202020204" pitchFamily="34" charset="0"/>
              <a:ea typeface="DengXian" panose="02010600030101010101" pitchFamily="2" charset="-122"/>
              <a:cs typeface="Arial" panose="020B0604020202020204" pitchFamily="34" charset="0"/>
            </a:endParaRPr>
          </a:p>
          <a:p>
            <a:pPr marR="0" lvl="0" algn="r" rtl="0">
              <a:lnSpc>
                <a:spcPct val="115000"/>
              </a:lnSpc>
              <a:spcBef>
                <a:spcPts val="0"/>
              </a:spcBef>
              <a:spcAft>
                <a:spcPts val="0"/>
              </a:spcAft>
            </a:pPr>
            <a:r>
              <a:rPr lang="fa-IR" sz="2400" kern="100" dirty="0">
                <a:latin typeface="Calibri" panose="020F0502020204030204" pitchFamily="34" charset="0"/>
                <a:ea typeface="Calibri" panose="020F0502020204030204" pitchFamily="34" charset="0"/>
                <a:cs typeface="Calibri" panose="020F0502020204030204" pitchFamily="34" charset="0"/>
              </a:rPr>
              <a:t> </a:t>
            </a:r>
            <a:endParaRPr lang="en-US"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en-US"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en-US"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fa-IR" sz="2400" kern="100" dirty="0">
              <a:latin typeface="Calibri" panose="020F0502020204030204" pitchFamily="34" charset="0"/>
              <a:ea typeface="Calibri" panose="020F0502020204030204"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1C1AD93C-E0F4-1138-348D-88EDE8D9171A}"/>
              </a:ext>
            </a:extLst>
          </p:cNvPr>
          <p:cNvCxnSpPr/>
          <p:nvPr/>
        </p:nvCxnSpPr>
        <p:spPr>
          <a:xfrm>
            <a:off x="2234052" y="6445814"/>
            <a:ext cx="8804326" cy="0"/>
          </a:xfrm>
          <a:prstGeom prst="line">
            <a:avLst/>
          </a:prstGeom>
          <a:ln/>
        </p:spPr>
        <p:style>
          <a:lnRef idx="2">
            <a:schemeClr val="accent5"/>
          </a:lnRef>
          <a:fillRef idx="0">
            <a:schemeClr val="accent5"/>
          </a:fillRef>
          <a:effectRef idx="1">
            <a:schemeClr val="accent5"/>
          </a:effectRef>
          <a:fontRef idx="minor">
            <a:schemeClr val="tx1"/>
          </a:fontRef>
        </p:style>
      </p:cxnSp>
      <p:pic>
        <p:nvPicPr>
          <p:cNvPr id="3" name="Picture 2" descr="AAAPDIM 3.png">
            <a:extLst>
              <a:ext uri="{FF2B5EF4-FFF2-40B4-BE49-F238E27FC236}">
                <a16:creationId xmlns:a16="http://schemas.microsoft.com/office/drawing/2014/main" id="{CBA8C79E-6826-D030-3999-42EC82542339}"/>
              </a:ext>
            </a:extLst>
          </p:cNvPr>
          <p:cNvPicPr>
            <a:picLocks noChangeAspect="1"/>
          </p:cNvPicPr>
          <p:nvPr/>
        </p:nvPicPr>
        <p:blipFill>
          <a:blip r:embed="rId2"/>
          <a:stretch>
            <a:fillRect/>
          </a:stretch>
        </p:blipFill>
        <p:spPr>
          <a:xfrm>
            <a:off x="308286" y="6146084"/>
            <a:ext cx="1659700" cy="599460"/>
          </a:xfrm>
          <a:prstGeom prst="rect">
            <a:avLst/>
          </a:prstGeom>
        </p:spPr>
      </p:pic>
    </p:spTree>
    <p:extLst>
      <p:ext uri="{BB962C8B-B14F-4D97-AF65-F5344CB8AC3E}">
        <p14:creationId xmlns:p14="http://schemas.microsoft.com/office/powerpoint/2010/main" val="156422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E8F3C8-805D-4173-BB4E-2ABD8E2D2417}"/>
              </a:ext>
            </a:extLst>
          </p:cNvPr>
          <p:cNvSpPr txBox="1"/>
          <p:nvPr/>
        </p:nvSpPr>
        <p:spPr>
          <a:xfrm>
            <a:off x="448221" y="521099"/>
            <a:ext cx="184731" cy="477054"/>
          </a:xfrm>
          <a:prstGeom prst="rect">
            <a:avLst/>
          </a:prstGeom>
          <a:noFill/>
        </p:spPr>
        <p:txBody>
          <a:bodyPr wrap="none" rtlCol="0">
            <a:spAutoFit/>
          </a:bodyPr>
          <a:lstStyle/>
          <a:p>
            <a:endParaRPr lang="en-US" sz="2500" b="1" dirty="0">
              <a:solidFill>
                <a:srgbClr val="2B2E83"/>
              </a:solidFill>
            </a:endParaRPr>
          </a:p>
        </p:txBody>
      </p:sp>
      <p:sp>
        <p:nvSpPr>
          <p:cNvPr id="24" name="TextBox 23">
            <a:extLst>
              <a:ext uri="{FF2B5EF4-FFF2-40B4-BE49-F238E27FC236}">
                <a16:creationId xmlns:a16="http://schemas.microsoft.com/office/drawing/2014/main" id="{3117B379-877B-4505-8DB8-43B9C542F7A7}"/>
              </a:ext>
            </a:extLst>
          </p:cNvPr>
          <p:cNvSpPr txBox="1"/>
          <p:nvPr/>
        </p:nvSpPr>
        <p:spPr>
          <a:xfrm>
            <a:off x="308286" y="192698"/>
            <a:ext cx="11210105" cy="3040512"/>
          </a:xfrm>
          <a:prstGeom prst="rect">
            <a:avLst/>
          </a:prstGeom>
          <a:noFill/>
        </p:spPr>
        <p:txBody>
          <a:bodyPr wrap="square">
            <a:spAutoFit/>
          </a:bodyPr>
          <a:lstStyle/>
          <a:p>
            <a:pPr marR="0" lvl="0" algn="r" rtl="0">
              <a:lnSpc>
                <a:spcPct val="115000"/>
              </a:lnSpc>
              <a:spcBef>
                <a:spcPts val="0"/>
              </a:spcBef>
              <a:spcAft>
                <a:spcPts val="0"/>
              </a:spcAft>
            </a:pPr>
            <a:r>
              <a:rPr lang="fa-IR" sz="2400" b="1" kern="100" dirty="0">
                <a:solidFill>
                  <a:srgbClr val="0070C0"/>
                </a:solidFill>
                <a:latin typeface="Calibri" panose="020F0502020204030204" pitchFamily="34" charset="0"/>
                <a:ea typeface="Calibri" panose="020F0502020204030204" pitchFamily="34" charset="0"/>
                <a:cs typeface="Calibri" panose="020F0502020204030204" pitchFamily="34" charset="0"/>
              </a:rPr>
              <a:t>3. بازسازی یک بخش جدایی ناپذیر و مکمل در چرخه جامع کاهش خطر ومدیریت حوادث و بحران ها است</a:t>
            </a:r>
            <a:endParaRPr lang="en-US" sz="2400" b="1" kern="1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en-US"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en-US"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en-US"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en-US"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fa-IR"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fa-IR" sz="2400" kern="100" dirty="0">
              <a:latin typeface="Calibri" panose="020F0502020204030204" pitchFamily="34" charset="0"/>
              <a:ea typeface="Calibri" panose="020F0502020204030204"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954B2ECC-67D1-47A6-9956-F6192F4C4C41}"/>
              </a:ext>
            </a:extLst>
          </p:cNvPr>
          <p:cNvCxnSpPr/>
          <p:nvPr/>
        </p:nvCxnSpPr>
        <p:spPr>
          <a:xfrm>
            <a:off x="2234052" y="6445814"/>
            <a:ext cx="8804326" cy="0"/>
          </a:xfrm>
          <a:prstGeom prst="line">
            <a:avLst/>
          </a:prstGeom>
          <a:ln/>
        </p:spPr>
        <p:style>
          <a:lnRef idx="2">
            <a:schemeClr val="accent5"/>
          </a:lnRef>
          <a:fillRef idx="0">
            <a:schemeClr val="accent5"/>
          </a:fillRef>
          <a:effectRef idx="1">
            <a:schemeClr val="accent5"/>
          </a:effectRef>
          <a:fontRef idx="minor">
            <a:schemeClr val="tx1"/>
          </a:fontRef>
        </p:style>
      </p:cxnSp>
      <p:pic>
        <p:nvPicPr>
          <p:cNvPr id="3" name="Picture 2" descr="AAAPDIM 3.png">
            <a:extLst>
              <a:ext uri="{FF2B5EF4-FFF2-40B4-BE49-F238E27FC236}">
                <a16:creationId xmlns:a16="http://schemas.microsoft.com/office/drawing/2014/main" id="{F9E11F58-5272-600B-4A22-07C8399E030C}"/>
              </a:ext>
            </a:extLst>
          </p:cNvPr>
          <p:cNvPicPr>
            <a:picLocks noChangeAspect="1"/>
          </p:cNvPicPr>
          <p:nvPr/>
        </p:nvPicPr>
        <p:blipFill>
          <a:blip r:embed="rId2"/>
          <a:stretch>
            <a:fillRect/>
          </a:stretch>
        </p:blipFill>
        <p:spPr>
          <a:xfrm>
            <a:off x="308286" y="6146084"/>
            <a:ext cx="1659700" cy="599460"/>
          </a:xfrm>
          <a:prstGeom prst="rect">
            <a:avLst/>
          </a:prstGeom>
        </p:spPr>
      </p:pic>
      <p:pic>
        <p:nvPicPr>
          <p:cNvPr id="4" name="Picture 3">
            <a:extLst>
              <a:ext uri="{FF2B5EF4-FFF2-40B4-BE49-F238E27FC236}">
                <a16:creationId xmlns:a16="http://schemas.microsoft.com/office/drawing/2014/main" id="{E99174D5-CDB0-8CA4-610E-2B01836B3419}"/>
              </a:ext>
            </a:extLst>
          </p:cNvPr>
          <p:cNvPicPr>
            <a:picLocks noChangeAspect="1"/>
          </p:cNvPicPr>
          <p:nvPr/>
        </p:nvPicPr>
        <p:blipFill>
          <a:blip r:embed="rId3"/>
          <a:stretch>
            <a:fillRect/>
          </a:stretch>
        </p:blipFill>
        <p:spPr>
          <a:xfrm>
            <a:off x="2234053" y="949611"/>
            <a:ext cx="7934076" cy="5093715"/>
          </a:xfrm>
          <a:prstGeom prst="rect">
            <a:avLst/>
          </a:prstGeom>
        </p:spPr>
      </p:pic>
    </p:spTree>
    <p:extLst>
      <p:ext uri="{BB962C8B-B14F-4D97-AF65-F5344CB8AC3E}">
        <p14:creationId xmlns:p14="http://schemas.microsoft.com/office/powerpoint/2010/main" val="1249861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F8382-D7F5-34F9-3ABB-06A572D231B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88E667A-20F0-2C2F-33E3-71DB2C8EEE29}"/>
              </a:ext>
            </a:extLst>
          </p:cNvPr>
          <p:cNvSpPr txBox="1"/>
          <p:nvPr/>
        </p:nvSpPr>
        <p:spPr>
          <a:xfrm>
            <a:off x="448221" y="521099"/>
            <a:ext cx="184731" cy="477054"/>
          </a:xfrm>
          <a:prstGeom prst="rect">
            <a:avLst/>
          </a:prstGeom>
          <a:noFill/>
        </p:spPr>
        <p:txBody>
          <a:bodyPr wrap="none" rtlCol="0">
            <a:spAutoFit/>
          </a:bodyPr>
          <a:lstStyle/>
          <a:p>
            <a:endParaRPr lang="en-US" sz="2500" b="1" dirty="0">
              <a:solidFill>
                <a:srgbClr val="2B2E83"/>
              </a:solidFill>
            </a:endParaRPr>
          </a:p>
        </p:txBody>
      </p:sp>
      <p:sp>
        <p:nvSpPr>
          <p:cNvPr id="24" name="TextBox 23">
            <a:extLst>
              <a:ext uri="{FF2B5EF4-FFF2-40B4-BE49-F238E27FC236}">
                <a16:creationId xmlns:a16="http://schemas.microsoft.com/office/drawing/2014/main" id="{54E829AC-234A-F23C-99E8-7758C9DC6336}"/>
              </a:ext>
            </a:extLst>
          </p:cNvPr>
          <p:cNvSpPr txBox="1"/>
          <p:nvPr/>
        </p:nvSpPr>
        <p:spPr>
          <a:xfrm>
            <a:off x="308286" y="192698"/>
            <a:ext cx="11210105" cy="9411487"/>
          </a:xfrm>
          <a:prstGeom prst="rect">
            <a:avLst/>
          </a:prstGeom>
          <a:noFill/>
        </p:spPr>
        <p:txBody>
          <a:bodyPr wrap="square">
            <a:spAutoFit/>
          </a:bodyPr>
          <a:lstStyle/>
          <a:p>
            <a:pPr marR="0" lvl="0" algn="r" rtl="0">
              <a:lnSpc>
                <a:spcPct val="115000"/>
              </a:lnSpc>
              <a:spcBef>
                <a:spcPts val="0"/>
              </a:spcBef>
              <a:spcAft>
                <a:spcPts val="0"/>
              </a:spcAft>
            </a:pPr>
            <a:r>
              <a:rPr lang="fa-IR" sz="2400" b="1" kern="100" dirty="0">
                <a:solidFill>
                  <a:srgbClr val="0070C0"/>
                </a:solidFill>
                <a:latin typeface="Calibri" panose="020F0502020204030204" pitchFamily="34" charset="0"/>
                <a:ea typeface="Calibri" panose="020F0502020204030204" pitchFamily="34" charset="0"/>
                <a:cs typeface="Calibri" panose="020F0502020204030204" pitchFamily="34" charset="0"/>
              </a:rPr>
              <a:t>4. اقدامات ضروری برای تدوین برنامه جامع بازسازی</a:t>
            </a:r>
          </a:p>
          <a:p>
            <a:pPr marR="0" lvl="0" algn="r" rtl="0">
              <a:lnSpc>
                <a:spcPct val="115000"/>
              </a:lnSpc>
              <a:spcBef>
                <a:spcPts val="0"/>
              </a:spcBef>
              <a:spcAft>
                <a:spcPts val="0"/>
              </a:spcAft>
            </a:pPr>
            <a:endParaRPr lang="fa-IR" sz="2400" kern="1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r>
              <a:rPr lang="fa-IR" sz="2400" kern="100" dirty="0">
                <a:solidFill>
                  <a:srgbClr val="0070C0"/>
                </a:solidFill>
                <a:latin typeface="Calibri" panose="020F0502020204030204" pitchFamily="34" charset="0"/>
                <a:ea typeface="Calibri" panose="020F0502020204030204" pitchFamily="34" charset="0"/>
                <a:cs typeface="Calibri" panose="020F0502020204030204" pitchFamily="34" charset="0"/>
              </a:rPr>
              <a:t>الف- ایجاد گروه تدوین چارچوب ملی چند بخشی و چند مخاطره ای برای بازسازی</a:t>
            </a:r>
          </a:p>
          <a:p>
            <a:pPr marR="0" lvl="0" algn="r" rtl="0">
              <a:lnSpc>
                <a:spcPct val="115000"/>
              </a:lnSpc>
              <a:spcBef>
                <a:spcPts val="0"/>
              </a:spcBef>
              <a:spcAft>
                <a:spcPts val="0"/>
              </a:spcAft>
            </a:pPr>
            <a:r>
              <a:rPr lang="fa-IR" sz="2400" kern="100" dirty="0">
                <a:solidFill>
                  <a:srgbClr val="0070C0"/>
                </a:solidFill>
                <a:latin typeface="Calibri" panose="020F0502020204030204" pitchFamily="34" charset="0"/>
                <a:ea typeface="Calibri" panose="020F0502020204030204" pitchFamily="34" charset="0"/>
                <a:cs typeface="Calibri" panose="020F0502020204030204" pitchFamily="34" charset="0"/>
              </a:rPr>
              <a:t>ب- شناسایی بخش های ذیربط و ذینفعان برای برنامه بازسازی </a:t>
            </a:r>
          </a:p>
          <a:p>
            <a:pPr marR="0" lvl="0" algn="r" rtl="0">
              <a:lnSpc>
                <a:spcPct val="115000"/>
              </a:lnSpc>
              <a:spcBef>
                <a:spcPts val="0"/>
              </a:spcBef>
              <a:spcAft>
                <a:spcPts val="0"/>
              </a:spcAft>
            </a:pPr>
            <a:r>
              <a:rPr lang="fa-IR" sz="2400" kern="100" dirty="0">
                <a:solidFill>
                  <a:srgbClr val="0070C0"/>
                </a:solidFill>
                <a:latin typeface="Calibri" panose="020F0502020204030204" pitchFamily="34" charset="0"/>
                <a:ea typeface="Calibri" panose="020F0502020204030204" pitchFamily="34" charset="0"/>
                <a:cs typeface="Calibri" panose="020F0502020204030204" pitchFamily="34" charset="0"/>
              </a:rPr>
              <a:t>ج- تدوین چشم انداز  ملی برنامه کارآمد بازسازی با در نظرداشت برنامه های جاری و آتی توسعه ملی و نیازهای کاهش خطر و مقابله با پیامدهای تغییر اقلیم</a:t>
            </a:r>
          </a:p>
          <a:p>
            <a:pPr marR="0" lvl="0" algn="r" rtl="0">
              <a:lnSpc>
                <a:spcPct val="115000"/>
              </a:lnSpc>
              <a:spcBef>
                <a:spcPts val="0"/>
              </a:spcBef>
              <a:spcAft>
                <a:spcPts val="0"/>
              </a:spcAft>
            </a:pPr>
            <a:r>
              <a:rPr lang="fa-IR" sz="2400" kern="100" dirty="0">
                <a:solidFill>
                  <a:srgbClr val="0070C0"/>
                </a:solidFill>
                <a:latin typeface="Calibri" panose="020F0502020204030204" pitchFamily="34" charset="0"/>
                <a:ea typeface="Calibri" panose="020F0502020204030204" pitchFamily="34" charset="0"/>
                <a:cs typeface="Calibri" panose="020F0502020204030204" pitchFamily="34" charset="0"/>
              </a:rPr>
              <a:t> د- تعیین اهداف و اصول مشخص برای برنامه های بازسازی با هدف های مشخص مورد انتظار </a:t>
            </a:r>
          </a:p>
          <a:p>
            <a:pPr marR="0" lvl="0" algn="r" rtl="0">
              <a:lnSpc>
                <a:spcPct val="115000"/>
              </a:lnSpc>
              <a:spcBef>
                <a:spcPts val="0"/>
              </a:spcBef>
              <a:spcAft>
                <a:spcPts val="0"/>
              </a:spcAft>
            </a:pPr>
            <a:r>
              <a:rPr lang="fa-IR" sz="2400" kern="100" dirty="0">
                <a:solidFill>
                  <a:srgbClr val="0070C0"/>
                </a:solidFill>
                <a:latin typeface="Calibri" panose="020F0502020204030204" pitchFamily="34" charset="0"/>
                <a:ea typeface="Calibri" panose="020F0502020204030204" pitchFamily="34" charset="0"/>
                <a:cs typeface="Calibri" panose="020F0502020204030204" pitchFamily="34" charset="0"/>
              </a:rPr>
              <a:t>ه- تعیین مکانیزم های ضروری برای ارایه کمک های مالی, مادی و فنی دولت برای بازتوانی, بازسازی وبازیابی مناطق آسیب دیده از بحران ها وحوادث </a:t>
            </a:r>
          </a:p>
          <a:p>
            <a:pPr marR="0" lvl="0" algn="r" rtl="0">
              <a:lnSpc>
                <a:spcPct val="115000"/>
              </a:lnSpc>
              <a:spcBef>
                <a:spcPts val="0"/>
              </a:spcBef>
              <a:spcAft>
                <a:spcPts val="0"/>
              </a:spcAft>
            </a:pPr>
            <a:r>
              <a:rPr lang="fa-IR" sz="2400" kern="100" dirty="0">
                <a:solidFill>
                  <a:srgbClr val="0070C0"/>
                </a:solidFill>
                <a:latin typeface="Calibri" panose="020F0502020204030204" pitchFamily="34" charset="0"/>
                <a:ea typeface="Calibri" panose="020F0502020204030204" pitchFamily="34" charset="0"/>
                <a:cs typeface="Calibri" panose="020F0502020204030204" pitchFamily="34" charset="0"/>
              </a:rPr>
              <a:t>و- تدوین راهنما و ارایه آموزش های لازم برای اشنا سازی بخش های دولتی ومردم با چارچوب ملی بازسازی</a:t>
            </a:r>
          </a:p>
          <a:p>
            <a:pPr marR="0" lvl="0" algn="r" rtl="0">
              <a:lnSpc>
                <a:spcPct val="115000"/>
              </a:lnSpc>
              <a:spcBef>
                <a:spcPts val="0"/>
              </a:spcBef>
              <a:spcAft>
                <a:spcPts val="0"/>
              </a:spcAft>
            </a:pPr>
            <a:r>
              <a:rPr lang="fa-IR" sz="2400" kern="100" dirty="0">
                <a:solidFill>
                  <a:srgbClr val="0070C0"/>
                </a:solidFill>
                <a:latin typeface="Calibri" panose="020F0502020204030204" pitchFamily="34" charset="0"/>
                <a:ea typeface="Calibri" panose="020F0502020204030204" pitchFamily="34" charset="0"/>
                <a:cs typeface="Calibri" panose="020F0502020204030204" pitchFamily="34" charset="0"/>
              </a:rPr>
              <a:t>ز- ترویج استفاده از فنآوری ها وابزارهای نوین شامل رسانه های اجتماعی, کلان داده ها برای تقویت ارتباطات و همکاری </a:t>
            </a:r>
          </a:p>
          <a:p>
            <a:pPr marR="0" lvl="0" algn="r" rtl="0">
              <a:lnSpc>
                <a:spcPct val="115000"/>
              </a:lnSpc>
              <a:spcBef>
                <a:spcPts val="0"/>
              </a:spcBef>
              <a:spcAft>
                <a:spcPts val="0"/>
              </a:spcAft>
            </a:pPr>
            <a:r>
              <a:rPr lang="fa-IR" sz="2400" kern="100" dirty="0">
                <a:solidFill>
                  <a:srgbClr val="0070C0"/>
                </a:solidFill>
                <a:latin typeface="Calibri" panose="020F0502020204030204" pitchFamily="34" charset="0"/>
                <a:ea typeface="Calibri" panose="020F0502020204030204" pitchFamily="34" charset="0"/>
                <a:cs typeface="Calibri" panose="020F0502020204030204" pitchFamily="34" charset="0"/>
              </a:rPr>
              <a:t> ح-تعیین مکانیزم های تامین مالی برنامه های بازسازی  قبل از حوادث</a:t>
            </a:r>
          </a:p>
          <a:p>
            <a:pPr marR="0" lvl="0" algn="r" rtl="0">
              <a:lnSpc>
                <a:spcPct val="115000"/>
              </a:lnSpc>
              <a:spcBef>
                <a:spcPts val="0"/>
              </a:spcBef>
              <a:spcAft>
                <a:spcPts val="0"/>
              </a:spcAft>
            </a:pPr>
            <a:r>
              <a:rPr lang="fa-IR" sz="2400" kern="100" dirty="0">
                <a:solidFill>
                  <a:srgbClr val="0070C0"/>
                </a:solidFill>
                <a:latin typeface="Calibri" panose="020F0502020204030204" pitchFamily="34" charset="0"/>
                <a:ea typeface="Calibri" panose="020F0502020204030204" pitchFamily="34" charset="0"/>
                <a:cs typeface="Calibri" panose="020F0502020204030204" pitchFamily="34" charset="0"/>
              </a:rPr>
              <a:t>ط- تدوین شاخص های ارزیابی موفقیت برنامه های بازسازی قبل از حوادث براساس نقشه های ارزیابی ریسک حوادث و سوانح </a:t>
            </a:r>
          </a:p>
          <a:p>
            <a:pPr marR="0" lvl="0" algn="r" rtl="0">
              <a:lnSpc>
                <a:spcPct val="115000"/>
              </a:lnSpc>
              <a:spcBef>
                <a:spcPts val="0"/>
              </a:spcBef>
              <a:spcAft>
                <a:spcPts val="0"/>
              </a:spcAft>
            </a:pPr>
            <a:endParaRPr lang="en-US" sz="2400" b="1" kern="1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en-US"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en-US"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en-US"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en-US"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fa-IR" sz="2400" kern="100" dirty="0">
              <a:latin typeface="Calibri" panose="020F0502020204030204" pitchFamily="34" charset="0"/>
              <a:ea typeface="Calibri" panose="020F0502020204030204" pitchFamily="34" charset="0"/>
              <a:cs typeface="Calibri" panose="020F0502020204030204" pitchFamily="34" charset="0"/>
            </a:endParaRPr>
          </a:p>
          <a:p>
            <a:pPr marR="0" lvl="0" algn="r" rtl="0">
              <a:lnSpc>
                <a:spcPct val="115000"/>
              </a:lnSpc>
              <a:spcBef>
                <a:spcPts val="0"/>
              </a:spcBef>
              <a:spcAft>
                <a:spcPts val="0"/>
              </a:spcAft>
            </a:pPr>
            <a:endParaRPr lang="fa-IR" sz="2400" kern="100" dirty="0">
              <a:latin typeface="Calibri" panose="020F0502020204030204" pitchFamily="34" charset="0"/>
              <a:ea typeface="Calibri" panose="020F0502020204030204"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2ACE2185-E516-E411-4909-60D35A264E2D}"/>
              </a:ext>
            </a:extLst>
          </p:cNvPr>
          <p:cNvCxnSpPr/>
          <p:nvPr/>
        </p:nvCxnSpPr>
        <p:spPr>
          <a:xfrm>
            <a:off x="2234052" y="6445814"/>
            <a:ext cx="8804326" cy="0"/>
          </a:xfrm>
          <a:prstGeom prst="line">
            <a:avLst/>
          </a:prstGeom>
          <a:ln/>
        </p:spPr>
        <p:style>
          <a:lnRef idx="2">
            <a:schemeClr val="accent5"/>
          </a:lnRef>
          <a:fillRef idx="0">
            <a:schemeClr val="accent5"/>
          </a:fillRef>
          <a:effectRef idx="1">
            <a:schemeClr val="accent5"/>
          </a:effectRef>
          <a:fontRef idx="minor">
            <a:schemeClr val="tx1"/>
          </a:fontRef>
        </p:style>
      </p:cxnSp>
      <p:pic>
        <p:nvPicPr>
          <p:cNvPr id="3" name="Picture 2" descr="AAAPDIM 3.png">
            <a:extLst>
              <a:ext uri="{FF2B5EF4-FFF2-40B4-BE49-F238E27FC236}">
                <a16:creationId xmlns:a16="http://schemas.microsoft.com/office/drawing/2014/main" id="{D409E8E5-A3EB-CF8D-2E8F-FD260904ECD9}"/>
              </a:ext>
            </a:extLst>
          </p:cNvPr>
          <p:cNvPicPr>
            <a:picLocks noChangeAspect="1"/>
          </p:cNvPicPr>
          <p:nvPr/>
        </p:nvPicPr>
        <p:blipFill>
          <a:blip r:embed="rId2"/>
          <a:stretch>
            <a:fillRect/>
          </a:stretch>
        </p:blipFill>
        <p:spPr>
          <a:xfrm>
            <a:off x="308286" y="6146084"/>
            <a:ext cx="1659700" cy="599460"/>
          </a:xfrm>
          <a:prstGeom prst="rect">
            <a:avLst/>
          </a:prstGeom>
        </p:spPr>
      </p:pic>
    </p:spTree>
    <p:extLst>
      <p:ext uri="{BB962C8B-B14F-4D97-AF65-F5344CB8AC3E}">
        <p14:creationId xmlns:p14="http://schemas.microsoft.com/office/powerpoint/2010/main" val="2298049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32CF4-9665-4D90-8D0C-90EA207CD14F}"/>
              </a:ext>
            </a:extLst>
          </p:cNvPr>
          <p:cNvSpPr>
            <a:spLocks noGrp="1"/>
          </p:cNvSpPr>
          <p:nvPr>
            <p:ph type="title"/>
          </p:nvPr>
        </p:nvSpPr>
        <p:spPr>
          <a:xfrm>
            <a:off x="3302494" y="365127"/>
            <a:ext cx="8345010" cy="1325563"/>
          </a:xfrm>
        </p:spPr>
        <p:txBody>
          <a:bodyPr>
            <a:noAutofit/>
          </a:bodyPr>
          <a:lstStyle/>
          <a:p>
            <a:pPr algn="r"/>
            <a:r>
              <a:rPr lang="fa-IR" sz="2800" b="1" dirty="0">
                <a:solidFill>
                  <a:srgbClr val="0070C0"/>
                </a:solidFill>
              </a:rPr>
              <a:t>5- رابطه متقابل ریسک سوانح و سیاست ها و برنامه های توسعه</a:t>
            </a:r>
            <a:br>
              <a:rPr lang="fa-IR" sz="2800" b="1" dirty="0">
                <a:solidFill>
                  <a:srgbClr val="0070C0"/>
                </a:solidFill>
              </a:rPr>
            </a:br>
            <a:r>
              <a:rPr lang="en-US" sz="2400" b="1" dirty="0">
                <a:solidFill>
                  <a:srgbClr val="0070C0"/>
                </a:solidFill>
              </a:rPr>
              <a:t>Reciprocal relation between disasters risks and development polices and </a:t>
            </a:r>
            <a:r>
              <a:rPr lang="en-US" sz="2400" b="1" dirty="0" err="1">
                <a:solidFill>
                  <a:srgbClr val="0070C0"/>
                </a:solidFill>
              </a:rPr>
              <a:t>programmes</a:t>
            </a:r>
            <a:r>
              <a:rPr lang="en-US" sz="2400" b="1" dirty="0">
                <a:solidFill>
                  <a:srgbClr val="0070C0"/>
                </a:solidFill>
              </a:rPr>
              <a:t>     </a:t>
            </a:r>
          </a:p>
        </p:txBody>
      </p:sp>
      <p:sp>
        <p:nvSpPr>
          <p:cNvPr id="3" name="Content Placeholder 2">
            <a:extLst>
              <a:ext uri="{FF2B5EF4-FFF2-40B4-BE49-F238E27FC236}">
                <a16:creationId xmlns:a16="http://schemas.microsoft.com/office/drawing/2014/main" id="{BB320BA0-A74E-4786-A4AE-4EBD0CC38FAE}"/>
              </a:ext>
            </a:extLst>
          </p:cNvPr>
          <p:cNvSpPr>
            <a:spLocks noGrp="1"/>
          </p:cNvSpPr>
          <p:nvPr>
            <p:ph idx="1"/>
          </p:nvPr>
        </p:nvSpPr>
        <p:spPr>
          <a:xfrm>
            <a:off x="1166327" y="2015231"/>
            <a:ext cx="10618236" cy="4598635"/>
          </a:xfrm>
        </p:spPr>
        <p:txBody>
          <a:bodyPr>
            <a:normAutofit fontScale="25000" lnSpcReduction="20000"/>
          </a:bodyPr>
          <a:lstStyle/>
          <a:p>
            <a:pPr marL="0" indent="0">
              <a:buNone/>
            </a:pPr>
            <a:endParaRPr lang="fa-IR" dirty="0"/>
          </a:p>
          <a:p>
            <a:pPr marL="0" indent="0">
              <a:buNone/>
            </a:pPr>
            <a:endParaRPr lang="fa-IR" sz="2900" b="1" dirty="0"/>
          </a:p>
          <a:p>
            <a:pPr marL="0" indent="0">
              <a:buNone/>
            </a:pPr>
            <a:endParaRPr lang="fa-IR" sz="4300" b="1" dirty="0"/>
          </a:p>
          <a:p>
            <a:pPr marL="0" indent="0">
              <a:buNone/>
            </a:pPr>
            <a:r>
              <a:rPr lang="fa-IR" sz="4300" b="1" dirty="0"/>
              <a:t>توسعه     				      سرعت تولید ریسک                                                               </a:t>
            </a:r>
          </a:p>
          <a:p>
            <a:pPr marL="0" indent="0">
              <a:buNone/>
            </a:pPr>
            <a:r>
              <a:rPr lang="fa-IR" sz="4300" b="1" dirty="0"/>
              <a:t>    				      ناشی از برنامه های نامتوازن توسعه اقتصادی و                              </a:t>
            </a:r>
            <a:r>
              <a:rPr lang="en-US" sz="4300" b="1" dirty="0"/>
              <a:t>Development</a:t>
            </a:r>
            <a:r>
              <a:rPr lang="fa-IR" sz="4300" b="1" dirty="0"/>
              <a:t>اجتماعی                                                                                                                                             </a:t>
            </a:r>
          </a:p>
          <a:p>
            <a:pPr marL="0" indent="0">
              <a:buNone/>
            </a:pPr>
            <a:r>
              <a:rPr lang="en-US" sz="4300" b="1" dirty="0"/>
              <a:t>					               Speed of risk generation as consequence of imbalanced </a:t>
            </a:r>
            <a:endParaRPr lang="fa-IR" sz="4300" b="1" dirty="0"/>
          </a:p>
          <a:p>
            <a:pPr marL="0" indent="0">
              <a:buNone/>
            </a:pPr>
            <a:r>
              <a:rPr lang="en-US" sz="4300" b="1" dirty="0"/>
              <a:t>					               socio-economic development </a:t>
            </a:r>
            <a:endParaRPr lang="fa-IR" sz="4300" b="1" dirty="0"/>
          </a:p>
          <a:p>
            <a:pPr marL="0" indent="0">
              <a:buNone/>
            </a:pPr>
            <a:endParaRPr lang="fa-IR" sz="4300" b="1" dirty="0"/>
          </a:p>
          <a:p>
            <a:pPr marL="0" indent="0">
              <a:buNone/>
            </a:pPr>
            <a:endParaRPr lang="fa-IR" sz="4300" b="1" dirty="0"/>
          </a:p>
          <a:p>
            <a:pPr marL="0" indent="0">
              <a:buNone/>
            </a:pPr>
            <a:endParaRPr lang="fa-IR" sz="4300" b="1" dirty="0"/>
          </a:p>
          <a:p>
            <a:pPr marL="0" indent="0">
              <a:buNone/>
            </a:pPr>
            <a:r>
              <a:rPr lang="fa-IR" sz="4300" b="1" dirty="0"/>
              <a:t>					سرعت کاهش ریسک سوانح          </a:t>
            </a:r>
            <a:r>
              <a:rPr lang="en-US" sz="4300" b="1" dirty="0"/>
              <a:t> </a:t>
            </a:r>
            <a:r>
              <a:rPr lang="fa-IR" sz="4300" b="1" dirty="0"/>
              <a:t> </a:t>
            </a:r>
          </a:p>
          <a:p>
            <a:pPr marL="0" indent="0">
              <a:buNone/>
            </a:pPr>
            <a:r>
              <a:rPr lang="en-US" sz="4300" b="1" dirty="0"/>
              <a:t>					            Speed of disaster risk reduction</a:t>
            </a:r>
            <a:endParaRPr lang="fa-IR" sz="4300" b="1" dirty="0"/>
          </a:p>
          <a:p>
            <a:pPr marL="0" indent="0">
              <a:buNone/>
            </a:pPr>
            <a:r>
              <a:rPr lang="en-US" sz="4300" b="1" dirty="0"/>
              <a:t>					</a:t>
            </a:r>
            <a:endParaRPr lang="fa-IR" sz="4300" b="1" dirty="0"/>
          </a:p>
          <a:p>
            <a:pPr marL="0" indent="0">
              <a:buNone/>
            </a:pPr>
            <a:endParaRPr lang="fa-IR" sz="4300" dirty="0"/>
          </a:p>
          <a:p>
            <a:pPr marL="0" indent="0">
              <a:buNone/>
            </a:pPr>
            <a:endParaRPr lang="fa-IR" sz="4300" dirty="0"/>
          </a:p>
          <a:p>
            <a:pPr marL="0" indent="0">
              <a:buNone/>
            </a:pPr>
            <a:r>
              <a:rPr lang="fa-IR" sz="4300" dirty="0"/>
              <a:t>					     					</a:t>
            </a:r>
          </a:p>
          <a:p>
            <a:pPr marL="0" indent="0">
              <a:buNone/>
            </a:pPr>
            <a:r>
              <a:rPr lang="fa-IR" sz="4300" b="1" dirty="0"/>
              <a:t>زمان                                                                                                                                     </a:t>
            </a:r>
            <a:endParaRPr lang="en-US" sz="4300" b="1" dirty="0"/>
          </a:p>
          <a:p>
            <a:pPr marL="0" indent="0">
              <a:buNone/>
            </a:pPr>
            <a:r>
              <a:rPr lang="en-US" sz="4300" b="1" dirty="0"/>
              <a:t>					               Time</a:t>
            </a:r>
            <a:endParaRPr lang="fa-IR" sz="4300" b="1" dirty="0"/>
          </a:p>
        </p:txBody>
      </p:sp>
      <p:pic>
        <p:nvPicPr>
          <p:cNvPr id="4" name="Picture 3" descr="A close up of a logo&#10;&#10;Description generated with very high confidence">
            <a:extLst>
              <a:ext uri="{FF2B5EF4-FFF2-40B4-BE49-F238E27FC236}">
                <a16:creationId xmlns:a16="http://schemas.microsoft.com/office/drawing/2014/main" id="{954A316C-0C6E-4226-9344-22EB0BAB03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3056" b="34028"/>
          <a:stretch/>
        </p:blipFill>
        <p:spPr>
          <a:xfrm>
            <a:off x="79956" y="113253"/>
            <a:ext cx="1865853" cy="818902"/>
          </a:xfrm>
          <a:prstGeom prst="rect">
            <a:avLst/>
          </a:prstGeom>
        </p:spPr>
      </p:pic>
      <p:sp>
        <p:nvSpPr>
          <p:cNvPr id="5" name="Arrow: Up 4">
            <a:extLst>
              <a:ext uri="{FF2B5EF4-FFF2-40B4-BE49-F238E27FC236}">
                <a16:creationId xmlns:a16="http://schemas.microsoft.com/office/drawing/2014/main" id="{A34E75B2-EF72-4A91-8467-6389020E546D}"/>
              </a:ext>
            </a:extLst>
          </p:cNvPr>
          <p:cNvSpPr/>
          <p:nvPr/>
        </p:nvSpPr>
        <p:spPr>
          <a:xfrm>
            <a:off x="2356282" y="2015231"/>
            <a:ext cx="363474" cy="397719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CC30CDF4-E5EF-468B-BED4-F7E3318AF4CF}"/>
              </a:ext>
            </a:extLst>
          </p:cNvPr>
          <p:cNvSpPr/>
          <p:nvPr/>
        </p:nvSpPr>
        <p:spPr>
          <a:xfrm>
            <a:off x="2538019" y="5583809"/>
            <a:ext cx="799559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02A8AD7C-35E3-42CF-A600-494E657F74D9}"/>
              </a:ext>
            </a:extLst>
          </p:cNvPr>
          <p:cNvCxnSpPr>
            <a:cxnSpLocks/>
          </p:cNvCxnSpPr>
          <p:nvPr/>
        </p:nvCxnSpPr>
        <p:spPr>
          <a:xfrm flipV="1">
            <a:off x="2829354" y="3023184"/>
            <a:ext cx="3106999" cy="244318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51FC6F1F-3781-4AA3-A794-EB771CB5C55D}"/>
              </a:ext>
            </a:extLst>
          </p:cNvPr>
          <p:cNvCxnSpPr>
            <a:cxnSpLocks/>
          </p:cNvCxnSpPr>
          <p:nvPr/>
        </p:nvCxnSpPr>
        <p:spPr>
          <a:xfrm flipV="1">
            <a:off x="2808514" y="4407044"/>
            <a:ext cx="3287486" cy="13219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05E11D4-D1D5-4B7C-B449-DE0C94357F0D}"/>
              </a:ext>
            </a:extLst>
          </p:cNvPr>
          <p:cNvCxnSpPr>
            <a:cxnSpLocks/>
          </p:cNvCxnSpPr>
          <p:nvPr/>
        </p:nvCxnSpPr>
        <p:spPr>
          <a:xfrm>
            <a:off x="5936258" y="3174234"/>
            <a:ext cx="0" cy="123281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4912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E3C70-4DF4-456A-98BC-9A7D115C3C28}"/>
              </a:ext>
            </a:extLst>
          </p:cNvPr>
          <p:cNvSpPr>
            <a:spLocks noGrp="1"/>
          </p:cNvSpPr>
          <p:nvPr>
            <p:ph type="title"/>
          </p:nvPr>
        </p:nvSpPr>
        <p:spPr/>
        <p:txBody>
          <a:bodyPr/>
          <a:lstStyle/>
          <a:p>
            <a:pPr algn="r"/>
            <a:r>
              <a:rPr lang="fa-IR" sz="2800" b="1" dirty="0">
                <a:solidFill>
                  <a:srgbClr val="0070C0"/>
                </a:solidFill>
              </a:rPr>
              <a:t>6- عوامل و پیشران های کاهش خطر سوانح</a:t>
            </a:r>
            <a:br>
              <a:rPr lang="fa-IR" sz="2800" b="1" dirty="0">
                <a:solidFill>
                  <a:srgbClr val="002060"/>
                </a:solidFill>
              </a:rPr>
            </a:br>
            <a:r>
              <a:rPr lang="en-US" sz="2800" b="1" dirty="0">
                <a:solidFill>
                  <a:srgbClr val="0070C0"/>
                </a:solidFill>
              </a:rPr>
              <a:t>Disaster risk reduction factors and drivers</a:t>
            </a:r>
            <a:r>
              <a:rPr lang="en-US" dirty="0">
                <a:solidFill>
                  <a:srgbClr val="0070C0"/>
                </a:solidFill>
              </a:rPr>
              <a:t> </a:t>
            </a:r>
          </a:p>
        </p:txBody>
      </p:sp>
      <p:sp>
        <p:nvSpPr>
          <p:cNvPr id="3" name="Content Placeholder 2">
            <a:extLst>
              <a:ext uri="{FF2B5EF4-FFF2-40B4-BE49-F238E27FC236}">
                <a16:creationId xmlns:a16="http://schemas.microsoft.com/office/drawing/2014/main" id="{9E626050-CCEE-4951-90CF-3C9286B361D4}"/>
              </a:ext>
            </a:extLst>
          </p:cNvPr>
          <p:cNvSpPr>
            <a:spLocks noGrp="1"/>
          </p:cNvSpPr>
          <p:nvPr>
            <p:ph idx="1"/>
          </p:nvPr>
        </p:nvSpPr>
        <p:spPr/>
        <p:txBody>
          <a:bodyPr/>
          <a:lstStyle/>
          <a:p>
            <a:pPr marL="0" indent="0" algn="r">
              <a:buNone/>
            </a:pPr>
            <a:endParaRPr lang="en-US" b="1" dirty="0">
              <a:solidFill>
                <a:srgbClr val="0070C0"/>
              </a:solidFill>
            </a:endParaRPr>
          </a:p>
          <a:p>
            <a:pPr marL="0" indent="0" algn="r">
              <a:buNone/>
            </a:pPr>
            <a:r>
              <a:rPr lang="en-US" b="1" dirty="0">
                <a:solidFill>
                  <a:srgbClr val="0070C0"/>
                </a:solidFill>
              </a:rPr>
              <a:t>Disaster Resilience </a:t>
            </a:r>
            <a:r>
              <a:rPr lang="fa-IR" b="1" dirty="0">
                <a:solidFill>
                  <a:srgbClr val="0070C0"/>
                </a:solidFill>
              </a:rPr>
              <a:t>الف: تاب آوری در برابر سوانح:  </a:t>
            </a:r>
            <a:endParaRPr lang="en-US" b="1" dirty="0">
              <a:solidFill>
                <a:srgbClr val="0070C0"/>
              </a:solidFill>
            </a:endParaRPr>
          </a:p>
          <a:p>
            <a:pPr marL="0" indent="0" algn="r">
              <a:buNone/>
            </a:pPr>
            <a:endParaRPr lang="fa-IR" b="1" dirty="0">
              <a:solidFill>
                <a:srgbClr val="0070C0"/>
              </a:solidFill>
            </a:endParaRPr>
          </a:p>
          <a:p>
            <a:pPr marL="0" indent="0" algn="r">
              <a:buNone/>
            </a:pPr>
            <a:r>
              <a:rPr lang="en-US" dirty="0">
                <a:solidFill>
                  <a:srgbClr val="0070C0"/>
                </a:solidFill>
              </a:rPr>
              <a:t>Individual/ Behavioral </a:t>
            </a:r>
            <a:r>
              <a:rPr lang="fa-IR" dirty="0">
                <a:solidFill>
                  <a:srgbClr val="0070C0"/>
                </a:solidFill>
              </a:rPr>
              <a:t>الف- فردی/ رفتاری </a:t>
            </a:r>
          </a:p>
          <a:p>
            <a:pPr marL="0" indent="0" algn="r">
              <a:buNone/>
            </a:pPr>
            <a:r>
              <a:rPr lang="en-US" dirty="0">
                <a:solidFill>
                  <a:srgbClr val="0070C0"/>
                </a:solidFill>
              </a:rPr>
              <a:t> Physical </a:t>
            </a:r>
            <a:r>
              <a:rPr lang="fa-IR" dirty="0">
                <a:solidFill>
                  <a:srgbClr val="0070C0"/>
                </a:solidFill>
              </a:rPr>
              <a:t>ب- فیزیکی</a:t>
            </a:r>
            <a:r>
              <a:rPr lang="en-US" dirty="0">
                <a:solidFill>
                  <a:srgbClr val="0070C0"/>
                </a:solidFill>
              </a:rPr>
              <a:t>  </a:t>
            </a:r>
            <a:endParaRPr lang="fa-IR" dirty="0">
              <a:solidFill>
                <a:srgbClr val="0070C0"/>
              </a:solidFill>
            </a:endParaRPr>
          </a:p>
          <a:p>
            <a:pPr marL="0" indent="0" algn="r">
              <a:buNone/>
            </a:pPr>
            <a:r>
              <a:rPr lang="en-US" dirty="0">
                <a:solidFill>
                  <a:srgbClr val="0070C0"/>
                </a:solidFill>
              </a:rPr>
              <a:t>Systemic </a:t>
            </a:r>
            <a:r>
              <a:rPr lang="fa-IR" dirty="0">
                <a:solidFill>
                  <a:srgbClr val="0070C0"/>
                </a:solidFill>
              </a:rPr>
              <a:t>ج- سیستمی </a:t>
            </a:r>
            <a:endParaRPr lang="en-US" dirty="0">
              <a:solidFill>
                <a:srgbClr val="0070C0"/>
              </a:solidFill>
            </a:endParaRPr>
          </a:p>
          <a:p>
            <a:pPr marL="0" indent="0" algn="r">
              <a:buNone/>
            </a:pPr>
            <a:r>
              <a:rPr lang="en-US" dirty="0">
                <a:solidFill>
                  <a:srgbClr val="0070C0"/>
                </a:solidFill>
              </a:rPr>
              <a:t>Organizational/Institutional </a:t>
            </a:r>
            <a:r>
              <a:rPr lang="fa-IR" dirty="0">
                <a:solidFill>
                  <a:srgbClr val="0070C0"/>
                </a:solidFill>
              </a:rPr>
              <a:t>د-  سازمانی / نهادی </a:t>
            </a:r>
          </a:p>
          <a:p>
            <a:pPr marL="0" indent="0" algn="r">
              <a:buNone/>
            </a:pPr>
            <a:r>
              <a:rPr lang="en-US" dirty="0">
                <a:solidFill>
                  <a:srgbClr val="0070C0"/>
                </a:solidFill>
              </a:rPr>
              <a:t>Functional  </a:t>
            </a:r>
            <a:r>
              <a:rPr lang="fa-IR" dirty="0">
                <a:solidFill>
                  <a:srgbClr val="0070C0"/>
                </a:solidFill>
              </a:rPr>
              <a:t>ه- کارکردی</a:t>
            </a:r>
            <a:endParaRPr lang="en-US" dirty="0">
              <a:solidFill>
                <a:srgbClr val="0070C0"/>
              </a:solidFill>
            </a:endParaRPr>
          </a:p>
          <a:p>
            <a:pPr marL="0" indent="0" algn="r">
              <a:buNone/>
            </a:pPr>
            <a:endParaRPr lang="en-US" dirty="0"/>
          </a:p>
        </p:txBody>
      </p:sp>
      <p:pic>
        <p:nvPicPr>
          <p:cNvPr id="4" name="Picture 3" descr="A close up of a logo&#10;&#10;Description generated with very high confidence">
            <a:extLst>
              <a:ext uri="{FF2B5EF4-FFF2-40B4-BE49-F238E27FC236}">
                <a16:creationId xmlns:a16="http://schemas.microsoft.com/office/drawing/2014/main" id="{37473F2B-D01C-4658-991F-B3F2016C9BB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3056" b="34028"/>
          <a:stretch/>
        </p:blipFill>
        <p:spPr>
          <a:xfrm>
            <a:off x="79956" y="113253"/>
            <a:ext cx="1865853" cy="818902"/>
          </a:xfrm>
          <a:prstGeom prst="rect">
            <a:avLst/>
          </a:prstGeom>
        </p:spPr>
      </p:pic>
    </p:spTree>
    <p:extLst>
      <p:ext uri="{BB962C8B-B14F-4D97-AF65-F5344CB8AC3E}">
        <p14:creationId xmlns:p14="http://schemas.microsoft.com/office/powerpoint/2010/main" val="4154663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0891D-6F8D-44F1-872D-D54BC43A3CD1}"/>
              </a:ext>
            </a:extLst>
          </p:cNvPr>
          <p:cNvSpPr>
            <a:spLocks noGrp="1"/>
          </p:cNvSpPr>
          <p:nvPr>
            <p:ph type="title"/>
          </p:nvPr>
        </p:nvSpPr>
        <p:spPr>
          <a:xfrm>
            <a:off x="838200" y="365125"/>
            <a:ext cx="10515600" cy="818902"/>
          </a:xfrm>
        </p:spPr>
        <p:txBody>
          <a:bodyPr>
            <a:normAutofit fontScale="90000"/>
          </a:bodyPr>
          <a:lstStyle/>
          <a:p>
            <a:pPr algn="r"/>
            <a:r>
              <a:rPr lang="fa-IR" sz="3200" b="1" dirty="0">
                <a:solidFill>
                  <a:srgbClr val="0070C0"/>
                </a:solidFill>
              </a:rPr>
              <a:t>عوامل و پیشران های کاهش خطر سوانح (ادامه)</a:t>
            </a:r>
            <a:br>
              <a:rPr lang="en-US" sz="3200" b="1" dirty="0">
                <a:solidFill>
                  <a:srgbClr val="0070C0"/>
                </a:solidFill>
              </a:rPr>
            </a:br>
            <a:r>
              <a:rPr lang="en-US" sz="3200" b="1" dirty="0">
                <a:solidFill>
                  <a:srgbClr val="0070C0"/>
                </a:solidFill>
              </a:rPr>
              <a:t>Disaster risk reduction factors and drivers (</a:t>
            </a:r>
            <a:r>
              <a:rPr lang="en-US" sz="3200" b="1" dirty="0" err="1">
                <a:solidFill>
                  <a:srgbClr val="0070C0"/>
                </a:solidFill>
              </a:rPr>
              <a:t>contd</a:t>
            </a:r>
            <a:r>
              <a:rPr lang="en-US" sz="3200" b="1" dirty="0">
                <a:solidFill>
                  <a:srgbClr val="0070C0"/>
                </a:solidFill>
              </a:rPr>
              <a:t>)</a:t>
            </a:r>
            <a:r>
              <a:rPr lang="en-US" sz="3200" b="1" dirty="0">
                <a:solidFill>
                  <a:srgbClr val="002060"/>
                </a:solidFill>
              </a:rPr>
              <a:t> </a:t>
            </a:r>
            <a:endParaRPr lang="en-US" sz="3200" dirty="0"/>
          </a:p>
        </p:txBody>
      </p:sp>
      <p:sp>
        <p:nvSpPr>
          <p:cNvPr id="3" name="Content Placeholder 2">
            <a:extLst>
              <a:ext uri="{FF2B5EF4-FFF2-40B4-BE49-F238E27FC236}">
                <a16:creationId xmlns:a16="http://schemas.microsoft.com/office/drawing/2014/main" id="{B16DE579-4A80-4C78-99A4-8BCA75CE8951}"/>
              </a:ext>
            </a:extLst>
          </p:cNvPr>
          <p:cNvSpPr>
            <a:spLocks noGrp="1"/>
          </p:cNvSpPr>
          <p:nvPr>
            <p:ph idx="1"/>
          </p:nvPr>
        </p:nvSpPr>
        <p:spPr>
          <a:xfrm>
            <a:off x="335902" y="1362269"/>
            <a:ext cx="11457992" cy="5281127"/>
          </a:xfrm>
        </p:spPr>
        <p:txBody>
          <a:bodyPr>
            <a:normAutofit/>
          </a:bodyPr>
          <a:lstStyle/>
          <a:p>
            <a:pPr marL="0" indent="0" algn="r">
              <a:buNone/>
            </a:pPr>
            <a:endParaRPr lang="fa-IR" sz="2400" b="1" dirty="0">
              <a:solidFill>
                <a:srgbClr val="002060"/>
              </a:solidFill>
            </a:endParaRPr>
          </a:p>
          <a:p>
            <a:pPr marL="0" indent="0" algn="r">
              <a:buNone/>
            </a:pPr>
            <a:r>
              <a:rPr lang="fa-IR" sz="2400" b="1" dirty="0">
                <a:solidFill>
                  <a:srgbClr val="002060"/>
                </a:solidFill>
              </a:rPr>
              <a:t>ب</a:t>
            </a:r>
            <a:r>
              <a:rPr lang="fa-IR" sz="2900" b="1" dirty="0">
                <a:solidFill>
                  <a:srgbClr val="0070C0"/>
                </a:solidFill>
              </a:rPr>
              <a:t>: عوامل ایجاد ریسک یا خطر حوادث و سوانح:</a:t>
            </a:r>
          </a:p>
          <a:p>
            <a:pPr marL="0" indent="0" algn="r">
              <a:buNone/>
            </a:pPr>
            <a:r>
              <a:rPr lang="fa-IR" sz="2900" dirty="0">
                <a:solidFill>
                  <a:srgbClr val="0070C0"/>
                </a:solidFill>
              </a:rPr>
              <a:t>    در معرض قرارگرفتن</a:t>
            </a:r>
            <a:r>
              <a:rPr lang="en-US" sz="2900" dirty="0">
                <a:solidFill>
                  <a:srgbClr val="0070C0"/>
                </a:solidFill>
              </a:rPr>
              <a:t>X      </a:t>
            </a:r>
            <a:r>
              <a:rPr lang="fa-IR" sz="2900" dirty="0">
                <a:solidFill>
                  <a:srgbClr val="0070C0"/>
                </a:solidFill>
              </a:rPr>
              <a:t>آسیب پذیری        </a:t>
            </a:r>
            <a:r>
              <a:rPr lang="en-US" sz="2900" dirty="0">
                <a:solidFill>
                  <a:srgbClr val="0070C0"/>
                </a:solidFill>
              </a:rPr>
              <a:t>X </a:t>
            </a:r>
            <a:r>
              <a:rPr lang="fa-IR" sz="2900" dirty="0">
                <a:solidFill>
                  <a:srgbClr val="0070C0"/>
                </a:solidFill>
              </a:rPr>
              <a:t>خطر حادثه یا بلا      =     مخاطره طبیعی     </a:t>
            </a:r>
          </a:p>
          <a:p>
            <a:pPr marL="0" indent="0" algn="r">
              <a:buNone/>
            </a:pPr>
            <a:r>
              <a:rPr lang="fa-IR" sz="2900" dirty="0">
                <a:solidFill>
                  <a:srgbClr val="0070C0"/>
                </a:solidFill>
              </a:rPr>
              <a:t> ) </a:t>
            </a:r>
            <a:r>
              <a:rPr lang="en-US" sz="2900" dirty="0">
                <a:solidFill>
                  <a:srgbClr val="0070C0"/>
                </a:solidFill>
              </a:rPr>
              <a:t>Exposure)  </a:t>
            </a:r>
            <a:r>
              <a:rPr lang="fa-IR" sz="2900" dirty="0">
                <a:solidFill>
                  <a:srgbClr val="0070C0"/>
                </a:solidFill>
              </a:rPr>
              <a:t>      </a:t>
            </a:r>
            <a:r>
              <a:rPr lang="en-US" sz="2900" dirty="0">
                <a:solidFill>
                  <a:srgbClr val="0070C0"/>
                </a:solidFill>
              </a:rPr>
              <a:t>       (Vulnerability)              ( Hazard)                 (Disaster Risk) </a:t>
            </a:r>
          </a:p>
          <a:p>
            <a:pPr marL="0" indent="0" algn="r">
              <a:buNone/>
            </a:pPr>
            <a:endParaRPr lang="en-US" sz="2900" dirty="0">
              <a:solidFill>
                <a:srgbClr val="0070C0"/>
              </a:solidFill>
            </a:endParaRPr>
          </a:p>
          <a:p>
            <a:pPr marL="0" indent="0" algn="r">
              <a:buNone/>
            </a:pPr>
            <a:r>
              <a:rPr lang="en-US" sz="2900" b="1" dirty="0">
                <a:solidFill>
                  <a:srgbClr val="0070C0"/>
                </a:solidFill>
              </a:rPr>
              <a:t>Types of Hazards </a:t>
            </a:r>
            <a:r>
              <a:rPr lang="fa-IR" sz="2900" b="1" dirty="0">
                <a:solidFill>
                  <a:srgbClr val="0070C0"/>
                </a:solidFill>
              </a:rPr>
              <a:t>ج- انواع مخاطرات </a:t>
            </a:r>
            <a:endParaRPr lang="en-US" sz="2900" b="1" dirty="0">
              <a:solidFill>
                <a:srgbClr val="0070C0"/>
              </a:solidFill>
            </a:endParaRPr>
          </a:p>
          <a:p>
            <a:pPr marL="0" indent="0" algn="r">
              <a:buNone/>
            </a:pPr>
            <a:r>
              <a:rPr lang="fa-IR" sz="2900" dirty="0">
                <a:solidFill>
                  <a:srgbClr val="0070C0"/>
                </a:solidFill>
              </a:rPr>
              <a:t>زمین</a:t>
            </a:r>
            <a:r>
              <a:rPr lang="fa-IR" sz="2900" b="1" dirty="0">
                <a:solidFill>
                  <a:srgbClr val="0070C0"/>
                </a:solidFill>
              </a:rPr>
              <a:t> </a:t>
            </a:r>
            <a:r>
              <a:rPr lang="fa-IR" sz="2900" dirty="0">
                <a:solidFill>
                  <a:srgbClr val="0070C0"/>
                </a:solidFill>
              </a:rPr>
              <a:t>شناختی , آب و هوایی و اقلیمی , صنعتی و بیولوژیک  </a:t>
            </a:r>
          </a:p>
          <a:p>
            <a:pPr marL="0" indent="0" algn="r">
              <a:buNone/>
            </a:pPr>
            <a:r>
              <a:rPr lang="en-US" sz="2900" dirty="0">
                <a:solidFill>
                  <a:srgbClr val="0070C0"/>
                </a:solidFill>
              </a:rPr>
              <a:t>Geological, meteorological, hydrological, climatic, industrial, biologic </a:t>
            </a:r>
            <a:endParaRPr lang="fa-IR" sz="2900" dirty="0">
              <a:solidFill>
                <a:srgbClr val="0070C0"/>
              </a:solidFill>
            </a:endParaRPr>
          </a:p>
        </p:txBody>
      </p:sp>
      <p:pic>
        <p:nvPicPr>
          <p:cNvPr id="4" name="Picture 3" descr="A close up of a logo&#10;&#10;Description generated with very high confidence">
            <a:extLst>
              <a:ext uri="{FF2B5EF4-FFF2-40B4-BE49-F238E27FC236}">
                <a16:creationId xmlns:a16="http://schemas.microsoft.com/office/drawing/2014/main" id="{DE8E3134-7044-4CA5-A49C-CF1548638B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3056" b="34028"/>
          <a:stretch/>
        </p:blipFill>
        <p:spPr>
          <a:xfrm>
            <a:off x="79956" y="113253"/>
            <a:ext cx="1865853" cy="818902"/>
          </a:xfrm>
          <a:prstGeom prst="rect">
            <a:avLst/>
          </a:prstGeom>
        </p:spPr>
      </p:pic>
    </p:spTree>
    <p:extLst>
      <p:ext uri="{BB962C8B-B14F-4D97-AF65-F5344CB8AC3E}">
        <p14:creationId xmlns:p14="http://schemas.microsoft.com/office/powerpoint/2010/main" val="717910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B7B24-0AD0-45DE-B1A3-E335670C660C}"/>
              </a:ext>
            </a:extLst>
          </p:cNvPr>
          <p:cNvSpPr>
            <a:spLocks noGrp="1"/>
          </p:cNvSpPr>
          <p:nvPr>
            <p:ph type="title"/>
          </p:nvPr>
        </p:nvSpPr>
        <p:spPr/>
        <p:txBody>
          <a:bodyPr>
            <a:normAutofit/>
          </a:bodyPr>
          <a:lstStyle/>
          <a:p>
            <a:pPr algn="r"/>
            <a:r>
              <a:rPr lang="fa-IR" sz="2800" b="1" dirty="0">
                <a:solidFill>
                  <a:srgbClr val="0070C0"/>
                </a:solidFill>
              </a:rPr>
              <a:t>عوامل و پیشران های کاهش خطر سوانح (ادامه)</a:t>
            </a:r>
            <a:br>
              <a:rPr lang="en-US" sz="2800" b="1" dirty="0">
                <a:solidFill>
                  <a:srgbClr val="0070C0"/>
                </a:solidFill>
              </a:rPr>
            </a:br>
            <a:r>
              <a:rPr lang="en-US" sz="3100" b="1" dirty="0">
                <a:solidFill>
                  <a:srgbClr val="0070C0"/>
                </a:solidFill>
              </a:rPr>
              <a:t>Disaster risk reduction factors and drivers (</a:t>
            </a:r>
            <a:r>
              <a:rPr lang="en-US" sz="3100" b="1" dirty="0" err="1">
                <a:solidFill>
                  <a:srgbClr val="0070C0"/>
                </a:solidFill>
              </a:rPr>
              <a:t>contd</a:t>
            </a:r>
            <a:r>
              <a:rPr lang="en-US" sz="3100" b="1" dirty="0">
                <a:solidFill>
                  <a:srgbClr val="0070C0"/>
                </a:solidFill>
              </a:rPr>
              <a:t>)</a:t>
            </a:r>
            <a:endParaRPr lang="en-US" sz="3100" dirty="0">
              <a:solidFill>
                <a:srgbClr val="0070C0"/>
              </a:solidFill>
            </a:endParaRPr>
          </a:p>
        </p:txBody>
      </p:sp>
      <p:sp>
        <p:nvSpPr>
          <p:cNvPr id="3" name="Content Placeholder 2">
            <a:extLst>
              <a:ext uri="{FF2B5EF4-FFF2-40B4-BE49-F238E27FC236}">
                <a16:creationId xmlns:a16="http://schemas.microsoft.com/office/drawing/2014/main" id="{3E872C42-3738-4B97-B6A8-34B1629C87D7}"/>
              </a:ext>
            </a:extLst>
          </p:cNvPr>
          <p:cNvSpPr>
            <a:spLocks noGrp="1"/>
          </p:cNvSpPr>
          <p:nvPr>
            <p:ph idx="1"/>
          </p:nvPr>
        </p:nvSpPr>
        <p:spPr/>
        <p:txBody>
          <a:bodyPr>
            <a:normAutofit lnSpcReduction="10000"/>
          </a:bodyPr>
          <a:lstStyle/>
          <a:p>
            <a:pPr marL="0" indent="0" algn="r">
              <a:buNone/>
            </a:pPr>
            <a:r>
              <a:rPr lang="en-US" b="1" dirty="0">
                <a:solidFill>
                  <a:srgbClr val="0070C0"/>
                </a:solidFill>
              </a:rPr>
              <a:t>Types of Vulnerabilities </a:t>
            </a:r>
            <a:r>
              <a:rPr lang="fa-IR" b="1" dirty="0">
                <a:solidFill>
                  <a:srgbClr val="0070C0"/>
                </a:solidFill>
              </a:rPr>
              <a:t> </a:t>
            </a:r>
            <a:r>
              <a:rPr lang="en-US" b="1" dirty="0">
                <a:solidFill>
                  <a:srgbClr val="0070C0"/>
                </a:solidFill>
              </a:rPr>
              <a:t> </a:t>
            </a:r>
            <a:r>
              <a:rPr lang="fa-IR" b="1" dirty="0">
                <a:solidFill>
                  <a:srgbClr val="0070C0"/>
                </a:solidFill>
              </a:rPr>
              <a:t>د-انواع آسیب پذیری:</a:t>
            </a:r>
          </a:p>
          <a:p>
            <a:pPr marL="0" indent="0" algn="r">
              <a:buNone/>
            </a:pPr>
            <a:r>
              <a:rPr lang="en-US" dirty="0">
                <a:solidFill>
                  <a:srgbClr val="0070C0"/>
                </a:solidFill>
              </a:rPr>
              <a:t> Physical   </a:t>
            </a:r>
            <a:r>
              <a:rPr lang="fa-IR" dirty="0">
                <a:solidFill>
                  <a:srgbClr val="0070C0"/>
                </a:solidFill>
              </a:rPr>
              <a:t>فیزیکی</a:t>
            </a:r>
          </a:p>
          <a:p>
            <a:pPr marL="0" indent="0" algn="r">
              <a:buNone/>
            </a:pPr>
            <a:r>
              <a:rPr lang="en-US" dirty="0">
                <a:solidFill>
                  <a:srgbClr val="0070C0"/>
                </a:solidFill>
              </a:rPr>
              <a:t> Social </a:t>
            </a:r>
            <a:r>
              <a:rPr lang="fa-IR" dirty="0">
                <a:solidFill>
                  <a:srgbClr val="0070C0"/>
                </a:solidFill>
              </a:rPr>
              <a:t>اجتماعی </a:t>
            </a:r>
          </a:p>
          <a:p>
            <a:pPr marL="0" indent="0" algn="r">
              <a:buNone/>
            </a:pPr>
            <a:r>
              <a:rPr lang="en-US" dirty="0">
                <a:solidFill>
                  <a:srgbClr val="0070C0"/>
                </a:solidFill>
              </a:rPr>
              <a:t> Economic   </a:t>
            </a:r>
            <a:r>
              <a:rPr lang="fa-IR" dirty="0">
                <a:solidFill>
                  <a:srgbClr val="0070C0"/>
                </a:solidFill>
              </a:rPr>
              <a:t>اقتصادی</a:t>
            </a:r>
          </a:p>
          <a:p>
            <a:pPr marL="0" indent="0" algn="r">
              <a:buNone/>
            </a:pPr>
            <a:r>
              <a:rPr lang="en-US" dirty="0">
                <a:solidFill>
                  <a:srgbClr val="0070C0"/>
                </a:solidFill>
              </a:rPr>
              <a:t> Environmental </a:t>
            </a:r>
            <a:r>
              <a:rPr lang="fa-IR" dirty="0">
                <a:solidFill>
                  <a:srgbClr val="0070C0"/>
                </a:solidFill>
              </a:rPr>
              <a:t>زیست محیطی </a:t>
            </a:r>
            <a:endParaRPr lang="en-US" dirty="0">
              <a:solidFill>
                <a:srgbClr val="0070C0"/>
              </a:solidFill>
            </a:endParaRPr>
          </a:p>
          <a:p>
            <a:pPr marL="0" indent="0" algn="r">
              <a:buNone/>
            </a:pPr>
            <a:endParaRPr lang="en-US" dirty="0">
              <a:solidFill>
                <a:srgbClr val="0070C0"/>
              </a:solidFill>
            </a:endParaRPr>
          </a:p>
          <a:p>
            <a:pPr marL="0" indent="0" algn="r">
              <a:buNone/>
            </a:pPr>
            <a:r>
              <a:rPr lang="en-US" b="1" dirty="0">
                <a:solidFill>
                  <a:srgbClr val="0070C0"/>
                </a:solidFill>
              </a:rPr>
              <a:t>Exposure </a:t>
            </a:r>
            <a:r>
              <a:rPr lang="fa-IR" b="1" dirty="0">
                <a:solidFill>
                  <a:srgbClr val="0070C0"/>
                </a:solidFill>
              </a:rPr>
              <a:t>ه- در معرض مخاطرات قرار گرفتن </a:t>
            </a:r>
            <a:endParaRPr lang="en-US" b="1" dirty="0">
              <a:solidFill>
                <a:srgbClr val="0070C0"/>
              </a:solidFill>
            </a:endParaRPr>
          </a:p>
          <a:p>
            <a:pPr marL="0" indent="0" algn="r">
              <a:buNone/>
            </a:pPr>
            <a:r>
              <a:rPr lang="fa-IR" dirty="0">
                <a:solidFill>
                  <a:srgbClr val="0070C0"/>
                </a:solidFill>
              </a:rPr>
              <a:t>پیامدهای توسعه ناپایدار و نامتوازن  مانند گسترش بی برنامه مناطق شهری و ساخت و ساز در حریم رودخانه ها. </a:t>
            </a:r>
            <a:endParaRPr lang="en-US" dirty="0">
              <a:solidFill>
                <a:srgbClr val="0070C0"/>
              </a:solidFill>
            </a:endParaRPr>
          </a:p>
          <a:p>
            <a:pPr algn="r"/>
            <a:endParaRPr lang="en-US" dirty="0"/>
          </a:p>
        </p:txBody>
      </p:sp>
      <p:pic>
        <p:nvPicPr>
          <p:cNvPr id="4" name="Picture 3" descr="A close up of a logo&#10;&#10;Description generated with very high confidence">
            <a:extLst>
              <a:ext uri="{FF2B5EF4-FFF2-40B4-BE49-F238E27FC236}">
                <a16:creationId xmlns:a16="http://schemas.microsoft.com/office/drawing/2014/main" id="{119A62B6-BF23-4B64-B79D-1F1C7C48BAD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3056" b="34028"/>
          <a:stretch/>
        </p:blipFill>
        <p:spPr>
          <a:xfrm>
            <a:off x="79956" y="113253"/>
            <a:ext cx="1865853" cy="818902"/>
          </a:xfrm>
          <a:prstGeom prst="rect">
            <a:avLst/>
          </a:prstGeom>
        </p:spPr>
      </p:pic>
    </p:spTree>
    <p:extLst>
      <p:ext uri="{BB962C8B-B14F-4D97-AF65-F5344CB8AC3E}">
        <p14:creationId xmlns:p14="http://schemas.microsoft.com/office/powerpoint/2010/main" val="3576171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89FFC-9918-45A3-FFCC-C55189274453}"/>
              </a:ext>
            </a:extLst>
          </p:cNvPr>
          <p:cNvSpPr>
            <a:spLocks noGrp="1"/>
          </p:cNvSpPr>
          <p:nvPr>
            <p:ph type="title"/>
          </p:nvPr>
        </p:nvSpPr>
        <p:spPr/>
        <p:txBody>
          <a:bodyPr>
            <a:normAutofit/>
          </a:bodyPr>
          <a:lstStyle/>
          <a:p>
            <a:pPr algn="r"/>
            <a:r>
              <a:rPr lang="fa-IR" sz="2800" b="1" dirty="0">
                <a:solidFill>
                  <a:srgbClr val="0070C0"/>
                </a:solidFill>
              </a:rPr>
              <a:t>7. ارزیابی ریسک برای تدوین برنامه جامع بازسازی</a:t>
            </a:r>
            <a:endParaRPr lang="en-US" sz="2800" b="1" dirty="0">
              <a:solidFill>
                <a:srgbClr val="0070C0"/>
              </a:solidFill>
            </a:endParaRPr>
          </a:p>
        </p:txBody>
      </p:sp>
      <p:pic>
        <p:nvPicPr>
          <p:cNvPr id="5" name="Content Placeholder 4" descr="Chart&#10;&#10;Description automatically generated">
            <a:extLst>
              <a:ext uri="{FF2B5EF4-FFF2-40B4-BE49-F238E27FC236}">
                <a16:creationId xmlns:a16="http://schemas.microsoft.com/office/drawing/2014/main" id="{24438D27-96C0-6CE2-B286-35D67E3EBA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4121" y="1902305"/>
            <a:ext cx="9001672" cy="5440962"/>
          </a:xfrm>
        </p:spPr>
      </p:pic>
    </p:spTree>
    <p:extLst>
      <p:ext uri="{BB962C8B-B14F-4D97-AF65-F5344CB8AC3E}">
        <p14:creationId xmlns:p14="http://schemas.microsoft.com/office/powerpoint/2010/main" val="579354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7DAC720-FF1E-4B86-8F59-BCB92501A36B}"/>
              </a:ext>
            </a:extLst>
          </p:cNvPr>
          <p:cNvGrpSpPr/>
          <p:nvPr/>
        </p:nvGrpSpPr>
        <p:grpSpPr>
          <a:xfrm>
            <a:off x="1091953" y="1726920"/>
            <a:ext cx="9232777" cy="4313298"/>
            <a:chOff x="0" y="248842"/>
            <a:chExt cx="5530286" cy="3133161"/>
          </a:xfrm>
        </p:grpSpPr>
        <p:cxnSp>
          <p:nvCxnSpPr>
            <p:cNvPr id="5" name="Straight Arrow Connector 4">
              <a:extLst>
                <a:ext uri="{FF2B5EF4-FFF2-40B4-BE49-F238E27FC236}">
                  <a16:creationId xmlns:a16="http://schemas.microsoft.com/office/drawing/2014/main" id="{FE77EA51-3FFE-4894-B7D9-05823E06A554}"/>
                </a:ext>
              </a:extLst>
            </p:cNvPr>
            <p:cNvCxnSpPr/>
            <p:nvPr/>
          </p:nvCxnSpPr>
          <p:spPr>
            <a:xfrm>
              <a:off x="3999603" y="897394"/>
              <a:ext cx="0" cy="82561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F18763CA-AC26-4282-BA44-9F9419F53E50}"/>
                </a:ext>
              </a:extLst>
            </p:cNvPr>
            <p:cNvCxnSpPr/>
            <p:nvPr/>
          </p:nvCxnSpPr>
          <p:spPr>
            <a:xfrm>
              <a:off x="2407563" y="860082"/>
              <a:ext cx="0" cy="82561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AA4EA00-35F7-461A-B62D-286B758B9FF7}"/>
                </a:ext>
              </a:extLst>
            </p:cNvPr>
            <p:cNvCxnSpPr/>
            <p:nvPr/>
          </p:nvCxnSpPr>
          <p:spPr>
            <a:xfrm>
              <a:off x="1221475" y="860082"/>
              <a:ext cx="0" cy="82561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 name="Elbow Connector 18">
              <a:extLst>
                <a:ext uri="{FF2B5EF4-FFF2-40B4-BE49-F238E27FC236}">
                  <a16:creationId xmlns:a16="http://schemas.microsoft.com/office/drawing/2014/main" id="{81F4E5A8-4503-4992-8B53-1D095A0DE181}"/>
                </a:ext>
              </a:extLst>
            </p:cNvPr>
            <p:cNvCxnSpPr>
              <a:cxnSpLocks/>
            </p:cNvCxnSpPr>
            <p:nvPr/>
          </p:nvCxnSpPr>
          <p:spPr>
            <a:xfrm rot="10800000" flipH="1">
              <a:off x="34802" y="706685"/>
              <a:ext cx="184412" cy="1983077"/>
            </a:xfrm>
            <a:prstGeom prst="bentConnector3">
              <a:avLst>
                <a:gd name="adj1" fmla="val -123962"/>
              </a:avLst>
            </a:prstGeom>
            <a:ln w="38100"/>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5B2638D4-1151-42FC-8623-ADB9F62BA202}"/>
                </a:ext>
              </a:extLst>
            </p:cNvPr>
            <p:cNvGrpSpPr/>
            <p:nvPr/>
          </p:nvGrpSpPr>
          <p:grpSpPr>
            <a:xfrm>
              <a:off x="110480" y="248842"/>
              <a:ext cx="5419806" cy="1368240"/>
              <a:chOff x="110490" y="248842"/>
              <a:chExt cx="5311582" cy="1368240"/>
            </a:xfrm>
          </p:grpSpPr>
          <p:sp>
            <p:nvSpPr>
              <p:cNvPr id="19" name="Arrow: Right 18">
                <a:extLst>
                  <a:ext uri="{FF2B5EF4-FFF2-40B4-BE49-F238E27FC236}">
                    <a16:creationId xmlns:a16="http://schemas.microsoft.com/office/drawing/2014/main" id="{89DCB13A-C1DF-40F6-B2E5-AF5464F4A470}"/>
                  </a:ext>
                </a:extLst>
              </p:cNvPr>
              <p:cNvSpPr/>
              <p:nvPr/>
            </p:nvSpPr>
            <p:spPr>
              <a:xfrm>
                <a:off x="111001" y="248842"/>
                <a:ext cx="5311071" cy="1368240"/>
              </a:xfrm>
              <a:prstGeom prst="rightArrow">
                <a:avLst/>
              </a:prstGeom>
              <a:scene3d>
                <a:camera prst="orthographicFront">
                  <a:rot lat="0" lon="0" rev="0"/>
                </a:camera>
                <a:lightRig rig="contrasting" dir="t">
                  <a:rot lat="0" lon="0" rev="1200000"/>
                </a:lightRig>
              </a:scene3d>
              <a:sp3d z="-300000" prstMaterial="plastic"/>
            </p:spPr>
            <p:style>
              <a:lnRef idx="1">
                <a:schemeClr val="dk2">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txBody>
              <a:bodyPr/>
              <a:lstStyle/>
              <a:p>
                <a:endParaRPr lang="en-US" sz="3600"/>
              </a:p>
            </p:txBody>
          </p:sp>
          <p:sp>
            <p:nvSpPr>
              <p:cNvPr id="20" name="Freeform: Shape 19">
                <a:extLst>
                  <a:ext uri="{FF2B5EF4-FFF2-40B4-BE49-F238E27FC236}">
                    <a16:creationId xmlns:a16="http://schemas.microsoft.com/office/drawing/2014/main" id="{3E2B7D5C-AF39-4443-BFD7-1FE10AAB38B0}"/>
                  </a:ext>
                </a:extLst>
              </p:cNvPr>
              <p:cNvSpPr/>
              <p:nvPr/>
            </p:nvSpPr>
            <p:spPr>
              <a:xfrm>
                <a:off x="110490" y="671195"/>
                <a:ext cx="1188638" cy="547296"/>
              </a:xfrm>
              <a:custGeom>
                <a:avLst/>
                <a:gdLst>
                  <a:gd name="connsiteX0" fmla="*/ 0 w 1188638"/>
                  <a:gd name="connsiteY0" fmla="*/ 91218 h 547296"/>
                  <a:gd name="connsiteX1" fmla="*/ 91218 w 1188638"/>
                  <a:gd name="connsiteY1" fmla="*/ 0 h 547296"/>
                  <a:gd name="connsiteX2" fmla="*/ 1097420 w 1188638"/>
                  <a:gd name="connsiteY2" fmla="*/ 0 h 547296"/>
                  <a:gd name="connsiteX3" fmla="*/ 1188638 w 1188638"/>
                  <a:gd name="connsiteY3" fmla="*/ 91218 h 547296"/>
                  <a:gd name="connsiteX4" fmla="*/ 1188638 w 1188638"/>
                  <a:gd name="connsiteY4" fmla="*/ 456078 h 547296"/>
                  <a:gd name="connsiteX5" fmla="*/ 1097420 w 1188638"/>
                  <a:gd name="connsiteY5" fmla="*/ 547296 h 547296"/>
                  <a:gd name="connsiteX6" fmla="*/ 91218 w 1188638"/>
                  <a:gd name="connsiteY6" fmla="*/ 547296 h 547296"/>
                  <a:gd name="connsiteX7" fmla="*/ 0 w 1188638"/>
                  <a:gd name="connsiteY7" fmla="*/ 456078 h 547296"/>
                  <a:gd name="connsiteX8" fmla="*/ 0 w 1188638"/>
                  <a:gd name="connsiteY8" fmla="*/ 91218 h 547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8638" h="547296">
                    <a:moveTo>
                      <a:pt x="0" y="91218"/>
                    </a:moveTo>
                    <a:cubicBezTo>
                      <a:pt x="0" y="40840"/>
                      <a:pt x="40840" y="0"/>
                      <a:pt x="91218" y="0"/>
                    </a:cubicBezTo>
                    <a:lnTo>
                      <a:pt x="1097420" y="0"/>
                    </a:lnTo>
                    <a:cubicBezTo>
                      <a:pt x="1147798" y="0"/>
                      <a:pt x="1188638" y="40840"/>
                      <a:pt x="1188638" y="91218"/>
                    </a:cubicBezTo>
                    <a:lnTo>
                      <a:pt x="1188638" y="456078"/>
                    </a:lnTo>
                    <a:cubicBezTo>
                      <a:pt x="1188638" y="506456"/>
                      <a:pt x="1147798" y="547296"/>
                      <a:pt x="1097420" y="547296"/>
                    </a:cubicBezTo>
                    <a:lnTo>
                      <a:pt x="91218" y="547296"/>
                    </a:lnTo>
                    <a:cubicBezTo>
                      <a:pt x="40840" y="547296"/>
                      <a:pt x="0" y="506456"/>
                      <a:pt x="0" y="456078"/>
                    </a:cubicBezTo>
                    <a:lnTo>
                      <a:pt x="0" y="91218"/>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dk2">
                  <a:shade val="80000"/>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2">
                  <a:hueOff val="0"/>
                  <a:satOff val="0"/>
                  <a:lumOff val="0"/>
                  <a:alphaOff val="0"/>
                </a:schemeClr>
              </a:fontRef>
            </p:style>
            <p:txBody>
              <a:bodyPr spcFirstLastPara="0" vert="horz" wrap="square" lIns="51470" tIns="51470" rIns="51470" bIns="51470" numCol="1" spcCol="1270" anchor="ctr" anchorCtr="0">
                <a:noAutofit/>
              </a:bodyPr>
              <a:lstStyle/>
              <a:p>
                <a:pPr algn="ctr">
                  <a:lnSpc>
                    <a:spcPct val="90000"/>
                  </a:lnSpc>
                  <a:spcAft>
                    <a:spcPts val="345"/>
                  </a:spcAft>
                </a:pPr>
                <a:r>
                  <a:rPr lang="en-US" sz="1200" b="1" dirty="0">
                    <a:solidFill>
                      <a:srgbClr val="44546A"/>
                    </a:solidFill>
                    <a:ea typeface="Yu Mincho" panose="02020400000000000000" pitchFamily="18" charset="-128"/>
                    <a:cs typeface="Arial" panose="020B0604020202020204" pitchFamily="34" charset="0"/>
                  </a:rPr>
                  <a:t>Understand and diagnose problems</a:t>
                </a:r>
                <a:endParaRPr lang="fa-IR" sz="1200" b="1" dirty="0">
                  <a:solidFill>
                    <a:srgbClr val="44546A"/>
                  </a:solidFill>
                  <a:ea typeface="Yu Mincho" panose="02020400000000000000" pitchFamily="18" charset="-128"/>
                  <a:cs typeface="Arial" panose="020B0604020202020204" pitchFamily="34" charset="0"/>
                </a:endParaRPr>
              </a:p>
              <a:p>
                <a:pPr algn="ctr">
                  <a:lnSpc>
                    <a:spcPct val="90000"/>
                  </a:lnSpc>
                  <a:spcAft>
                    <a:spcPts val="345"/>
                  </a:spcAft>
                </a:pPr>
                <a:r>
                  <a:rPr lang="fa-IR" sz="1200" b="1" dirty="0">
                    <a:solidFill>
                      <a:srgbClr val="44546A"/>
                    </a:solidFill>
                    <a:latin typeface="Times New Roman" panose="02020603050405020304" pitchFamily="18" charset="0"/>
                    <a:ea typeface="Yu Mincho" panose="02020400000000000000" pitchFamily="18" charset="-128"/>
                    <a:cs typeface="Arial" panose="020B0604020202020204" pitchFamily="34" charset="0"/>
                  </a:rPr>
                  <a:t>درک و تشخیص مشکلات</a:t>
                </a:r>
                <a:endParaRPr lang="en-US" sz="2400" dirty="0">
                  <a:latin typeface="Times New Roman" panose="02020603050405020304" pitchFamily="18" charset="0"/>
                  <a:ea typeface="Yu Mincho" panose="02020400000000000000" pitchFamily="18" charset="-128"/>
                </a:endParaRPr>
              </a:p>
            </p:txBody>
          </p:sp>
          <p:sp>
            <p:nvSpPr>
              <p:cNvPr id="21" name="Freeform: Shape 20">
                <a:extLst>
                  <a:ext uri="{FF2B5EF4-FFF2-40B4-BE49-F238E27FC236}">
                    <a16:creationId xmlns:a16="http://schemas.microsoft.com/office/drawing/2014/main" id="{8973EBD0-C097-4234-846E-6E95E9BEE7B7}"/>
                  </a:ext>
                </a:extLst>
              </p:cNvPr>
              <p:cNvSpPr/>
              <p:nvPr/>
            </p:nvSpPr>
            <p:spPr>
              <a:xfrm>
                <a:off x="1374223" y="686211"/>
                <a:ext cx="1188638" cy="547296"/>
              </a:xfrm>
              <a:custGeom>
                <a:avLst/>
                <a:gdLst>
                  <a:gd name="connsiteX0" fmla="*/ 0 w 1188638"/>
                  <a:gd name="connsiteY0" fmla="*/ 91218 h 547296"/>
                  <a:gd name="connsiteX1" fmla="*/ 91218 w 1188638"/>
                  <a:gd name="connsiteY1" fmla="*/ 0 h 547296"/>
                  <a:gd name="connsiteX2" fmla="*/ 1097420 w 1188638"/>
                  <a:gd name="connsiteY2" fmla="*/ 0 h 547296"/>
                  <a:gd name="connsiteX3" fmla="*/ 1188638 w 1188638"/>
                  <a:gd name="connsiteY3" fmla="*/ 91218 h 547296"/>
                  <a:gd name="connsiteX4" fmla="*/ 1188638 w 1188638"/>
                  <a:gd name="connsiteY4" fmla="*/ 456078 h 547296"/>
                  <a:gd name="connsiteX5" fmla="*/ 1097420 w 1188638"/>
                  <a:gd name="connsiteY5" fmla="*/ 547296 h 547296"/>
                  <a:gd name="connsiteX6" fmla="*/ 91218 w 1188638"/>
                  <a:gd name="connsiteY6" fmla="*/ 547296 h 547296"/>
                  <a:gd name="connsiteX7" fmla="*/ 0 w 1188638"/>
                  <a:gd name="connsiteY7" fmla="*/ 456078 h 547296"/>
                  <a:gd name="connsiteX8" fmla="*/ 0 w 1188638"/>
                  <a:gd name="connsiteY8" fmla="*/ 91218 h 547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8638" h="547296">
                    <a:moveTo>
                      <a:pt x="0" y="91218"/>
                    </a:moveTo>
                    <a:cubicBezTo>
                      <a:pt x="0" y="40840"/>
                      <a:pt x="40840" y="0"/>
                      <a:pt x="91218" y="0"/>
                    </a:cubicBezTo>
                    <a:lnTo>
                      <a:pt x="1097420" y="0"/>
                    </a:lnTo>
                    <a:cubicBezTo>
                      <a:pt x="1147798" y="0"/>
                      <a:pt x="1188638" y="40840"/>
                      <a:pt x="1188638" y="91218"/>
                    </a:cubicBezTo>
                    <a:lnTo>
                      <a:pt x="1188638" y="456078"/>
                    </a:lnTo>
                    <a:cubicBezTo>
                      <a:pt x="1188638" y="506456"/>
                      <a:pt x="1147798" y="547296"/>
                      <a:pt x="1097420" y="547296"/>
                    </a:cubicBezTo>
                    <a:lnTo>
                      <a:pt x="91218" y="547296"/>
                    </a:lnTo>
                    <a:cubicBezTo>
                      <a:pt x="40840" y="547296"/>
                      <a:pt x="0" y="506456"/>
                      <a:pt x="0" y="456078"/>
                    </a:cubicBezTo>
                    <a:lnTo>
                      <a:pt x="0" y="91218"/>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dk2">
                  <a:shade val="80000"/>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2">
                  <a:hueOff val="0"/>
                  <a:satOff val="0"/>
                  <a:lumOff val="0"/>
                  <a:alphaOff val="0"/>
                </a:schemeClr>
              </a:fontRef>
            </p:style>
            <p:txBody>
              <a:bodyPr spcFirstLastPara="0" vert="horz" wrap="square" lIns="51470" tIns="51470" rIns="51470" bIns="51470" numCol="1" spcCol="1270" anchor="ctr" anchorCtr="0">
                <a:noAutofit/>
              </a:bodyPr>
              <a:lstStyle/>
              <a:p>
                <a:pPr algn="ctr">
                  <a:lnSpc>
                    <a:spcPct val="90000"/>
                  </a:lnSpc>
                  <a:spcAft>
                    <a:spcPts val="345"/>
                  </a:spcAft>
                </a:pPr>
                <a:r>
                  <a:rPr lang="en-US" sz="1200" b="1" dirty="0">
                    <a:solidFill>
                      <a:srgbClr val="44546A"/>
                    </a:solidFill>
                    <a:ea typeface="Yu Mincho" panose="02020400000000000000" pitchFamily="18" charset="-128"/>
                    <a:cs typeface="Arial" panose="020B0604020202020204" pitchFamily="34" charset="0"/>
                  </a:rPr>
                  <a:t>Propose and reach consensus on solutions</a:t>
                </a:r>
                <a:endParaRPr lang="fa-IR" sz="1200" b="1" dirty="0">
                  <a:solidFill>
                    <a:srgbClr val="44546A"/>
                  </a:solidFill>
                  <a:ea typeface="Yu Mincho" panose="02020400000000000000" pitchFamily="18" charset="-128"/>
                  <a:cs typeface="Arial" panose="020B0604020202020204" pitchFamily="34" charset="0"/>
                </a:endParaRPr>
              </a:p>
              <a:p>
                <a:pPr algn="ctr">
                  <a:lnSpc>
                    <a:spcPct val="90000"/>
                  </a:lnSpc>
                  <a:spcAft>
                    <a:spcPts val="345"/>
                  </a:spcAft>
                </a:pPr>
                <a:r>
                  <a:rPr lang="fa-IR" sz="1200" b="1" dirty="0">
                    <a:solidFill>
                      <a:srgbClr val="44546A"/>
                    </a:solidFill>
                    <a:latin typeface="Times New Roman" panose="02020603050405020304" pitchFamily="18" charset="0"/>
                    <a:ea typeface="Yu Mincho" panose="02020400000000000000" pitchFamily="18" charset="-128"/>
                    <a:cs typeface="Arial" panose="020B0604020202020204" pitchFamily="34" charset="0"/>
                  </a:rPr>
                  <a:t>توافق بر راه حل های مناسب</a:t>
                </a:r>
                <a:endParaRPr lang="en-US" sz="2400" dirty="0">
                  <a:latin typeface="Times New Roman" panose="02020603050405020304" pitchFamily="18" charset="0"/>
                  <a:ea typeface="Yu Mincho" panose="02020400000000000000" pitchFamily="18" charset="-128"/>
                </a:endParaRPr>
              </a:p>
            </p:txBody>
          </p:sp>
          <p:sp>
            <p:nvSpPr>
              <p:cNvPr id="22" name="Freeform: Shape 21">
                <a:extLst>
                  <a:ext uri="{FF2B5EF4-FFF2-40B4-BE49-F238E27FC236}">
                    <a16:creationId xmlns:a16="http://schemas.microsoft.com/office/drawing/2014/main" id="{2D6B7455-75F9-4F89-A46B-A1683F1B8E61}"/>
                  </a:ext>
                </a:extLst>
              </p:cNvPr>
              <p:cNvSpPr/>
              <p:nvPr/>
            </p:nvSpPr>
            <p:spPr>
              <a:xfrm>
                <a:off x="2674335" y="671195"/>
                <a:ext cx="1188638" cy="547296"/>
              </a:xfrm>
              <a:custGeom>
                <a:avLst/>
                <a:gdLst>
                  <a:gd name="connsiteX0" fmla="*/ 0 w 1188638"/>
                  <a:gd name="connsiteY0" fmla="*/ 91218 h 547296"/>
                  <a:gd name="connsiteX1" fmla="*/ 91218 w 1188638"/>
                  <a:gd name="connsiteY1" fmla="*/ 0 h 547296"/>
                  <a:gd name="connsiteX2" fmla="*/ 1097420 w 1188638"/>
                  <a:gd name="connsiteY2" fmla="*/ 0 h 547296"/>
                  <a:gd name="connsiteX3" fmla="*/ 1188638 w 1188638"/>
                  <a:gd name="connsiteY3" fmla="*/ 91218 h 547296"/>
                  <a:gd name="connsiteX4" fmla="*/ 1188638 w 1188638"/>
                  <a:gd name="connsiteY4" fmla="*/ 456078 h 547296"/>
                  <a:gd name="connsiteX5" fmla="*/ 1097420 w 1188638"/>
                  <a:gd name="connsiteY5" fmla="*/ 547296 h 547296"/>
                  <a:gd name="connsiteX6" fmla="*/ 91218 w 1188638"/>
                  <a:gd name="connsiteY6" fmla="*/ 547296 h 547296"/>
                  <a:gd name="connsiteX7" fmla="*/ 0 w 1188638"/>
                  <a:gd name="connsiteY7" fmla="*/ 456078 h 547296"/>
                  <a:gd name="connsiteX8" fmla="*/ 0 w 1188638"/>
                  <a:gd name="connsiteY8" fmla="*/ 91218 h 547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8638" h="547296">
                    <a:moveTo>
                      <a:pt x="0" y="91218"/>
                    </a:moveTo>
                    <a:cubicBezTo>
                      <a:pt x="0" y="40840"/>
                      <a:pt x="40840" y="0"/>
                      <a:pt x="91218" y="0"/>
                    </a:cubicBezTo>
                    <a:lnTo>
                      <a:pt x="1097420" y="0"/>
                    </a:lnTo>
                    <a:cubicBezTo>
                      <a:pt x="1147798" y="0"/>
                      <a:pt x="1188638" y="40840"/>
                      <a:pt x="1188638" y="91218"/>
                    </a:cubicBezTo>
                    <a:lnTo>
                      <a:pt x="1188638" y="456078"/>
                    </a:lnTo>
                    <a:cubicBezTo>
                      <a:pt x="1188638" y="506456"/>
                      <a:pt x="1147798" y="547296"/>
                      <a:pt x="1097420" y="547296"/>
                    </a:cubicBezTo>
                    <a:lnTo>
                      <a:pt x="91218" y="547296"/>
                    </a:lnTo>
                    <a:cubicBezTo>
                      <a:pt x="40840" y="547296"/>
                      <a:pt x="0" y="506456"/>
                      <a:pt x="0" y="456078"/>
                    </a:cubicBezTo>
                    <a:lnTo>
                      <a:pt x="0" y="91218"/>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dk2">
                  <a:shade val="80000"/>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2">
                  <a:hueOff val="0"/>
                  <a:satOff val="0"/>
                  <a:lumOff val="0"/>
                  <a:alphaOff val="0"/>
                </a:schemeClr>
              </a:fontRef>
            </p:style>
            <p:txBody>
              <a:bodyPr spcFirstLastPara="0" vert="horz" wrap="square" lIns="51470" tIns="51470" rIns="51470" bIns="51470" numCol="1" spcCol="1270" anchor="ctr" anchorCtr="0">
                <a:noAutofit/>
              </a:bodyPr>
              <a:lstStyle/>
              <a:p>
                <a:pPr algn="ctr">
                  <a:lnSpc>
                    <a:spcPct val="90000"/>
                  </a:lnSpc>
                  <a:spcAft>
                    <a:spcPts val="345"/>
                  </a:spcAft>
                </a:pPr>
                <a:r>
                  <a:rPr lang="en-US" sz="1200" b="1" dirty="0">
                    <a:solidFill>
                      <a:srgbClr val="44546A"/>
                    </a:solidFill>
                    <a:ea typeface="Yu Mincho" panose="02020400000000000000" pitchFamily="18" charset="-128"/>
                    <a:cs typeface="Arial" panose="020B0604020202020204" pitchFamily="34" charset="0"/>
                  </a:rPr>
                  <a:t>Implement agreed action</a:t>
                </a:r>
                <a:endParaRPr lang="fa-IR" sz="1200" b="1" dirty="0">
                  <a:solidFill>
                    <a:srgbClr val="44546A"/>
                  </a:solidFill>
                  <a:ea typeface="Yu Mincho" panose="02020400000000000000" pitchFamily="18" charset="-128"/>
                  <a:cs typeface="Arial" panose="020B0604020202020204" pitchFamily="34" charset="0"/>
                </a:endParaRPr>
              </a:p>
              <a:p>
                <a:pPr algn="ctr">
                  <a:lnSpc>
                    <a:spcPct val="90000"/>
                  </a:lnSpc>
                  <a:spcAft>
                    <a:spcPts val="345"/>
                  </a:spcAft>
                </a:pPr>
                <a:r>
                  <a:rPr lang="fa-IR" sz="1200" b="1" dirty="0">
                    <a:solidFill>
                      <a:srgbClr val="44546A"/>
                    </a:solidFill>
                    <a:latin typeface="Times New Roman" panose="02020603050405020304" pitchFamily="18" charset="0"/>
                    <a:ea typeface="Yu Mincho" panose="02020400000000000000" pitchFamily="18" charset="-128"/>
                    <a:cs typeface="Arial" panose="020B0604020202020204" pitchFamily="34" charset="0"/>
                  </a:rPr>
                  <a:t>اجرای اقدامات مورد توافق</a:t>
                </a:r>
                <a:endParaRPr lang="en-US" sz="2400" dirty="0">
                  <a:latin typeface="Times New Roman" panose="02020603050405020304" pitchFamily="18" charset="0"/>
                  <a:ea typeface="Yu Mincho" panose="02020400000000000000" pitchFamily="18" charset="-128"/>
                </a:endParaRPr>
              </a:p>
            </p:txBody>
          </p:sp>
          <p:sp>
            <p:nvSpPr>
              <p:cNvPr id="23" name="Freeform: Shape 22">
                <a:extLst>
                  <a:ext uri="{FF2B5EF4-FFF2-40B4-BE49-F238E27FC236}">
                    <a16:creationId xmlns:a16="http://schemas.microsoft.com/office/drawing/2014/main" id="{6145393D-C792-4688-AC15-7AB57A77571A}"/>
                  </a:ext>
                </a:extLst>
              </p:cNvPr>
              <p:cNvSpPr/>
              <p:nvPr/>
            </p:nvSpPr>
            <p:spPr>
              <a:xfrm>
                <a:off x="3963274" y="686211"/>
                <a:ext cx="1188638" cy="547296"/>
              </a:xfrm>
              <a:custGeom>
                <a:avLst/>
                <a:gdLst>
                  <a:gd name="connsiteX0" fmla="*/ 0 w 1188638"/>
                  <a:gd name="connsiteY0" fmla="*/ 91218 h 547296"/>
                  <a:gd name="connsiteX1" fmla="*/ 91218 w 1188638"/>
                  <a:gd name="connsiteY1" fmla="*/ 0 h 547296"/>
                  <a:gd name="connsiteX2" fmla="*/ 1097420 w 1188638"/>
                  <a:gd name="connsiteY2" fmla="*/ 0 h 547296"/>
                  <a:gd name="connsiteX3" fmla="*/ 1188638 w 1188638"/>
                  <a:gd name="connsiteY3" fmla="*/ 91218 h 547296"/>
                  <a:gd name="connsiteX4" fmla="*/ 1188638 w 1188638"/>
                  <a:gd name="connsiteY4" fmla="*/ 456078 h 547296"/>
                  <a:gd name="connsiteX5" fmla="*/ 1097420 w 1188638"/>
                  <a:gd name="connsiteY5" fmla="*/ 547296 h 547296"/>
                  <a:gd name="connsiteX6" fmla="*/ 91218 w 1188638"/>
                  <a:gd name="connsiteY6" fmla="*/ 547296 h 547296"/>
                  <a:gd name="connsiteX7" fmla="*/ 0 w 1188638"/>
                  <a:gd name="connsiteY7" fmla="*/ 456078 h 547296"/>
                  <a:gd name="connsiteX8" fmla="*/ 0 w 1188638"/>
                  <a:gd name="connsiteY8" fmla="*/ 91218 h 547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8638" h="547296">
                    <a:moveTo>
                      <a:pt x="0" y="91218"/>
                    </a:moveTo>
                    <a:cubicBezTo>
                      <a:pt x="0" y="40840"/>
                      <a:pt x="40840" y="0"/>
                      <a:pt x="91218" y="0"/>
                    </a:cubicBezTo>
                    <a:lnTo>
                      <a:pt x="1097420" y="0"/>
                    </a:lnTo>
                    <a:cubicBezTo>
                      <a:pt x="1147798" y="0"/>
                      <a:pt x="1188638" y="40840"/>
                      <a:pt x="1188638" y="91218"/>
                    </a:cubicBezTo>
                    <a:lnTo>
                      <a:pt x="1188638" y="456078"/>
                    </a:lnTo>
                    <a:cubicBezTo>
                      <a:pt x="1188638" y="506456"/>
                      <a:pt x="1147798" y="547296"/>
                      <a:pt x="1097420" y="547296"/>
                    </a:cubicBezTo>
                    <a:lnTo>
                      <a:pt x="91218" y="547296"/>
                    </a:lnTo>
                    <a:cubicBezTo>
                      <a:pt x="40840" y="547296"/>
                      <a:pt x="0" y="506456"/>
                      <a:pt x="0" y="456078"/>
                    </a:cubicBezTo>
                    <a:lnTo>
                      <a:pt x="0" y="91218"/>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dk2">
                  <a:shade val="80000"/>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2">
                  <a:hueOff val="0"/>
                  <a:satOff val="0"/>
                  <a:lumOff val="0"/>
                  <a:alphaOff val="0"/>
                </a:schemeClr>
              </a:fontRef>
            </p:style>
            <p:txBody>
              <a:bodyPr spcFirstLastPara="0" vert="horz" wrap="square" lIns="51470" tIns="51470" rIns="51470" bIns="51470" numCol="1" spcCol="1270" anchor="ctr" anchorCtr="0">
                <a:noAutofit/>
              </a:bodyPr>
              <a:lstStyle/>
              <a:p>
                <a:pPr algn="ctr">
                  <a:lnSpc>
                    <a:spcPct val="90000"/>
                  </a:lnSpc>
                  <a:spcAft>
                    <a:spcPts val="345"/>
                  </a:spcAft>
                </a:pPr>
                <a:r>
                  <a:rPr lang="en-US" sz="1200" b="1" dirty="0">
                    <a:solidFill>
                      <a:srgbClr val="44546A"/>
                    </a:solidFill>
                    <a:ea typeface="Yu Mincho" panose="02020400000000000000" pitchFamily="18" charset="-128"/>
                    <a:cs typeface="Arial" panose="020B0604020202020204" pitchFamily="34" charset="0"/>
                  </a:rPr>
                  <a:t>Monitor, learn and scale up</a:t>
                </a:r>
                <a:endParaRPr lang="fa-IR" sz="1200" b="1" dirty="0">
                  <a:solidFill>
                    <a:srgbClr val="44546A"/>
                  </a:solidFill>
                  <a:ea typeface="Yu Mincho" panose="02020400000000000000" pitchFamily="18" charset="-128"/>
                  <a:cs typeface="Arial" panose="020B0604020202020204" pitchFamily="34" charset="0"/>
                </a:endParaRPr>
              </a:p>
              <a:p>
                <a:pPr algn="ctr">
                  <a:lnSpc>
                    <a:spcPct val="90000"/>
                  </a:lnSpc>
                  <a:spcAft>
                    <a:spcPts val="345"/>
                  </a:spcAft>
                </a:pPr>
                <a:r>
                  <a:rPr lang="fa-IR" sz="1200" b="1" dirty="0">
                    <a:solidFill>
                      <a:srgbClr val="44546A"/>
                    </a:solidFill>
                    <a:latin typeface="Times New Roman" panose="02020603050405020304" pitchFamily="18" charset="0"/>
                    <a:ea typeface="Yu Mincho" panose="02020400000000000000" pitchFamily="18" charset="-128"/>
                    <a:cs typeface="Arial" panose="020B0604020202020204" pitchFamily="34" charset="0"/>
                  </a:rPr>
                  <a:t>پایش اقدامات , یادگیری و گسترش برنامه ها</a:t>
                </a:r>
                <a:endParaRPr lang="en-US" sz="2400" dirty="0">
                  <a:latin typeface="Times New Roman" panose="02020603050405020304" pitchFamily="18" charset="0"/>
                  <a:ea typeface="Yu Mincho" panose="02020400000000000000" pitchFamily="18" charset="-128"/>
                </a:endParaRPr>
              </a:p>
            </p:txBody>
          </p:sp>
        </p:grpSp>
        <p:sp>
          <p:nvSpPr>
            <p:cNvPr id="10" name="Freeform: Shape 9">
              <a:extLst>
                <a:ext uri="{FF2B5EF4-FFF2-40B4-BE49-F238E27FC236}">
                  <a16:creationId xmlns:a16="http://schemas.microsoft.com/office/drawing/2014/main" id="{F989282A-2BB6-4DC7-A019-ACB59442DB26}"/>
                </a:ext>
              </a:extLst>
            </p:cNvPr>
            <p:cNvSpPr/>
            <p:nvPr/>
          </p:nvSpPr>
          <p:spPr>
            <a:xfrm>
              <a:off x="0" y="1680931"/>
              <a:ext cx="1761077" cy="1604676"/>
            </a:xfrm>
            <a:custGeom>
              <a:avLst/>
              <a:gdLst>
                <a:gd name="connsiteX0" fmla="*/ 0 w 1690690"/>
                <a:gd name="connsiteY0" fmla="*/ 84535 h 1761076"/>
                <a:gd name="connsiteX1" fmla="*/ 84535 w 1690690"/>
                <a:gd name="connsiteY1" fmla="*/ 0 h 1761076"/>
                <a:gd name="connsiteX2" fmla="*/ 1606156 w 1690690"/>
                <a:gd name="connsiteY2" fmla="*/ 0 h 1761076"/>
                <a:gd name="connsiteX3" fmla="*/ 1690691 w 1690690"/>
                <a:gd name="connsiteY3" fmla="*/ 84535 h 1761076"/>
                <a:gd name="connsiteX4" fmla="*/ 1690690 w 1690690"/>
                <a:gd name="connsiteY4" fmla="*/ 1676542 h 1761076"/>
                <a:gd name="connsiteX5" fmla="*/ 1606155 w 1690690"/>
                <a:gd name="connsiteY5" fmla="*/ 1761077 h 1761076"/>
                <a:gd name="connsiteX6" fmla="*/ 84535 w 1690690"/>
                <a:gd name="connsiteY6" fmla="*/ 1761076 h 1761076"/>
                <a:gd name="connsiteX7" fmla="*/ 0 w 1690690"/>
                <a:gd name="connsiteY7" fmla="*/ 1676541 h 1761076"/>
                <a:gd name="connsiteX8" fmla="*/ 0 w 1690690"/>
                <a:gd name="connsiteY8" fmla="*/ 84535 h 176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690" h="1761076">
                  <a:moveTo>
                    <a:pt x="1609533" y="1"/>
                  </a:moveTo>
                  <a:cubicBezTo>
                    <a:pt x="1654354" y="1"/>
                    <a:pt x="1690690" y="39424"/>
                    <a:pt x="1690690" y="88055"/>
                  </a:cubicBezTo>
                  <a:lnTo>
                    <a:pt x="1690690" y="1673022"/>
                  </a:lnTo>
                  <a:cubicBezTo>
                    <a:pt x="1690690" y="1721653"/>
                    <a:pt x="1654354" y="1761077"/>
                    <a:pt x="1609533" y="1761077"/>
                  </a:cubicBezTo>
                  <a:cubicBezTo>
                    <a:pt x="1100074" y="1761077"/>
                    <a:pt x="590615" y="1761075"/>
                    <a:pt x="81156" y="1761075"/>
                  </a:cubicBezTo>
                  <a:cubicBezTo>
                    <a:pt x="36335" y="1761075"/>
                    <a:pt x="0" y="1721652"/>
                    <a:pt x="0" y="1673021"/>
                  </a:cubicBezTo>
                  <a:lnTo>
                    <a:pt x="0" y="88055"/>
                  </a:lnTo>
                  <a:cubicBezTo>
                    <a:pt x="0" y="39424"/>
                    <a:pt x="36336" y="1"/>
                    <a:pt x="81157" y="1"/>
                  </a:cubicBezTo>
                  <a:lnTo>
                    <a:pt x="1609533" y="1"/>
                  </a:ln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37745" tIns="48864" rIns="63343" bIns="1014413" numCol="1" spcCol="1270" anchor="t" anchorCtr="0">
              <a:noAutofit/>
            </a:bodyPr>
            <a:lstStyle/>
            <a:p>
              <a:pPr>
                <a:lnSpc>
                  <a:spcPct val="90000"/>
                </a:lnSpc>
                <a:spcAft>
                  <a:spcPts val="600"/>
                </a:spcAft>
              </a:pPr>
              <a:r>
                <a:rPr lang="en-US" sz="2800" u="sng" dirty="0">
                  <a:solidFill>
                    <a:srgbClr val="000000"/>
                  </a:solidFill>
                  <a:ea typeface="Yu Mincho" panose="02020400000000000000" pitchFamily="18" charset="-128"/>
                  <a:cs typeface="Arial" panose="020B0604020202020204" pitchFamily="34" charset="0"/>
                </a:rPr>
                <a:t>Science</a:t>
              </a:r>
              <a:r>
                <a:rPr lang="fa-IR" sz="2800" u="sng" dirty="0">
                  <a:solidFill>
                    <a:srgbClr val="000000"/>
                  </a:solidFill>
                  <a:ea typeface="Yu Mincho" panose="02020400000000000000" pitchFamily="18" charset="-128"/>
                  <a:cs typeface="Arial" panose="020B0604020202020204" pitchFamily="34" charset="0"/>
                </a:rPr>
                <a:t> </a:t>
              </a:r>
              <a:r>
                <a:rPr lang="fa-IR" sz="2000" b="1" u="sng" dirty="0">
                  <a:solidFill>
                    <a:srgbClr val="000000"/>
                  </a:solidFill>
                  <a:ea typeface="Yu Mincho" panose="02020400000000000000" pitchFamily="18" charset="-128"/>
                  <a:cs typeface="Arial" panose="020B0604020202020204" pitchFamily="34" charset="0"/>
                </a:rPr>
                <a:t>علوم</a:t>
              </a:r>
              <a:r>
                <a:rPr lang="fa-IR" sz="2800" u="sng" dirty="0">
                  <a:solidFill>
                    <a:srgbClr val="000000"/>
                  </a:solidFill>
                  <a:ea typeface="Yu Mincho" panose="02020400000000000000" pitchFamily="18" charset="-128"/>
                  <a:cs typeface="Arial" panose="020B0604020202020204" pitchFamily="34" charset="0"/>
                </a:rPr>
                <a:t>    </a:t>
              </a:r>
              <a:endParaRPr lang="en-US" sz="2400" dirty="0">
                <a:latin typeface="Times New Roman" panose="02020603050405020304" pitchFamily="18" charset="0"/>
                <a:ea typeface="Yu Mincho" panose="02020400000000000000" pitchFamily="18" charset="-128"/>
              </a:endParaRPr>
            </a:p>
          </p:txBody>
        </p:sp>
        <p:sp>
          <p:nvSpPr>
            <p:cNvPr id="11" name="Freeform: Shape 10">
              <a:extLst>
                <a:ext uri="{FF2B5EF4-FFF2-40B4-BE49-F238E27FC236}">
                  <a16:creationId xmlns:a16="http://schemas.microsoft.com/office/drawing/2014/main" id="{1DC2CC14-2E99-4388-B0E5-1AFBF1C14C2C}"/>
                </a:ext>
              </a:extLst>
            </p:cNvPr>
            <p:cNvSpPr/>
            <p:nvPr/>
          </p:nvSpPr>
          <p:spPr>
            <a:xfrm>
              <a:off x="144533" y="1965496"/>
              <a:ext cx="1521896" cy="1290674"/>
            </a:xfrm>
            <a:custGeom>
              <a:avLst/>
              <a:gdLst>
                <a:gd name="connsiteX0" fmla="*/ 0 w 1259564"/>
                <a:gd name="connsiteY0" fmla="*/ 0 h 1761076"/>
                <a:gd name="connsiteX1" fmla="*/ 1259564 w 1259564"/>
                <a:gd name="connsiteY1" fmla="*/ 0 h 1761076"/>
                <a:gd name="connsiteX2" fmla="*/ 1259564 w 1259564"/>
                <a:gd name="connsiteY2" fmla="*/ 1761076 h 1761076"/>
                <a:gd name="connsiteX3" fmla="*/ 0 w 1259564"/>
                <a:gd name="connsiteY3" fmla="*/ 1761076 h 1761076"/>
                <a:gd name="connsiteX4" fmla="*/ 0 w 1259564"/>
                <a:gd name="connsiteY4" fmla="*/ 0 h 1761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564" h="1761076">
                  <a:moveTo>
                    <a:pt x="0" y="0"/>
                  </a:moveTo>
                  <a:lnTo>
                    <a:pt x="1259564" y="0"/>
                  </a:lnTo>
                  <a:lnTo>
                    <a:pt x="1259564" y="1761076"/>
                  </a:lnTo>
                  <a:lnTo>
                    <a:pt x="0" y="1761076"/>
                  </a:lnTo>
                  <a:lnTo>
                    <a:pt x="0" y="0"/>
                  </a:lnTo>
                  <a:close/>
                </a:path>
              </a:pathLst>
            </a:custGeom>
            <a:noFill/>
            <a:ln>
              <a:noFill/>
            </a:ln>
            <a:sp3d/>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0" tIns="25718" rIns="0" bIns="0" numCol="1" spcCol="1270" anchor="t" anchorCtr="0">
              <a:noAutofit/>
            </a:bodyPr>
            <a:lstStyle/>
            <a:p>
              <a:pPr>
                <a:lnSpc>
                  <a:spcPct val="90000"/>
                </a:lnSpc>
                <a:spcAft>
                  <a:spcPts val="315"/>
                </a:spcAft>
              </a:pPr>
              <a:r>
                <a:rPr lang="en-US" sz="1200" dirty="0">
                  <a:solidFill>
                    <a:srgbClr val="FF0000"/>
                  </a:solidFill>
                  <a:ea typeface="Yu Mincho" panose="02020400000000000000" pitchFamily="18" charset="-128"/>
                  <a:cs typeface="Arial" panose="020B0604020202020204" pitchFamily="34" charset="0"/>
                </a:rPr>
                <a:t>Research, measure and assess</a:t>
              </a:r>
              <a:endParaRPr lang="en-US" sz="2400" dirty="0">
                <a:solidFill>
                  <a:srgbClr val="FF0000"/>
                </a:solidFill>
                <a:latin typeface="Times New Roman" panose="02020603050405020304" pitchFamily="18" charset="0"/>
                <a:ea typeface="Yu Mincho" panose="02020400000000000000" pitchFamily="18" charset="-128"/>
              </a:endParaRPr>
            </a:p>
            <a:p>
              <a:pPr>
                <a:lnSpc>
                  <a:spcPct val="90000"/>
                </a:lnSpc>
                <a:spcAft>
                  <a:spcPts val="315"/>
                </a:spcAft>
              </a:pPr>
              <a:r>
                <a:rPr lang="en-US" sz="1200" dirty="0">
                  <a:solidFill>
                    <a:srgbClr val="FF0000"/>
                  </a:solidFill>
                  <a:ea typeface="Yu Mincho" panose="02020400000000000000" pitchFamily="18" charset="-128"/>
                  <a:cs typeface="Arial" panose="020B0604020202020204" pitchFamily="34" charset="0"/>
                </a:rPr>
                <a:t>Innovation and knowledge network</a:t>
              </a:r>
            </a:p>
            <a:p>
              <a:pPr>
                <a:lnSpc>
                  <a:spcPct val="90000"/>
                </a:lnSpc>
                <a:spcAft>
                  <a:spcPts val="315"/>
                </a:spcAft>
              </a:pPr>
              <a:r>
                <a:rPr lang="en-US" sz="1200" dirty="0">
                  <a:solidFill>
                    <a:srgbClr val="FF0000"/>
                  </a:solidFill>
                  <a:ea typeface="Yu Mincho" panose="02020400000000000000" pitchFamily="18" charset="-128"/>
                  <a:cs typeface="Arial" panose="020B0604020202020204" pitchFamily="34" charset="0"/>
                </a:rPr>
                <a:t>Monitoring and early warning system</a:t>
              </a:r>
            </a:p>
            <a:p>
              <a:pPr>
                <a:lnSpc>
                  <a:spcPct val="90000"/>
                </a:lnSpc>
                <a:spcAft>
                  <a:spcPts val="315"/>
                </a:spcAft>
              </a:pPr>
              <a:r>
                <a:rPr lang="en-US" sz="1200" dirty="0">
                  <a:solidFill>
                    <a:srgbClr val="FF0000"/>
                  </a:solidFill>
                  <a:latin typeface="Times New Roman" panose="02020603050405020304" pitchFamily="18" charset="0"/>
                  <a:ea typeface="Yu Mincho" panose="02020400000000000000" pitchFamily="18" charset="-128"/>
                  <a:cs typeface="Arial" panose="020B0604020202020204" pitchFamily="34" charset="0"/>
                </a:rPr>
                <a:t>Science, Technology, Innovation (STI) </a:t>
              </a:r>
            </a:p>
            <a:p>
              <a:pPr>
                <a:lnSpc>
                  <a:spcPct val="90000"/>
                </a:lnSpc>
                <a:spcAft>
                  <a:spcPts val="315"/>
                </a:spcAft>
              </a:pPr>
              <a:endParaRPr lang="en-US" sz="2400" dirty="0">
                <a:solidFill>
                  <a:srgbClr val="FF0000"/>
                </a:solidFill>
                <a:latin typeface="Times New Roman" panose="02020603050405020304" pitchFamily="18" charset="0"/>
                <a:ea typeface="Yu Mincho" panose="02020400000000000000" pitchFamily="18" charset="-128"/>
              </a:endParaRPr>
            </a:p>
          </p:txBody>
        </p:sp>
        <p:sp>
          <p:nvSpPr>
            <p:cNvPr id="12" name="Freeform: Shape 11">
              <a:extLst>
                <a:ext uri="{FF2B5EF4-FFF2-40B4-BE49-F238E27FC236}">
                  <a16:creationId xmlns:a16="http://schemas.microsoft.com/office/drawing/2014/main" id="{8B18F17F-8996-4A63-8C73-78631A9F4106}"/>
                </a:ext>
              </a:extLst>
            </p:cNvPr>
            <p:cNvSpPr/>
            <p:nvPr/>
          </p:nvSpPr>
          <p:spPr>
            <a:xfrm>
              <a:off x="1857794" y="1685698"/>
              <a:ext cx="1635835" cy="1604676"/>
            </a:xfrm>
            <a:custGeom>
              <a:avLst/>
              <a:gdLst>
                <a:gd name="connsiteX0" fmla="*/ 0 w 1690690"/>
                <a:gd name="connsiteY0" fmla="*/ 84535 h 1761076"/>
                <a:gd name="connsiteX1" fmla="*/ 84535 w 1690690"/>
                <a:gd name="connsiteY1" fmla="*/ 0 h 1761076"/>
                <a:gd name="connsiteX2" fmla="*/ 1606156 w 1690690"/>
                <a:gd name="connsiteY2" fmla="*/ 0 h 1761076"/>
                <a:gd name="connsiteX3" fmla="*/ 1690691 w 1690690"/>
                <a:gd name="connsiteY3" fmla="*/ 84535 h 1761076"/>
                <a:gd name="connsiteX4" fmla="*/ 1690690 w 1690690"/>
                <a:gd name="connsiteY4" fmla="*/ 1676542 h 1761076"/>
                <a:gd name="connsiteX5" fmla="*/ 1606155 w 1690690"/>
                <a:gd name="connsiteY5" fmla="*/ 1761077 h 1761076"/>
                <a:gd name="connsiteX6" fmla="*/ 84535 w 1690690"/>
                <a:gd name="connsiteY6" fmla="*/ 1761076 h 1761076"/>
                <a:gd name="connsiteX7" fmla="*/ 0 w 1690690"/>
                <a:gd name="connsiteY7" fmla="*/ 1676541 h 1761076"/>
                <a:gd name="connsiteX8" fmla="*/ 0 w 1690690"/>
                <a:gd name="connsiteY8" fmla="*/ 84535 h 176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690" h="1761076">
                  <a:moveTo>
                    <a:pt x="1609533" y="1"/>
                  </a:moveTo>
                  <a:cubicBezTo>
                    <a:pt x="1654354" y="1"/>
                    <a:pt x="1690690" y="39424"/>
                    <a:pt x="1690690" y="88055"/>
                  </a:cubicBezTo>
                  <a:lnTo>
                    <a:pt x="1690690" y="1673022"/>
                  </a:lnTo>
                  <a:cubicBezTo>
                    <a:pt x="1690690" y="1721653"/>
                    <a:pt x="1654354" y="1761077"/>
                    <a:pt x="1609533" y="1761077"/>
                  </a:cubicBezTo>
                  <a:cubicBezTo>
                    <a:pt x="1100074" y="1761077"/>
                    <a:pt x="590615" y="1761075"/>
                    <a:pt x="81156" y="1761075"/>
                  </a:cubicBezTo>
                  <a:cubicBezTo>
                    <a:pt x="36335" y="1761075"/>
                    <a:pt x="0" y="1721652"/>
                    <a:pt x="0" y="1673021"/>
                  </a:cubicBezTo>
                  <a:lnTo>
                    <a:pt x="0" y="88055"/>
                  </a:lnTo>
                  <a:cubicBezTo>
                    <a:pt x="0" y="39424"/>
                    <a:pt x="36336" y="1"/>
                    <a:pt x="81157" y="1"/>
                  </a:cubicBezTo>
                  <a:lnTo>
                    <a:pt x="1609533" y="1"/>
                  </a:ln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37745" tIns="48864" rIns="63343" bIns="1014414" numCol="1" spcCol="1270" anchor="t" anchorCtr="0">
              <a:noAutofit/>
            </a:bodyPr>
            <a:lstStyle/>
            <a:p>
              <a:pPr>
                <a:lnSpc>
                  <a:spcPct val="90000"/>
                </a:lnSpc>
                <a:spcAft>
                  <a:spcPts val="600"/>
                </a:spcAft>
              </a:pPr>
              <a:r>
                <a:rPr lang="en-US" sz="2800" u="sng" dirty="0">
                  <a:solidFill>
                    <a:srgbClr val="000000"/>
                  </a:solidFill>
                  <a:ea typeface="Yu Mincho" panose="02020400000000000000" pitchFamily="18" charset="-128"/>
                  <a:cs typeface="Arial" panose="020B0604020202020204" pitchFamily="34" charset="0"/>
                </a:rPr>
                <a:t>Policy</a:t>
              </a:r>
              <a:r>
                <a:rPr lang="fa-IR" sz="2800" b="1" u="sng" dirty="0">
                  <a:solidFill>
                    <a:srgbClr val="000000"/>
                  </a:solidFill>
                  <a:ea typeface="Yu Mincho" panose="02020400000000000000" pitchFamily="18" charset="-128"/>
                  <a:cs typeface="Arial" panose="020B0604020202020204" pitchFamily="34" charset="0"/>
                </a:rPr>
                <a:t>    </a:t>
              </a:r>
              <a:r>
                <a:rPr lang="fa-IR" b="1" u="sng" dirty="0">
                  <a:solidFill>
                    <a:srgbClr val="000000"/>
                  </a:solidFill>
                  <a:ea typeface="Yu Mincho" panose="02020400000000000000" pitchFamily="18" charset="-128"/>
                  <a:cs typeface="Arial" panose="020B0604020202020204" pitchFamily="34" charset="0"/>
                </a:rPr>
                <a:t>سیاست گذاری </a:t>
              </a:r>
              <a:endParaRPr lang="en-US" b="1" u="sng" dirty="0">
                <a:solidFill>
                  <a:srgbClr val="000000"/>
                </a:solidFill>
                <a:ea typeface="Yu Mincho" panose="02020400000000000000" pitchFamily="18" charset="-128"/>
                <a:cs typeface="Arial" panose="020B0604020202020204" pitchFamily="34" charset="0"/>
              </a:endParaRPr>
            </a:p>
            <a:p>
              <a:pPr>
                <a:lnSpc>
                  <a:spcPct val="90000"/>
                </a:lnSpc>
                <a:spcAft>
                  <a:spcPts val="600"/>
                </a:spcAft>
              </a:pPr>
              <a:r>
                <a:rPr lang="en-US" sz="1200" dirty="0">
                  <a:solidFill>
                    <a:srgbClr val="FF0000"/>
                  </a:solidFill>
                  <a:latin typeface="Times New Roman" panose="02020603050405020304" pitchFamily="18" charset="0"/>
                  <a:ea typeface="Yu Mincho" panose="02020400000000000000" pitchFamily="18" charset="-128"/>
                </a:rPr>
                <a:t>Shared objectives, priorities, expected outcomes and impact</a:t>
              </a:r>
            </a:p>
            <a:p>
              <a:pPr>
                <a:lnSpc>
                  <a:spcPct val="90000"/>
                </a:lnSpc>
                <a:spcAft>
                  <a:spcPts val="600"/>
                </a:spcAft>
              </a:pPr>
              <a:r>
                <a:rPr lang="en-US" sz="1200" dirty="0">
                  <a:solidFill>
                    <a:srgbClr val="FF0000"/>
                  </a:solidFill>
                  <a:latin typeface="Times New Roman" panose="02020603050405020304" pitchFamily="18" charset="0"/>
                  <a:ea typeface="Yu Mincho" panose="02020400000000000000" pitchFamily="18" charset="-128"/>
                </a:rPr>
                <a:t>Shared approach (e.g. risk-informed development, people-</a:t>
              </a:r>
              <a:r>
                <a:rPr lang="en-US" sz="1200" dirty="0" err="1">
                  <a:solidFill>
                    <a:srgbClr val="FF0000"/>
                  </a:solidFill>
                  <a:latin typeface="Times New Roman" panose="02020603050405020304" pitchFamily="18" charset="0"/>
                  <a:ea typeface="Yu Mincho" panose="02020400000000000000" pitchFamily="18" charset="-128"/>
                </a:rPr>
                <a:t>centred</a:t>
              </a:r>
              <a:r>
                <a:rPr lang="en-US" sz="1200" dirty="0">
                  <a:solidFill>
                    <a:srgbClr val="FF0000"/>
                  </a:solidFill>
                  <a:latin typeface="Times New Roman" panose="02020603050405020304" pitchFamily="18" charset="0"/>
                  <a:ea typeface="Yu Mincho" panose="02020400000000000000" pitchFamily="18" charset="-128"/>
                </a:rPr>
                <a:t>, participatory, capacity development, </a:t>
              </a:r>
              <a:r>
                <a:rPr lang="en-US" sz="1200" dirty="0" err="1">
                  <a:solidFill>
                    <a:srgbClr val="FF0000"/>
                  </a:solidFill>
                  <a:latin typeface="Times New Roman" panose="02020603050405020304" pitchFamily="18" charset="0"/>
                  <a:ea typeface="Yu Mincho" panose="02020400000000000000" pitchFamily="18" charset="-128"/>
                </a:rPr>
                <a:t>etc</a:t>
              </a:r>
              <a:r>
                <a:rPr lang="en-US" sz="1200" dirty="0">
                  <a:solidFill>
                    <a:srgbClr val="FF0000"/>
                  </a:solidFill>
                  <a:latin typeface="Times New Roman" panose="02020603050405020304" pitchFamily="18" charset="0"/>
                  <a:ea typeface="Yu Mincho" panose="02020400000000000000" pitchFamily="18" charset="-128"/>
                </a:rPr>
                <a:t>)</a:t>
              </a:r>
            </a:p>
            <a:p>
              <a:pPr>
                <a:lnSpc>
                  <a:spcPct val="90000"/>
                </a:lnSpc>
                <a:spcAft>
                  <a:spcPts val="600"/>
                </a:spcAft>
              </a:pPr>
              <a:r>
                <a:rPr lang="en-US" sz="1200" dirty="0">
                  <a:solidFill>
                    <a:srgbClr val="FF0000"/>
                  </a:solidFill>
                  <a:latin typeface="Times New Roman" panose="02020603050405020304" pitchFamily="18" charset="0"/>
                  <a:ea typeface="Yu Mincho" panose="02020400000000000000" pitchFamily="18" charset="-128"/>
                </a:rPr>
                <a:t>Teamwork </a:t>
              </a:r>
            </a:p>
            <a:p>
              <a:pPr>
                <a:lnSpc>
                  <a:spcPct val="90000"/>
                </a:lnSpc>
                <a:spcAft>
                  <a:spcPts val="600"/>
                </a:spcAft>
              </a:pPr>
              <a:endParaRPr lang="en-US" sz="1200" dirty="0">
                <a:latin typeface="Times New Roman" panose="02020603050405020304" pitchFamily="18" charset="0"/>
                <a:ea typeface="Yu Mincho" panose="02020400000000000000" pitchFamily="18" charset="-128"/>
              </a:endParaRPr>
            </a:p>
            <a:p>
              <a:pPr>
                <a:lnSpc>
                  <a:spcPct val="90000"/>
                </a:lnSpc>
                <a:spcAft>
                  <a:spcPts val="600"/>
                </a:spcAft>
              </a:pPr>
              <a:endParaRPr lang="en-US" sz="1200" dirty="0">
                <a:latin typeface="Times New Roman" panose="02020603050405020304" pitchFamily="18" charset="0"/>
                <a:ea typeface="Yu Mincho" panose="02020400000000000000" pitchFamily="18" charset="-128"/>
              </a:endParaRPr>
            </a:p>
          </p:txBody>
        </p:sp>
        <p:sp>
          <p:nvSpPr>
            <p:cNvPr id="13" name="Flowchart: Extract 12">
              <a:extLst>
                <a:ext uri="{FF2B5EF4-FFF2-40B4-BE49-F238E27FC236}">
                  <a16:creationId xmlns:a16="http://schemas.microsoft.com/office/drawing/2014/main" id="{9F8A7DFA-3D07-42BF-815A-50727F6DCBCD}"/>
                </a:ext>
              </a:extLst>
            </p:cNvPr>
            <p:cNvSpPr/>
            <p:nvPr/>
          </p:nvSpPr>
          <p:spPr>
            <a:xfrm rot="5400000">
              <a:off x="1663798" y="3125738"/>
              <a:ext cx="258926" cy="253603"/>
            </a:xfrm>
            <a:prstGeom prst="flowChartExtra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3600"/>
            </a:p>
          </p:txBody>
        </p:sp>
        <p:sp>
          <p:nvSpPr>
            <p:cNvPr id="14" name="Freeform: Shape 13">
              <a:extLst>
                <a:ext uri="{FF2B5EF4-FFF2-40B4-BE49-F238E27FC236}">
                  <a16:creationId xmlns:a16="http://schemas.microsoft.com/office/drawing/2014/main" id="{EE3B2510-31B2-48C0-A5EB-8ED54671649F}"/>
                </a:ext>
              </a:extLst>
            </p:cNvPr>
            <p:cNvSpPr/>
            <p:nvPr/>
          </p:nvSpPr>
          <p:spPr>
            <a:xfrm>
              <a:off x="1994624" y="1968041"/>
              <a:ext cx="1421558" cy="1044138"/>
            </a:xfrm>
            <a:custGeom>
              <a:avLst/>
              <a:gdLst>
                <a:gd name="connsiteX0" fmla="*/ 0 w 1259564"/>
                <a:gd name="connsiteY0" fmla="*/ 0 h 1761076"/>
                <a:gd name="connsiteX1" fmla="*/ 1259564 w 1259564"/>
                <a:gd name="connsiteY1" fmla="*/ 0 h 1761076"/>
                <a:gd name="connsiteX2" fmla="*/ 1259564 w 1259564"/>
                <a:gd name="connsiteY2" fmla="*/ 1761076 h 1761076"/>
                <a:gd name="connsiteX3" fmla="*/ 0 w 1259564"/>
                <a:gd name="connsiteY3" fmla="*/ 1761076 h 1761076"/>
                <a:gd name="connsiteX4" fmla="*/ 0 w 1259564"/>
                <a:gd name="connsiteY4" fmla="*/ 0 h 1761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564" h="1761076">
                  <a:moveTo>
                    <a:pt x="0" y="0"/>
                  </a:moveTo>
                  <a:lnTo>
                    <a:pt x="1259564" y="0"/>
                  </a:lnTo>
                  <a:lnTo>
                    <a:pt x="1259564" y="1761076"/>
                  </a:lnTo>
                  <a:lnTo>
                    <a:pt x="0" y="1761076"/>
                  </a:lnTo>
                  <a:lnTo>
                    <a:pt x="0" y="0"/>
                  </a:lnTo>
                  <a:close/>
                </a:path>
              </a:pathLst>
            </a:custGeom>
            <a:noFill/>
            <a:ln>
              <a:noFill/>
            </a:ln>
            <a:sp3d/>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0" tIns="25718" rIns="0" bIns="0" numCol="1" spcCol="1270" anchor="t" anchorCtr="0">
              <a:noAutofit/>
            </a:bodyPr>
            <a:lstStyle/>
            <a:p>
              <a:pPr>
                <a:lnSpc>
                  <a:spcPct val="90000"/>
                </a:lnSpc>
                <a:spcAft>
                  <a:spcPts val="315"/>
                </a:spcAft>
              </a:pPr>
              <a:endParaRPr lang="en-US" sz="2400" dirty="0">
                <a:latin typeface="Times New Roman" panose="02020603050405020304" pitchFamily="18" charset="0"/>
                <a:ea typeface="Yu Mincho" panose="02020400000000000000" pitchFamily="18" charset="-128"/>
              </a:endParaRPr>
            </a:p>
          </p:txBody>
        </p:sp>
        <p:sp>
          <p:nvSpPr>
            <p:cNvPr id="15" name="Freeform: Shape 14">
              <a:extLst>
                <a:ext uri="{FF2B5EF4-FFF2-40B4-BE49-F238E27FC236}">
                  <a16:creationId xmlns:a16="http://schemas.microsoft.com/office/drawing/2014/main" id="{2E867A62-4176-4950-A066-882AB44710A8}"/>
                </a:ext>
              </a:extLst>
            </p:cNvPr>
            <p:cNvSpPr/>
            <p:nvPr/>
          </p:nvSpPr>
          <p:spPr>
            <a:xfrm>
              <a:off x="3570115" y="1685722"/>
              <a:ext cx="1690691" cy="1604676"/>
            </a:xfrm>
            <a:custGeom>
              <a:avLst/>
              <a:gdLst>
                <a:gd name="connsiteX0" fmla="*/ 0 w 1690690"/>
                <a:gd name="connsiteY0" fmla="*/ 84535 h 1761076"/>
                <a:gd name="connsiteX1" fmla="*/ 84535 w 1690690"/>
                <a:gd name="connsiteY1" fmla="*/ 0 h 1761076"/>
                <a:gd name="connsiteX2" fmla="*/ 1606156 w 1690690"/>
                <a:gd name="connsiteY2" fmla="*/ 0 h 1761076"/>
                <a:gd name="connsiteX3" fmla="*/ 1690691 w 1690690"/>
                <a:gd name="connsiteY3" fmla="*/ 84535 h 1761076"/>
                <a:gd name="connsiteX4" fmla="*/ 1690690 w 1690690"/>
                <a:gd name="connsiteY4" fmla="*/ 1676542 h 1761076"/>
                <a:gd name="connsiteX5" fmla="*/ 1606155 w 1690690"/>
                <a:gd name="connsiteY5" fmla="*/ 1761077 h 1761076"/>
                <a:gd name="connsiteX6" fmla="*/ 84535 w 1690690"/>
                <a:gd name="connsiteY6" fmla="*/ 1761076 h 1761076"/>
                <a:gd name="connsiteX7" fmla="*/ 0 w 1690690"/>
                <a:gd name="connsiteY7" fmla="*/ 1676541 h 1761076"/>
                <a:gd name="connsiteX8" fmla="*/ 0 w 1690690"/>
                <a:gd name="connsiteY8" fmla="*/ 84535 h 176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690" h="1761076">
                  <a:moveTo>
                    <a:pt x="1609533" y="1"/>
                  </a:moveTo>
                  <a:cubicBezTo>
                    <a:pt x="1654354" y="1"/>
                    <a:pt x="1690690" y="39424"/>
                    <a:pt x="1690690" y="88055"/>
                  </a:cubicBezTo>
                  <a:lnTo>
                    <a:pt x="1690690" y="1673022"/>
                  </a:lnTo>
                  <a:cubicBezTo>
                    <a:pt x="1690690" y="1721653"/>
                    <a:pt x="1654354" y="1761077"/>
                    <a:pt x="1609533" y="1761077"/>
                  </a:cubicBezTo>
                  <a:cubicBezTo>
                    <a:pt x="1100074" y="1761077"/>
                    <a:pt x="590615" y="1761075"/>
                    <a:pt x="81156" y="1761075"/>
                  </a:cubicBezTo>
                  <a:cubicBezTo>
                    <a:pt x="36335" y="1761075"/>
                    <a:pt x="0" y="1721652"/>
                    <a:pt x="0" y="1673021"/>
                  </a:cubicBezTo>
                  <a:lnTo>
                    <a:pt x="0" y="88055"/>
                  </a:lnTo>
                  <a:cubicBezTo>
                    <a:pt x="0" y="39424"/>
                    <a:pt x="36336" y="1"/>
                    <a:pt x="81157" y="1"/>
                  </a:cubicBezTo>
                  <a:lnTo>
                    <a:pt x="1609533" y="1"/>
                  </a:lnTo>
                  <a:close/>
                </a:path>
              </a:pathLst>
            </a:cu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37745" tIns="48863" rIns="63342" bIns="1014415" numCol="1" spcCol="1270" anchor="t" anchorCtr="0">
              <a:noAutofit/>
            </a:bodyPr>
            <a:lstStyle/>
            <a:p>
              <a:pPr>
                <a:lnSpc>
                  <a:spcPct val="90000"/>
                </a:lnSpc>
                <a:spcAft>
                  <a:spcPts val="600"/>
                </a:spcAft>
              </a:pPr>
              <a:r>
                <a:rPr lang="en-US" sz="2800" u="sng" dirty="0">
                  <a:solidFill>
                    <a:srgbClr val="000000"/>
                  </a:solidFill>
                  <a:latin typeface="Times New Roman" panose="02020603050405020304" pitchFamily="18" charset="0"/>
                  <a:ea typeface="Yu Mincho" panose="02020400000000000000" pitchFamily="18" charset="-128"/>
                  <a:cs typeface="Arial" panose="020B0604020202020204" pitchFamily="34" charset="0"/>
                </a:rPr>
                <a:t>Practice     </a:t>
              </a:r>
              <a:r>
                <a:rPr lang="fa-IR" sz="2000" b="1" u="sng" dirty="0">
                  <a:solidFill>
                    <a:srgbClr val="000000"/>
                  </a:solidFill>
                  <a:latin typeface="Times New Roman" panose="02020603050405020304" pitchFamily="18" charset="0"/>
                  <a:ea typeface="Yu Mincho" panose="02020400000000000000" pitchFamily="18" charset="-128"/>
                  <a:cs typeface="Arial" panose="020B0604020202020204" pitchFamily="34" charset="0"/>
                </a:rPr>
                <a:t>اقدام</a:t>
              </a:r>
              <a:endParaRPr lang="en-US" sz="2000" b="1" dirty="0">
                <a:latin typeface="Times New Roman" panose="02020603050405020304" pitchFamily="18" charset="0"/>
                <a:ea typeface="Yu Mincho" panose="02020400000000000000" pitchFamily="18" charset="-128"/>
              </a:endParaRPr>
            </a:p>
          </p:txBody>
        </p:sp>
        <p:sp>
          <p:nvSpPr>
            <p:cNvPr id="16" name="Flowchart: Extract 15">
              <a:extLst>
                <a:ext uri="{FF2B5EF4-FFF2-40B4-BE49-F238E27FC236}">
                  <a16:creationId xmlns:a16="http://schemas.microsoft.com/office/drawing/2014/main" id="{7A0EB686-BF80-4573-B6F7-9338EC943B63}"/>
                </a:ext>
              </a:extLst>
            </p:cNvPr>
            <p:cNvSpPr/>
            <p:nvPr/>
          </p:nvSpPr>
          <p:spPr>
            <a:xfrm rot="5400000">
              <a:off x="3421678" y="3123969"/>
              <a:ext cx="258926" cy="253603"/>
            </a:xfrm>
            <a:prstGeom prst="flowChartExtra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3600"/>
            </a:p>
          </p:txBody>
        </p:sp>
        <p:sp>
          <p:nvSpPr>
            <p:cNvPr id="17" name="Freeform: Shape 16">
              <a:extLst>
                <a:ext uri="{FF2B5EF4-FFF2-40B4-BE49-F238E27FC236}">
                  <a16:creationId xmlns:a16="http://schemas.microsoft.com/office/drawing/2014/main" id="{0D31F3C4-D4F4-4BE8-AF0E-80F306399F61}"/>
                </a:ext>
              </a:extLst>
            </p:cNvPr>
            <p:cNvSpPr/>
            <p:nvPr/>
          </p:nvSpPr>
          <p:spPr>
            <a:xfrm>
              <a:off x="3685010" y="1965574"/>
              <a:ext cx="1446918" cy="922779"/>
            </a:xfrm>
            <a:custGeom>
              <a:avLst/>
              <a:gdLst>
                <a:gd name="connsiteX0" fmla="*/ 0 w 1259564"/>
                <a:gd name="connsiteY0" fmla="*/ 0 h 1761076"/>
                <a:gd name="connsiteX1" fmla="*/ 1259564 w 1259564"/>
                <a:gd name="connsiteY1" fmla="*/ 0 h 1761076"/>
                <a:gd name="connsiteX2" fmla="*/ 1259564 w 1259564"/>
                <a:gd name="connsiteY2" fmla="*/ 1761076 h 1761076"/>
                <a:gd name="connsiteX3" fmla="*/ 0 w 1259564"/>
                <a:gd name="connsiteY3" fmla="*/ 1761076 h 1761076"/>
                <a:gd name="connsiteX4" fmla="*/ 0 w 1259564"/>
                <a:gd name="connsiteY4" fmla="*/ 0 h 1761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9564" h="1761076">
                  <a:moveTo>
                    <a:pt x="0" y="0"/>
                  </a:moveTo>
                  <a:lnTo>
                    <a:pt x="1259564" y="0"/>
                  </a:lnTo>
                  <a:lnTo>
                    <a:pt x="1259564" y="1761076"/>
                  </a:lnTo>
                  <a:lnTo>
                    <a:pt x="0" y="1761076"/>
                  </a:lnTo>
                  <a:lnTo>
                    <a:pt x="0" y="0"/>
                  </a:lnTo>
                  <a:close/>
                </a:path>
              </a:pathLst>
            </a:custGeom>
            <a:noFill/>
            <a:ln>
              <a:noFill/>
            </a:ln>
            <a:sp3d/>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0" tIns="25718" rIns="0" bIns="0" numCol="1" spcCol="1270" anchor="t" anchorCtr="0">
              <a:noAutofit/>
            </a:bodyPr>
            <a:lstStyle/>
            <a:p>
              <a:pPr>
                <a:lnSpc>
                  <a:spcPct val="90000"/>
                </a:lnSpc>
                <a:spcAft>
                  <a:spcPts val="315"/>
                </a:spcAft>
              </a:pPr>
              <a:r>
                <a:rPr lang="en-US" sz="1200" dirty="0">
                  <a:solidFill>
                    <a:srgbClr val="FF0000"/>
                  </a:solidFill>
                  <a:ea typeface="Yu Mincho" panose="02020400000000000000" pitchFamily="18" charset="-128"/>
                  <a:cs typeface="Arial" panose="020B0604020202020204" pitchFamily="34" charset="0"/>
                </a:rPr>
                <a:t>Country, system or organization action plans</a:t>
              </a:r>
              <a:endParaRPr lang="en-US" sz="2400" dirty="0">
                <a:solidFill>
                  <a:srgbClr val="FF0000"/>
                </a:solidFill>
                <a:latin typeface="Times New Roman" panose="02020603050405020304" pitchFamily="18" charset="0"/>
                <a:ea typeface="Yu Mincho" panose="02020400000000000000" pitchFamily="18" charset="-128"/>
              </a:endParaRPr>
            </a:p>
            <a:p>
              <a:pPr>
                <a:lnSpc>
                  <a:spcPct val="90000"/>
                </a:lnSpc>
                <a:spcAft>
                  <a:spcPts val="315"/>
                </a:spcAft>
              </a:pPr>
              <a:r>
                <a:rPr lang="en-US" sz="1200" dirty="0">
                  <a:solidFill>
                    <a:srgbClr val="FF0000"/>
                  </a:solidFill>
                  <a:ea typeface="Yu Mincho" panose="02020400000000000000" pitchFamily="18" charset="-128"/>
                  <a:cs typeface="Arial" panose="020B0604020202020204" pitchFamily="34" charset="0"/>
                </a:rPr>
                <a:t> projects</a:t>
              </a:r>
            </a:p>
            <a:p>
              <a:pPr>
                <a:lnSpc>
                  <a:spcPct val="90000"/>
                </a:lnSpc>
                <a:spcAft>
                  <a:spcPts val="315"/>
                </a:spcAft>
              </a:pPr>
              <a:endParaRPr lang="en-US" sz="2400" dirty="0">
                <a:latin typeface="Times New Roman" panose="02020603050405020304" pitchFamily="18" charset="0"/>
                <a:ea typeface="Yu Mincho" panose="02020400000000000000" pitchFamily="18" charset="-128"/>
              </a:endParaRPr>
            </a:p>
            <a:p>
              <a:pPr>
                <a:lnSpc>
                  <a:spcPct val="90000"/>
                </a:lnSpc>
                <a:spcAft>
                  <a:spcPts val="315"/>
                </a:spcAft>
              </a:pPr>
              <a:endParaRPr lang="en-US" sz="2400" dirty="0">
                <a:latin typeface="Times New Roman" panose="02020603050405020304" pitchFamily="18" charset="0"/>
                <a:ea typeface="Yu Mincho" panose="02020400000000000000" pitchFamily="18" charset="-128"/>
              </a:endParaRPr>
            </a:p>
          </p:txBody>
        </p:sp>
        <p:cxnSp>
          <p:nvCxnSpPr>
            <p:cNvPr id="18" name="Elbow Connector 14">
              <a:extLst>
                <a:ext uri="{FF2B5EF4-FFF2-40B4-BE49-F238E27FC236}">
                  <a16:creationId xmlns:a16="http://schemas.microsoft.com/office/drawing/2014/main" id="{A19F4B17-FFB3-4F7B-AA84-33CA9914E9C1}"/>
                </a:ext>
              </a:extLst>
            </p:cNvPr>
            <p:cNvCxnSpPr>
              <a:stCxn id="19" idx="3"/>
            </p:cNvCxnSpPr>
            <p:nvPr/>
          </p:nvCxnSpPr>
          <p:spPr>
            <a:xfrm flipH="1">
              <a:off x="5260310" y="932892"/>
              <a:ext cx="269455" cy="1756622"/>
            </a:xfrm>
            <a:prstGeom prst="bentConnector4">
              <a:avLst>
                <a:gd name="adj1" fmla="val -86927"/>
                <a:gd name="adj2" fmla="val 99891"/>
              </a:avLst>
            </a:prstGeom>
            <a:ln w="38100">
              <a:tailEnd type="arrow"/>
            </a:ln>
          </p:spPr>
          <p:style>
            <a:lnRef idx="1">
              <a:schemeClr val="accent1"/>
            </a:lnRef>
            <a:fillRef idx="0">
              <a:schemeClr val="accent1"/>
            </a:fillRef>
            <a:effectRef idx="0">
              <a:schemeClr val="accent1"/>
            </a:effectRef>
            <a:fontRef idx="minor">
              <a:schemeClr val="tx1"/>
            </a:fontRef>
          </p:style>
        </p:cxnSp>
      </p:grpSp>
      <p:pic>
        <p:nvPicPr>
          <p:cNvPr id="24" name="Picture 23">
            <a:extLst>
              <a:ext uri="{FF2B5EF4-FFF2-40B4-BE49-F238E27FC236}">
                <a16:creationId xmlns:a16="http://schemas.microsoft.com/office/drawing/2014/main" id="{8A4D6112-25C1-45C9-AC56-C32E16591F08}"/>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2667000" y="5973419"/>
            <a:ext cx="6858000" cy="884580"/>
          </a:xfrm>
          <a:custGeom>
            <a:avLst/>
            <a:gdLst>
              <a:gd name="connsiteX0" fmla="*/ 9144000 w 9144000"/>
              <a:gd name="connsiteY0" fmla="*/ 0 h 884580"/>
              <a:gd name="connsiteX1" fmla="*/ 9144000 w 9144000"/>
              <a:gd name="connsiteY1" fmla="*/ 884580 h 884580"/>
              <a:gd name="connsiteX2" fmla="*/ 0 w 9144000"/>
              <a:gd name="connsiteY2" fmla="*/ 884580 h 884580"/>
              <a:gd name="connsiteX3" fmla="*/ 0 w 9144000"/>
              <a:gd name="connsiteY3" fmla="*/ 79513 h 884580"/>
              <a:gd name="connsiteX4" fmla="*/ 516835 w 9144000"/>
              <a:gd name="connsiteY4" fmla="*/ 248478 h 884580"/>
              <a:gd name="connsiteX5" fmla="*/ 1202636 w 9144000"/>
              <a:gd name="connsiteY5" fmla="*/ 357808 h 884580"/>
              <a:gd name="connsiteX6" fmla="*/ 1938130 w 9144000"/>
              <a:gd name="connsiteY6" fmla="*/ 178904 h 884580"/>
              <a:gd name="connsiteX7" fmla="*/ 2673626 w 9144000"/>
              <a:gd name="connsiteY7" fmla="*/ 228599 h 884580"/>
              <a:gd name="connsiteX8" fmla="*/ 3548269 w 9144000"/>
              <a:gd name="connsiteY8" fmla="*/ 278295 h 884580"/>
              <a:gd name="connsiteX9" fmla="*/ 5088836 w 9144000"/>
              <a:gd name="connsiteY9" fmla="*/ 59634 h 884580"/>
              <a:gd name="connsiteX10" fmla="*/ 5983356 w 9144000"/>
              <a:gd name="connsiteY10" fmla="*/ 238539 h 884580"/>
              <a:gd name="connsiteX11" fmla="*/ 7017026 w 9144000"/>
              <a:gd name="connsiteY11" fmla="*/ 119269 h 884580"/>
              <a:gd name="connsiteX12" fmla="*/ 8577470 w 9144000"/>
              <a:gd name="connsiteY12" fmla="*/ 238539 h 88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44000" h="884580">
                <a:moveTo>
                  <a:pt x="9144000" y="0"/>
                </a:moveTo>
                <a:lnTo>
                  <a:pt x="9144000" y="884580"/>
                </a:lnTo>
                <a:lnTo>
                  <a:pt x="0" y="884580"/>
                </a:lnTo>
                <a:lnTo>
                  <a:pt x="0" y="79513"/>
                </a:lnTo>
                <a:lnTo>
                  <a:pt x="516835" y="248478"/>
                </a:lnTo>
                <a:lnTo>
                  <a:pt x="1202636" y="357808"/>
                </a:lnTo>
                <a:lnTo>
                  <a:pt x="1938130" y="178904"/>
                </a:lnTo>
                <a:lnTo>
                  <a:pt x="2673626" y="228599"/>
                </a:lnTo>
                <a:lnTo>
                  <a:pt x="3548269" y="278295"/>
                </a:lnTo>
                <a:lnTo>
                  <a:pt x="5088836" y="59634"/>
                </a:lnTo>
                <a:lnTo>
                  <a:pt x="5983356" y="238539"/>
                </a:lnTo>
                <a:lnTo>
                  <a:pt x="7017026" y="119269"/>
                </a:lnTo>
                <a:lnTo>
                  <a:pt x="8577470" y="238539"/>
                </a:lnTo>
                <a:close/>
              </a:path>
            </a:pathLst>
          </a:custGeom>
        </p:spPr>
      </p:pic>
      <p:sp>
        <p:nvSpPr>
          <p:cNvPr id="25" name="Rectangle 24"/>
          <p:cNvSpPr/>
          <p:nvPr/>
        </p:nvSpPr>
        <p:spPr>
          <a:xfrm>
            <a:off x="1331650" y="615436"/>
            <a:ext cx="10493406" cy="830997"/>
          </a:xfrm>
          <a:prstGeom prst="rect">
            <a:avLst/>
          </a:prstGeom>
        </p:spPr>
        <p:txBody>
          <a:bodyPr wrap="square">
            <a:spAutoFit/>
          </a:bodyPr>
          <a:lstStyle/>
          <a:p>
            <a:pPr algn="r"/>
            <a:r>
              <a:rPr lang="fa-IR" sz="2400" b="1" dirty="0">
                <a:solidFill>
                  <a:srgbClr val="0070C0"/>
                </a:solidFill>
              </a:rPr>
              <a:t>8- رابطه سه گانه علوم , سیاست گذاری و اقدام</a:t>
            </a:r>
            <a:endParaRPr lang="en-US" sz="2400" b="1" dirty="0">
              <a:solidFill>
                <a:srgbClr val="0070C0"/>
              </a:solidFill>
            </a:endParaRPr>
          </a:p>
          <a:p>
            <a:r>
              <a:rPr lang="en-US" sz="2400" b="1" dirty="0">
                <a:solidFill>
                  <a:srgbClr val="002060"/>
                </a:solidFill>
              </a:rPr>
              <a:t>Science , Policy , Practice Nexus </a:t>
            </a:r>
            <a:endParaRPr lang="fa-IR" sz="2400" b="1" dirty="0">
              <a:solidFill>
                <a:srgbClr val="002060"/>
              </a:solidFill>
            </a:endParaRPr>
          </a:p>
        </p:txBody>
      </p:sp>
      <p:sp>
        <p:nvSpPr>
          <p:cNvPr id="2" name="Rectangle 1">
            <a:extLst>
              <a:ext uri="{FF2B5EF4-FFF2-40B4-BE49-F238E27FC236}">
                <a16:creationId xmlns:a16="http://schemas.microsoft.com/office/drawing/2014/main" id="{D07EC630-7274-42AF-95EC-2EB30F6DC2EF}"/>
              </a:ext>
            </a:extLst>
          </p:cNvPr>
          <p:cNvSpPr/>
          <p:nvPr/>
        </p:nvSpPr>
        <p:spPr>
          <a:xfrm>
            <a:off x="1821809" y="6107017"/>
            <a:ext cx="4572000" cy="587853"/>
          </a:xfrm>
          <a:prstGeom prst="rect">
            <a:avLst/>
          </a:prstGeom>
        </p:spPr>
        <p:txBody>
          <a:bodyPr>
            <a:spAutoFit/>
          </a:bodyPr>
          <a:lstStyle/>
          <a:p>
            <a:pPr lvl="0">
              <a:lnSpc>
                <a:spcPct val="115000"/>
              </a:lnSpc>
            </a:pPr>
            <a:r>
              <a:rPr lang="en-US" sz="1400" b="1" dirty="0">
                <a:solidFill>
                  <a:srgbClr val="0070C0"/>
                </a:solidFill>
                <a:latin typeface="Calibri" panose="020F0502020204030204" pitchFamily="34" charset="0"/>
                <a:ea typeface="Calibri" panose="020F0502020204030204" pitchFamily="34" charset="0"/>
                <a:cs typeface="Arial" panose="020B0604020202020204" pitchFamily="34" charset="0"/>
              </a:rPr>
              <a:t>Mostafa Mohaghegh</a:t>
            </a:r>
            <a:endParaRPr lang="en-US" sz="1400" dirty="0">
              <a:solidFill>
                <a:srgbClr val="0070C0"/>
              </a:solidFill>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1000"/>
              </a:spcAft>
            </a:pPr>
            <a:endParaRPr lang="en-US" sz="1400" dirty="0">
              <a:solidFill>
                <a:srgbClr val="0070C0"/>
              </a:solidFill>
              <a:latin typeface="Calibri" panose="020F0502020204030204" pitchFamily="34" charset="0"/>
              <a:ea typeface="Calibri" panose="020F0502020204030204" pitchFamily="34" charset="0"/>
              <a:cs typeface="Arial" panose="020B0604020202020204" pitchFamily="34" charset="0"/>
            </a:endParaRPr>
          </a:p>
        </p:txBody>
      </p:sp>
      <p:pic>
        <p:nvPicPr>
          <p:cNvPr id="26" name="Picture 25" descr="A close up of a logo&#10;&#10;Description generated with very high confidence">
            <a:extLst>
              <a:ext uri="{FF2B5EF4-FFF2-40B4-BE49-F238E27FC236}">
                <a16:creationId xmlns:a16="http://schemas.microsoft.com/office/drawing/2014/main" id="{9A59E337-7242-4D52-AD28-9CD0F49152D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3056" b="34028"/>
          <a:stretch/>
        </p:blipFill>
        <p:spPr>
          <a:xfrm>
            <a:off x="330252" y="260115"/>
            <a:ext cx="2356206" cy="775584"/>
          </a:xfrm>
          <a:prstGeom prst="rect">
            <a:avLst/>
          </a:prstGeom>
        </p:spPr>
      </p:pic>
    </p:spTree>
    <p:extLst>
      <p:ext uri="{BB962C8B-B14F-4D97-AF65-F5344CB8AC3E}">
        <p14:creationId xmlns:p14="http://schemas.microsoft.com/office/powerpoint/2010/main" val="2176538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1ED9169-1B67-4054-B3BC-C5418B06D401}"/>
              </a:ext>
            </a:extLst>
          </p:cNvPr>
          <p:cNvSpPr txBox="1">
            <a:spLocks/>
          </p:cNvSpPr>
          <p:nvPr/>
        </p:nvSpPr>
        <p:spPr>
          <a:xfrm>
            <a:off x="3698558" y="466175"/>
            <a:ext cx="4794885" cy="930275"/>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200" b="1" dirty="0">
                <a:solidFill>
                  <a:srgbClr val="2B2E83"/>
                </a:solidFill>
                <a:latin typeface="+mn-lt"/>
                <a:ea typeface="+mn-ea"/>
                <a:cs typeface="+mn-cs"/>
              </a:rPr>
              <a:t>THANK YOU</a:t>
            </a:r>
          </a:p>
        </p:txBody>
      </p:sp>
      <p:sp>
        <p:nvSpPr>
          <p:cNvPr id="16" name="TextBox 15">
            <a:extLst>
              <a:ext uri="{FF2B5EF4-FFF2-40B4-BE49-F238E27FC236}">
                <a16:creationId xmlns:a16="http://schemas.microsoft.com/office/drawing/2014/main" id="{539898F1-F70A-4915-AA74-A5F8946B56E8}"/>
              </a:ext>
            </a:extLst>
          </p:cNvPr>
          <p:cNvSpPr txBox="1"/>
          <p:nvPr/>
        </p:nvSpPr>
        <p:spPr>
          <a:xfrm>
            <a:off x="8604250" y="3444715"/>
            <a:ext cx="4597400" cy="584775"/>
          </a:xfrm>
          <a:prstGeom prst="rect">
            <a:avLst/>
          </a:prstGeom>
          <a:noFill/>
        </p:spPr>
        <p:txBody>
          <a:bodyPr wrap="square" rtlCol="0">
            <a:spAutoFit/>
          </a:bodyPr>
          <a:lstStyle/>
          <a:p>
            <a:r>
              <a:rPr lang="en-US" sz="3200" b="1" dirty="0">
                <a:solidFill>
                  <a:schemeClr val="bg1"/>
                </a:solidFill>
              </a:rPr>
              <a:t>UNESCAP</a:t>
            </a:r>
          </a:p>
        </p:txBody>
      </p:sp>
      <p:sp>
        <p:nvSpPr>
          <p:cNvPr id="21" name="TextBox 20">
            <a:extLst>
              <a:ext uri="{FF2B5EF4-FFF2-40B4-BE49-F238E27FC236}">
                <a16:creationId xmlns:a16="http://schemas.microsoft.com/office/drawing/2014/main" id="{A908DA17-4E2C-49AC-9A98-04FDF6D4B116}"/>
              </a:ext>
            </a:extLst>
          </p:cNvPr>
          <p:cNvSpPr txBox="1"/>
          <p:nvPr/>
        </p:nvSpPr>
        <p:spPr>
          <a:xfrm>
            <a:off x="5544847" y="4425547"/>
            <a:ext cx="5371063" cy="369332"/>
          </a:xfrm>
          <a:prstGeom prst="rect">
            <a:avLst/>
          </a:prstGeom>
          <a:noFill/>
        </p:spPr>
        <p:txBody>
          <a:bodyPr wrap="square">
            <a:spAutoFit/>
          </a:bodyPr>
          <a:lstStyle>
            <a:defPPr>
              <a:defRPr lang="en-US"/>
            </a:defPPr>
            <a:lvl1pPr>
              <a:defRPr b="1">
                <a:solidFill>
                  <a:srgbClr val="2B2E83"/>
                </a:solidFill>
              </a:defRPr>
            </a:lvl1pPr>
          </a:lstStyle>
          <a:p>
            <a:r>
              <a:rPr lang="en-US" dirty="0"/>
              <a:t>https://www.linkedin.com/company/apdim-escap/</a:t>
            </a:r>
          </a:p>
        </p:txBody>
      </p:sp>
      <p:pic>
        <p:nvPicPr>
          <p:cNvPr id="4" name="Graphic 3" descr="Internet outline">
            <a:extLst>
              <a:ext uri="{FF2B5EF4-FFF2-40B4-BE49-F238E27FC236}">
                <a16:creationId xmlns:a16="http://schemas.microsoft.com/office/drawing/2014/main" id="{B13C7C37-8EAA-F094-CF44-CB56595C3D5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98558" y="1816130"/>
            <a:ext cx="777240" cy="777240"/>
          </a:xfrm>
          <a:prstGeom prst="rect">
            <a:avLst/>
          </a:prstGeom>
        </p:spPr>
      </p:pic>
      <p:pic>
        <p:nvPicPr>
          <p:cNvPr id="7170" name="Picture 2" descr="Image result for twitter symbol">
            <a:extLst>
              <a:ext uri="{FF2B5EF4-FFF2-40B4-BE49-F238E27FC236}">
                <a16:creationId xmlns:a16="http://schemas.microsoft.com/office/drawing/2014/main" id="{EF172D10-F4D7-BD1A-2419-7949C21D6F8A}"/>
              </a:ext>
            </a:extLst>
          </p:cNvPr>
          <p:cNvPicPr>
            <a:picLocks noChangeAspect="1" noChangeArrowheads="1"/>
          </p:cNvPicPr>
          <p:nvPr/>
        </p:nvPicPr>
        <p:blipFill>
          <a:blip r:embed="rId3">
            <a:clrChange>
              <a:clrFrom>
                <a:srgbClr val="FDFDFB"/>
              </a:clrFrom>
              <a:clrTo>
                <a:srgbClr val="FDFDFB">
                  <a:alpha val="0"/>
                </a:srgbClr>
              </a:clrTo>
            </a:clrChange>
            <a:extLst>
              <a:ext uri="{28A0092B-C50C-407E-A947-70E740481C1C}">
                <a14:useLocalDpi xmlns:a14="http://schemas.microsoft.com/office/drawing/2010/main" val="0"/>
              </a:ext>
            </a:extLst>
          </a:blip>
          <a:srcRect/>
          <a:stretch>
            <a:fillRect/>
          </a:stretch>
        </p:blipFill>
        <p:spPr bwMode="auto">
          <a:xfrm>
            <a:off x="3620834" y="3056095"/>
            <a:ext cx="932688" cy="77724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mage result for linkedin symbol">
            <a:extLst>
              <a:ext uri="{FF2B5EF4-FFF2-40B4-BE49-F238E27FC236}">
                <a16:creationId xmlns:a16="http://schemas.microsoft.com/office/drawing/2014/main" id="{29463221-2814-1C6A-B724-F231646994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8558" y="4296060"/>
            <a:ext cx="785997" cy="77817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D0417E0-3C9D-46A1-D812-0410CF28CE2F}"/>
              </a:ext>
            </a:extLst>
          </p:cNvPr>
          <p:cNvSpPr txBox="1"/>
          <p:nvPr/>
        </p:nvSpPr>
        <p:spPr>
          <a:xfrm>
            <a:off x="5544847" y="2074707"/>
            <a:ext cx="2955786" cy="369332"/>
          </a:xfrm>
          <a:prstGeom prst="rect">
            <a:avLst/>
          </a:prstGeom>
          <a:noFill/>
        </p:spPr>
        <p:txBody>
          <a:bodyPr wrap="square">
            <a:spAutoFit/>
          </a:bodyPr>
          <a:lstStyle/>
          <a:p>
            <a:r>
              <a:rPr lang="en-US" b="1" dirty="0">
                <a:solidFill>
                  <a:srgbClr val="2B2E83"/>
                </a:solidFill>
              </a:rPr>
              <a:t>https://apdim.unescap.org/</a:t>
            </a:r>
          </a:p>
        </p:txBody>
      </p:sp>
      <p:sp>
        <p:nvSpPr>
          <p:cNvPr id="10" name="TextBox 9">
            <a:extLst>
              <a:ext uri="{FF2B5EF4-FFF2-40B4-BE49-F238E27FC236}">
                <a16:creationId xmlns:a16="http://schemas.microsoft.com/office/drawing/2014/main" id="{ECEBD62C-6AAE-E0EE-F9F6-F5530E01E129}"/>
              </a:ext>
            </a:extLst>
          </p:cNvPr>
          <p:cNvSpPr txBox="1"/>
          <p:nvPr/>
        </p:nvSpPr>
        <p:spPr>
          <a:xfrm>
            <a:off x="5544847" y="3342378"/>
            <a:ext cx="1909067" cy="369332"/>
          </a:xfrm>
          <a:prstGeom prst="rect">
            <a:avLst/>
          </a:prstGeom>
          <a:noFill/>
        </p:spPr>
        <p:txBody>
          <a:bodyPr wrap="square">
            <a:spAutoFit/>
          </a:bodyPr>
          <a:lstStyle>
            <a:defPPr>
              <a:defRPr lang="en-US"/>
            </a:defPPr>
            <a:lvl1pPr>
              <a:defRPr b="1">
                <a:solidFill>
                  <a:srgbClr val="2B2E83"/>
                </a:solidFill>
              </a:defRPr>
            </a:lvl1pPr>
          </a:lstStyle>
          <a:p>
            <a:r>
              <a:rPr lang="en-US" dirty="0"/>
              <a:t>@APDIM_ESCAP</a:t>
            </a:r>
          </a:p>
        </p:txBody>
      </p:sp>
      <p:pic>
        <p:nvPicPr>
          <p:cNvPr id="5" name="Picture 4" descr="AAAPDIM 3.png">
            <a:extLst>
              <a:ext uri="{FF2B5EF4-FFF2-40B4-BE49-F238E27FC236}">
                <a16:creationId xmlns:a16="http://schemas.microsoft.com/office/drawing/2014/main" id="{7226A8ED-F2A7-A82F-4D74-B10C4E324F86}"/>
              </a:ext>
            </a:extLst>
          </p:cNvPr>
          <p:cNvPicPr>
            <a:picLocks noChangeAspect="1"/>
          </p:cNvPicPr>
          <p:nvPr/>
        </p:nvPicPr>
        <p:blipFill>
          <a:blip r:embed="rId5"/>
          <a:stretch>
            <a:fillRect/>
          </a:stretch>
        </p:blipFill>
        <p:spPr>
          <a:xfrm>
            <a:off x="5053187" y="5700535"/>
            <a:ext cx="2085626" cy="753298"/>
          </a:xfrm>
          <a:prstGeom prst="rect">
            <a:avLst/>
          </a:prstGeom>
        </p:spPr>
      </p:pic>
    </p:spTree>
    <p:extLst>
      <p:ext uri="{BB962C8B-B14F-4D97-AF65-F5344CB8AC3E}">
        <p14:creationId xmlns:p14="http://schemas.microsoft.com/office/powerpoint/2010/main" val="17576032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b77875e-5908-45a0-9cb4-dec9ae074618}"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otalTime>9312</TotalTime>
  <Words>1033</Words>
  <Application>Microsoft Office PowerPoint</Application>
  <PresentationFormat>Widescreen</PresentationFormat>
  <Paragraphs>131</Paragraphs>
  <Slides>12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Yu Mincho</vt:lpstr>
      <vt:lpstr>Aptos</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5- رابطه متقابل ریسک سوانح و سیاست ها و برنامه های توسعه Reciprocal relation between disasters risks and development polices and programmes     </vt:lpstr>
      <vt:lpstr>6- عوامل و پیشران های کاهش خطر سوانح Disaster risk reduction factors and drivers </vt:lpstr>
      <vt:lpstr>عوامل و پیشران های کاهش خطر سوانح (ادامه) Disaster risk reduction factors and drivers (contd) </vt:lpstr>
      <vt:lpstr>عوامل و پیشران های کاهش خطر سوانح (ادامه) Disaster risk reduction factors and drivers (contd)</vt:lpstr>
      <vt:lpstr>7. ارزیابی ریسک برای تدوین برنامه جامع بازسازی</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Mostafa Mohaghegh</cp:lastModifiedBy>
  <cp:revision>172</cp:revision>
  <dcterms:created xsi:type="dcterms:W3CDTF">2019-01-09T14:59:27Z</dcterms:created>
  <dcterms:modified xsi:type="dcterms:W3CDTF">2026-09-21T20:13:27Z</dcterms:modified>
</cp:coreProperties>
</file>